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7"/>
  </p:notesMasterIdLst>
  <p:sldIdLst>
    <p:sldId id="256" r:id="rId2"/>
    <p:sldId id="342" r:id="rId3"/>
    <p:sldId id="357" r:id="rId4"/>
    <p:sldId id="358" r:id="rId5"/>
    <p:sldId id="359" r:id="rId6"/>
    <p:sldId id="364" r:id="rId7"/>
    <p:sldId id="356" r:id="rId8"/>
    <p:sldId id="343" r:id="rId9"/>
    <p:sldId id="351" r:id="rId10"/>
    <p:sldId id="352" r:id="rId11"/>
    <p:sldId id="353" r:id="rId12"/>
    <p:sldId id="354" r:id="rId13"/>
    <p:sldId id="355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362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340" r:id="rId44"/>
    <p:sldId id="34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347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45" r:id="rId70"/>
    <p:sldId id="308" r:id="rId71"/>
    <p:sldId id="309" r:id="rId72"/>
    <p:sldId id="346" r:id="rId73"/>
    <p:sldId id="310" r:id="rId74"/>
    <p:sldId id="311" r:id="rId75"/>
    <p:sldId id="348" r:id="rId76"/>
    <p:sldId id="312" r:id="rId77"/>
    <p:sldId id="313" r:id="rId78"/>
    <p:sldId id="314" r:id="rId79"/>
    <p:sldId id="315" r:id="rId80"/>
    <p:sldId id="316" r:id="rId81"/>
    <p:sldId id="317" r:id="rId82"/>
    <p:sldId id="318" r:id="rId83"/>
    <p:sldId id="319" r:id="rId84"/>
    <p:sldId id="320" r:id="rId85"/>
    <p:sldId id="321" r:id="rId86"/>
    <p:sldId id="322" r:id="rId87"/>
    <p:sldId id="323" r:id="rId88"/>
    <p:sldId id="324" r:id="rId89"/>
    <p:sldId id="325" r:id="rId90"/>
    <p:sldId id="326" r:id="rId91"/>
    <p:sldId id="327" r:id="rId92"/>
    <p:sldId id="328" r:id="rId93"/>
    <p:sldId id="329" r:id="rId94"/>
    <p:sldId id="330" r:id="rId95"/>
    <p:sldId id="331" r:id="rId96"/>
    <p:sldId id="334" r:id="rId97"/>
    <p:sldId id="349" r:id="rId98"/>
    <p:sldId id="350" r:id="rId99"/>
    <p:sldId id="360" r:id="rId100"/>
    <p:sldId id="335" r:id="rId101"/>
    <p:sldId id="363" r:id="rId102"/>
    <p:sldId id="336" r:id="rId103"/>
    <p:sldId id="337" r:id="rId104"/>
    <p:sldId id="361" r:id="rId105"/>
    <p:sldId id="338" r:id="rId10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8" roundtripDataSignature="AMtx7mh9H8+iMRp+PtOO2LajFx2S360w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AD2"/>
    <a:srgbClr val="ADC9D3"/>
    <a:srgbClr val="3698A8"/>
    <a:srgbClr val="AAC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D5F7C4-D743-431C-8641-AC8C2B8F256A}">
  <a:tblStyle styleId="{4AD5F7C4-D743-431C-8641-AC8C2B8F25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65"/>
    <p:restoredTop sz="95269"/>
  </p:normalViewPr>
  <p:slideViewPr>
    <p:cSldViewPr snapToGrid="0">
      <p:cViewPr varScale="1">
        <p:scale>
          <a:sx n="111" d="100"/>
          <a:sy n="111" d="100"/>
        </p:scale>
        <p:origin x="224" y="2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customschemas.google.com/relationships/presentationmetadata" Target="meta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5234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4986CFD2-D2C3-4DED-99B8-BD444362E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891E15AA-B85C-6543-A4BD-BA05F765AA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40A9C69E-420C-6432-A4D9-0A29694CF5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4521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7305B54F-0741-0B73-E7E0-9714A43AD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03DF8427-AEE9-2EE2-C2A1-34CD897A6D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DFF3141F-622E-B6C6-E8B4-C41F541FC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6340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118EAABB-AD33-194A-DC10-C1B1DF890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FDF2FFC0-5FC5-3BEF-F9A3-17EB060C2C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0EBD2CD3-91E3-A50E-2987-81AEEF02CD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3364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A2A4F503-7531-3E34-D843-D118F33EC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16A78A1C-98F0-B43F-80A8-D91CB79679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9DB40C22-B50B-3575-0F82-84E8633024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44064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D71E9458-302E-B097-7A3F-3212D81D8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2F39A5C5-F8E8-B2E8-8785-87EF7F351F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531BF8B0-F033-AD9C-6182-AE44B7EA8B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3461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AD39CAF4-6483-ADB8-4763-F43DB6A18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316CD374-0943-8ADD-B688-F70B9D2656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1D08BECC-F129-A342-224C-77319A74DB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5737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AF8C9492-91B0-022D-B313-681836812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206DB865-2AD4-7980-7272-197812E137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E4D7E36A-2303-DB8C-B080-ADF8D02BB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82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61CA929A-C9BC-D55A-AA59-5F15FB0CB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7F8002B5-1743-0382-79EE-E6B85650CC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2F4CE405-6766-DF4D-F2C1-9A7EFC3D68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2248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7156E839-2201-15CB-D188-7273F5EFC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3CCC74CB-533E-A369-66CE-9AD98ED22F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52118DD2-226C-A9EF-CD82-064D1E1B92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8217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0AEDA1ED-6660-80C1-2770-16C2C1A8D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09016FC8-7B74-693C-9C85-7D1634449E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07308BA8-9E20-4B93-A8A4-5B6EBB5E3E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92414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893D21BF-5522-619A-19EA-92D24C43D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>
            <a:extLst>
              <a:ext uri="{FF2B5EF4-FFF2-40B4-BE49-F238E27FC236}">
                <a16:creationId xmlns:a16="http://schemas.microsoft.com/office/drawing/2014/main" id="{AA248566-24F7-CF92-41AF-0C5D8844E6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>
            <a:extLst>
              <a:ext uri="{FF2B5EF4-FFF2-40B4-BE49-F238E27FC236}">
                <a16:creationId xmlns:a16="http://schemas.microsoft.com/office/drawing/2014/main" id="{99069CC3-ADD4-1C19-55B1-24081C13B9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3246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49083ea63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49083ea63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49083ea63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49083ea63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49083ea6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49083ea6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229E528D-2667-FF43-F462-5D3FF3436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49083ea63_0_113:notes">
            <a:extLst>
              <a:ext uri="{FF2B5EF4-FFF2-40B4-BE49-F238E27FC236}">
                <a16:creationId xmlns:a16="http://schemas.microsoft.com/office/drawing/2014/main" id="{86124139-F657-C644-1BDB-A000BF7FC6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49083ea63_0_113:notes">
            <a:extLst>
              <a:ext uri="{FF2B5EF4-FFF2-40B4-BE49-F238E27FC236}">
                <a16:creationId xmlns:a16="http://schemas.microsoft.com/office/drawing/2014/main" id="{60878232-B318-8134-29FA-72BFCBD6FE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78240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49083ea6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49083ea6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49083ea63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f49083ea63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4EA936AC-250E-B329-58D1-9AD6DC48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49083ea63_0_122:notes">
            <a:extLst>
              <a:ext uri="{FF2B5EF4-FFF2-40B4-BE49-F238E27FC236}">
                <a16:creationId xmlns:a16="http://schemas.microsoft.com/office/drawing/2014/main" id="{791DD8EC-E83F-9D52-06FD-1AF2D39D33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f49083ea63_0_122:notes">
            <a:extLst>
              <a:ext uri="{FF2B5EF4-FFF2-40B4-BE49-F238E27FC236}">
                <a16:creationId xmlns:a16="http://schemas.microsoft.com/office/drawing/2014/main" id="{0222877A-B05C-843B-64A2-76FD44AC8B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16161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AA516FE1-6E17-696E-E967-D02960041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49083ea63_0_122:notes">
            <a:extLst>
              <a:ext uri="{FF2B5EF4-FFF2-40B4-BE49-F238E27FC236}">
                <a16:creationId xmlns:a16="http://schemas.microsoft.com/office/drawing/2014/main" id="{FD18A675-285A-F63D-0033-78A69E5F27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f49083ea63_0_122:notes">
            <a:extLst>
              <a:ext uri="{FF2B5EF4-FFF2-40B4-BE49-F238E27FC236}">
                <a16:creationId xmlns:a16="http://schemas.microsoft.com/office/drawing/2014/main" id="{CB26CEAA-9A63-04AB-5778-C751F6B395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77661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95E75A6A-C6EF-D51F-F7C9-52A5C3CAC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3:notes">
            <a:extLst>
              <a:ext uri="{FF2B5EF4-FFF2-40B4-BE49-F238E27FC236}">
                <a16:creationId xmlns:a16="http://schemas.microsoft.com/office/drawing/2014/main" id="{DDCB80B8-7FAF-B1C5-14DB-9292E1FBA2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3:notes">
            <a:extLst>
              <a:ext uri="{FF2B5EF4-FFF2-40B4-BE49-F238E27FC236}">
                <a16:creationId xmlns:a16="http://schemas.microsoft.com/office/drawing/2014/main" id="{2D143A17-88BA-E694-482A-2367BECCBA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664402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f49083ea63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f49083ea63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f49083ea63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f49083ea63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f49083ea63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f49083ea63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>
          <a:extLst>
            <a:ext uri="{FF2B5EF4-FFF2-40B4-BE49-F238E27FC236}">
              <a16:creationId xmlns:a16="http://schemas.microsoft.com/office/drawing/2014/main" id="{1F8C9C93-4623-8F03-4D27-0D7AF7C0D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7:notes">
            <a:extLst>
              <a:ext uri="{FF2B5EF4-FFF2-40B4-BE49-F238E27FC236}">
                <a16:creationId xmlns:a16="http://schemas.microsoft.com/office/drawing/2014/main" id="{CAB62102-D596-D210-CC54-DA94F554F1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47:notes">
            <a:extLst>
              <a:ext uri="{FF2B5EF4-FFF2-40B4-BE49-F238E27FC236}">
                <a16:creationId xmlns:a16="http://schemas.microsoft.com/office/drawing/2014/main" id="{59E5519C-F4DD-11E3-F551-2CD047BC92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902701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>
          <a:extLst>
            <a:ext uri="{FF2B5EF4-FFF2-40B4-BE49-F238E27FC236}">
              <a16:creationId xmlns:a16="http://schemas.microsoft.com/office/drawing/2014/main" id="{4F8850A4-70C2-2715-1919-649250E31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49:notes">
            <a:extLst>
              <a:ext uri="{FF2B5EF4-FFF2-40B4-BE49-F238E27FC236}">
                <a16:creationId xmlns:a16="http://schemas.microsoft.com/office/drawing/2014/main" id="{C2371D2B-91C8-F98A-1C7A-12F2F7423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9:notes">
            <a:extLst>
              <a:ext uri="{FF2B5EF4-FFF2-40B4-BE49-F238E27FC236}">
                <a16:creationId xmlns:a16="http://schemas.microsoft.com/office/drawing/2014/main" id="{88B9CF76-78DB-32D1-9691-85EA8DFCA2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42775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>
          <a:extLst>
            <a:ext uri="{FF2B5EF4-FFF2-40B4-BE49-F238E27FC236}">
              <a16:creationId xmlns:a16="http://schemas.microsoft.com/office/drawing/2014/main" id="{329BC298-9962-7233-CCC2-2C416AF91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3:notes">
            <a:extLst>
              <a:ext uri="{FF2B5EF4-FFF2-40B4-BE49-F238E27FC236}">
                <a16:creationId xmlns:a16="http://schemas.microsoft.com/office/drawing/2014/main" id="{95A19B6E-69EA-367B-B91A-BBB57F25E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33:notes">
            <a:extLst>
              <a:ext uri="{FF2B5EF4-FFF2-40B4-BE49-F238E27FC236}">
                <a16:creationId xmlns:a16="http://schemas.microsoft.com/office/drawing/2014/main" id="{22308B5B-9A0D-683A-BF63-E5F9761B89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203154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f49083ea63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f49083ea63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f49083ea63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3f49083ea63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f49083ea63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3f49083ea63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5" name="Google Shape;78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>
          <a:extLst>
            <a:ext uri="{FF2B5EF4-FFF2-40B4-BE49-F238E27FC236}">
              <a16:creationId xmlns:a16="http://schemas.microsoft.com/office/drawing/2014/main" id="{C2E447AA-C00F-145E-9AD3-C698F52AB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2:notes">
            <a:extLst>
              <a:ext uri="{FF2B5EF4-FFF2-40B4-BE49-F238E27FC236}">
                <a16:creationId xmlns:a16="http://schemas.microsoft.com/office/drawing/2014/main" id="{E591DC07-E326-C86F-E1D3-F87026161A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72:notes">
            <a:extLst>
              <a:ext uri="{FF2B5EF4-FFF2-40B4-BE49-F238E27FC236}">
                <a16:creationId xmlns:a16="http://schemas.microsoft.com/office/drawing/2014/main" id="{1F394F5C-0574-FE54-61E9-BACF167D9E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600881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>
          <a:extLst>
            <a:ext uri="{FF2B5EF4-FFF2-40B4-BE49-F238E27FC236}">
              <a16:creationId xmlns:a16="http://schemas.microsoft.com/office/drawing/2014/main" id="{E613C5B2-90AC-EEB5-D55F-E7D292978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2:notes">
            <a:extLst>
              <a:ext uri="{FF2B5EF4-FFF2-40B4-BE49-F238E27FC236}">
                <a16:creationId xmlns:a16="http://schemas.microsoft.com/office/drawing/2014/main" id="{94F01EE4-EA2B-F78F-93C8-A4A5DB7343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72:notes">
            <a:extLst>
              <a:ext uri="{FF2B5EF4-FFF2-40B4-BE49-F238E27FC236}">
                <a16:creationId xmlns:a16="http://schemas.microsoft.com/office/drawing/2014/main" id="{58976ED6-BC0F-569B-A17E-24EBBF2F1E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845242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>
          <a:extLst>
            <a:ext uri="{FF2B5EF4-FFF2-40B4-BE49-F238E27FC236}">
              <a16:creationId xmlns:a16="http://schemas.microsoft.com/office/drawing/2014/main" id="{92046FA9-5DE8-3FA8-97E4-06AA18906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2:notes">
            <a:extLst>
              <a:ext uri="{FF2B5EF4-FFF2-40B4-BE49-F238E27FC236}">
                <a16:creationId xmlns:a16="http://schemas.microsoft.com/office/drawing/2014/main" id="{8A986014-75B2-DB26-538E-C079B35C2D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72:notes">
            <a:extLst>
              <a:ext uri="{FF2B5EF4-FFF2-40B4-BE49-F238E27FC236}">
                <a16:creationId xmlns:a16="http://schemas.microsoft.com/office/drawing/2014/main" id="{8115C05E-2C16-A4B7-348A-F49EA9B574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517317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f49083ea63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g3f49083ea63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>
          <a:extLst>
            <a:ext uri="{FF2B5EF4-FFF2-40B4-BE49-F238E27FC236}">
              <a16:creationId xmlns:a16="http://schemas.microsoft.com/office/drawing/2014/main" id="{2296F198-DEBD-39A8-BBA6-5D2DE9A9C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72:notes">
            <a:extLst>
              <a:ext uri="{FF2B5EF4-FFF2-40B4-BE49-F238E27FC236}">
                <a16:creationId xmlns:a16="http://schemas.microsoft.com/office/drawing/2014/main" id="{5FAFD8FB-8341-BB47-AD82-9E338C2BBF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72:notes">
            <a:extLst>
              <a:ext uri="{FF2B5EF4-FFF2-40B4-BE49-F238E27FC236}">
                <a16:creationId xmlns:a16="http://schemas.microsoft.com/office/drawing/2014/main" id="{F5D88753-F48A-FD13-5831-050FBAA4FC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372784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f49083ea63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g3f49083ea63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f49083ea63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g3f49083ea63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>
          <a:extLst>
            <a:ext uri="{FF2B5EF4-FFF2-40B4-BE49-F238E27FC236}">
              <a16:creationId xmlns:a16="http://schemas.microsoft.com/office/drawing/2014/main" id="{0F934447-8DB6-0C5E-1E0E-2144B5984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f49083ea63_0_183:notes">
            <a:extLst>
              <a:ext uri="{FF2B5EF4-FFF2-40B4-BE49-F238E27FC236}">
                <a16:creationId xmlns:a16="http://schemas.microsoft.com/office/drawing/2014/main" id="{08F6468E-51D9-6F20-DC87-5C7792B98C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g3f49083ea63_0_183:notes">
            <a:extLst>
              <a:ext uri="{FF2B5EF4-FFF2-40B4-BE49-F238E27FC236}">
                <a16:creationId xmlns:a16="http://schemas.microsoft.com/office/drawing/2014/main" id="{E3A749B1-C9DF-4D6B-6A36-611FACD2B1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426213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f49083ea6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6" name="Google Shape;856;g3f49083ea6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7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8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/>
          <p:nvPr/>
        </p:nvSpPr>
        <p:spPr>
          <a:xfrm>
            <a:off x="640080" y="2186710"/>
            <a:ext cx="7863900" cy="16500"/>
          </a:xfrm>
          <a:prstGeom prst="rect">
            <a:avLst/>
          </a:prstGeom>
          <a:solidFill>
            <a:srgbClr val="AAC7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AAC7D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094826" y="2377292"/>
            <a:ext cx="6901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0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 Arte da Sobrevivência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640080" y="3108807"/>
            <a:ext cx="7863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1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Vencendo em uma era de caos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25655" y="3598435"/>
            <a:ext cx="7863900" cy="16500"/>
          </a:xfrm>
          <a:prstGeom prst="rect">
            <a:avLst/>
          </a:prstGeom>
          <a:solidFill>
            <a:srgbClr val="AAC7D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AAC7D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88;p1">
            <a:extLst>
              <a:ext uri="{FF2B5EF4-FFF2-40B4-BE49-F238E27FC236}">
                <a16:creationId xmlns:a16="http://schemas.microsoft.com/office/drawing/2014/main" id="{910F0AEF-1BC8-819C-E203-ACAC6705B721}"/>
              </a:ext>
            </a:extLst>
          </p:cNvPr>
          <p:cNvSpPr txBox="1"/>
          <p:nvPr/>
        </p:nvSpPr>
        <p:spPr>
          <a:xfrm>
            <a:off x="640080" y="4388117"/>
            <a:ext cx="7863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Baseado no ensino e nas obras de Chip Ingram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420830-04D5-9CEE-EC15-BB02123193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886075" y="334606"/>
            <a:ext cx="3371849" cy="19267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pt-BR" sz="1200">
                <a:solidFill>
                  <a:schemeClr val="bg1"/>
                </a:solidFill>
              </a:rPr>
              <a:t>Antes de começar</a:t>
            </a:r>
          </a:p>
        </p:txBody>
      </p:sp>
      <p:sp>
        <p:nvSpPr>
          <p:cNvPr id="108" name="Google Shape;108;p4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Você já se perguntou …</a:t>
            </a:r>
            <a:endParaRPr lang="pt-BR" dirty="0">
              <a:solidFill>
                <a:srgbClr val="ADC9D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904987-E354-9EBA-606D-19B211173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4F188301-8ABC-D10D-C872-06BA01EC796F}"/>
              </a:ext>
            </a:extLst>
          </p:cNvPr>
          <p:cNvSpPr txBox="1"/>
          <p:nvPr/>
        </p:nvSpPr>
        <p:spPr>
          <a:xfrm>
            <a:off x="640080" y="1465620"/>
            <a:ext cx="7132200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pt-BR" sz="2200">
                <a:solidFill>
                  <a:schemeClr val="bg1"/>
                </a:solidFill>
              </a:rPr>
              <a:t>Como sobreviver quando a sua própria fé parece abalada — quando se espera que você tenha as respostas, mas você mesmo luta para encontrá-las?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pt-BR" sz="2200">
                <a:solidFill>
                  <a:schemeClr val="bg1"/>
                </a:solidFill>
              </a:rPr>
              <a:t>Quando o esgotamento se instala e você se pergunta se consegue continuar?</a:t>
            </a:r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pt-BR" sz="2200">
                <a:solidFill>
                  <a:schemeClr val="bg1"/>
                </a:solidFill>
              </a:rPr>
              <a:t>Quando sua igreja enfrenta desafios inesperados?</a:t>
            </a:r>
          </a:p>
        </p:txBody>
      </p:sp>
    </p:spTree>
    <p:extLst>
      <p:ext uri="{BB962C8B-B14F-4D97-AF65-F5344CB8AC3E}">
        <p14:creationId xmlns:p14="http://schemas.microsoft.com/office/powerpoint/2010/main" val="1830559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2584CC08-23F8-E74C-6EC8-824CF680D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116BB822-A823-E9FE-8D3C-A673F0074B18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pt-BR" sz="1200">
                <a:solidFill>
                  <a:schemeClr val="bg1"/>
                </a:solidFill>
              </a:rPr>
              <a:t>Antes de começar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754B38-2F2A-3A06-A0EA-AB0BF10B6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9AFB8F69-DA78-BC20-B7AF-911BB550812B}"/>
              </a:ext>
            </a:extLst>
          </p:cNvPr>
          <p:cNvSpPr txBox="1"/>
          <p:nvPr/>
        </p:nvSpPr>
        <p:spPr>
          <a:xfrm>
            <a:off x="640080" y="1163991"/>
            <a:ext cx="7702536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400">
                <a:solidFill>
                  <a:schemeClr val="bg1"/>
                </a:solidFill>
              </a:rPr>
              <a:t>Você não está sozinho. Pastores carregam um peso que a maioria das pessoas nunca vê. Batalha espiritual. Pressão financeira. Membros difíceis. O isolamento da liderança. O peso das expectativas das pessoas quando a sua própria alma está cansada. Você veio para o ministério com um chamado — não com uma sentença de morte. Ainda assim, às vezes a pressão parece impossível de suportar.</a:t>
            </a:r>
          </a:p>
        </p:txBody>
      </p:sp>
    </p:spTree>
    <p:extLst>
      <p:ext uri="{BB962C8B-B14F-4D97-AF65-F5344CB8AC3E}">
        <p14:creationId xmlns:p14="http://schemas.microsoft.com/office/powerpoint/2010/main" val="2878661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D89E398E-4ECC-986A-DCEB-C156B12B0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EED991E4-0C14-A4C7-DB40-A27F2CAF7CD9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pt-BR" sz="1200">
                <a:solidFill>
                  <a:schemeClr val="bg1"/>
                </a:solidFill>
              </a:rPr>
              <a:t>Antes de começar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3FC6-1BD7-C32E-5B1E-249A7A6E0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97896FE0-3BFB-1902-3C67-1AAF497EC76F}"/>
              </a:ext>
            </a:extLst>
          </p:cNvPr>
          <p:cNvSpPr txBox="1"/>
          <p:nvPr/>
        </p:nvSpPr>
        <p:spPr>
          <a:xfrm>
            <a:off x="640080" y="2225820"/>
            <a:ext cx="7702536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400" i="1">
                <a:solidFill>
                  <a:schemeClr val="bg1"/>
                </a:solidFill>
              </a:rPr>
              <a:t>Existe uma arte de sobreviver.</a:t>
            </a:r>
          </a:p>
        </p:txBody>
      </p:sp>
    </p:spTree>
    <p:extLst>
      <p:ext uri="{BB962C8B-B14F-4D97-AF65-F5344CB8AC3E}">
        <p14:creationId xmlns:p14="http://schemas.microsoft.com/office/powerpoint/2010/main" val="292570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44A4DE23-4F41-7C0E-2ED2-71642E51E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6B5F0421-390F-AC03-C8FD-D8A167058C21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Antes de começar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1BC0E9-3A49-52D2-2212-0FC5DAB87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2D54472D-8A0A-260B-347A-3AF71AF03C0A}"/>
              </a:ext>
            </a:extLst>
          </p:cNvPr>
          <p:cNvSpPr txBox="1"/>
          <p:nvPr/>
        </p:nvSpPr>
        <p:spPr>
          <a:xfrm>
            <a:off x="640080" y="991296"/>
            <a:ext cx="7702536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400" dirty="0">
                <a:solidFill>
                  <a:schemeClr val="bg1"/>
                </a:solidFill>
              </a:rPr>
              <a:t>Não é uma fórmula. É um modo de buscar respostas — um processo que transforma o modo como você vê suas circunstâncias, sua capacidade e seu chamado. Construída sobre Tiago 1:2–12, </a:t>
            </a:r>
            <a:r>
              <a:rPr lang="pt-BR" sz="2400" i="1" dirty="0">
                <a:solidFill>
                  <a:schemeClr val="bg1"/>
                </a:solidFill>
              </a:rPr>
              <a:t>a arte da sobrevivência</a:t>
            </a:r>
            <a:r>
              <a:rPr lang="pt-BR" sz="2400" dirty="0">
                <a:solidFill>
                  <a:schemeClr val="bg1"/>
                </a:solidFill>
              </a:rPr>
              <a:t> equipa você com um referencial bíblico não apenas para sobreviver ao ministério — mas para vencer com ele.</a:t>
            </a:r>
          </a:p>
        </p:txBody>
      </p:sp>
    </p:spTree>
    <p:extLst>
      <p:ext uri="{BB962C8B-B14F-4D97-AF65-F5344CB8AC3E}">
        <p14:creationId xmlns:p14="http://schemas.microsoft.com/office/powerpoint/2010/main" val="331005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7E2EE93B-7DCD-6603-4B31-F895352FE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E7BF74D1-CC19-B6DF-81D3-F2D61E640337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Antes de começar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8538F7-C566-8B3D-C6D5-854BFA48F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EE0EC2-8176-94F7-154C-12515940CE0D}"/>
              </a:ext>
            </a:extLst>
          </p:cNvPr>
          <p:cNvSpPr txBox="1"/>
          <p:nvPr/>
        </p:nvSpPr>
        <p:spPr>
          <a:xfrm>
            <a:off x="640050" y="1241386"/>
            <a:ext cx="7863899" cy="1330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</a:pPr>
            <a:r>
              <a:rPr lang="pt-BR" sz="2400" dirty="0">
                <a:solidFill>
                  <a:schemeClr val="bg1"/>
                </a:solidFill>
              </a:rPr>
              <a:t>Se você está pronto para deixar de se afogar e passar a liderar com confiança — bem-vindo ao </a:t>
            </a:r>
            <a:r>
              <a:rPr lang="pt-BR" sz="2400" i="1" dirty="0">
                <a:solidFill>
                  <a:schemeClr val="bg1"/>
                </a:solidFill>
              </a:rPr>
              <a:t>Arte da sobrevivência</a:t>
            </a:r>
            <a:r>
              <a:rPr lang="pt-BR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4632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06BC0339-8ABE-72CF-583D-6310407F3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>
            <a:extLst>
              <a:ext uri="{FF2B5EF4-FFF2-40B4-BE49-F238E27FC236}">
                <a16:creationId xmlns:a16="http://schemas.microsoft.com/office/drawing/2014/main" id="{F47F7D74-9659-D3F6-E795-EF9D87F791C1}"/>
              </a:ext>
            </a:extLst>
          </p:cNvPr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Como usar este caderno</a:t>
            </a:r>
            <a:endParaRPr lang="pt-BR" dirty="0">
              <a:solidFill>
                <a:srgbClr val="ADC9D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B9DB1C-9528-B387-24D0-67B7DF2A5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A829D292-911A-55CB-2199-DE3730219FCA}"/>
              </a:ext>
            </a:extLst>
          </p:cNvPr>
          <p:cNvSpPr txBox="1"/>
          <p:nvPr/>
        </p:nvSpPr>
        <p:spPr>
          <a:xfrm>
            <a:off x="640080" y="1425203"/>
            <a:ext cx="7693692" cy="2725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</a:rPr>
              <a:t>Este caderno é seu. Escreva nele, use-o em oração e leve-o para casa todo rabiscado — é uma ferramenta de trabalho, não uma lembrança de enfeite.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dirty="0">
                <a:solidFill>
                  <a:schemeClr val="bg1"/>
                </a:solidFill>
              </a:rPr>
              <a:t>Há lacunas ao longo de todo o ensino. Preencha-as conforme avançamos; se você deixar alguma para trás, o Guia de Respostas no final traz todas as respostas por sessão.</a:t>
            </a:r>
          </a:p>
        </p:txBody>
      </p:sp>
    </p:spTree>
    <p:extLst>
      <p:ext uri="{BB962C8B-B14F-4D97-AF65-F5344CB8AC3E}">
        <p14:creationId xmlns:p14="http://schemas.microsoft.com/office/powerpoint/2010/main" val="2102054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DC281CB9-CA82-579E-675D-74E0B2F09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7A71BBA0-DB75-6351-EDE6-8DED332E9C8F}"/>
              </a:ext>
            </a:extLst>
          </p:cNvPr>
          <p:cNvSpPr txBox="1"/>
          <p:nvPr/>
        </p:nvSpPr>
        <p:spPr>
          <a:xfrm>
            <a:off x="640080" y="457267"/>
            <a:ext cx="78639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 que esperar</a:t>
            </a:r>
          </a:p>
        </p:txBody>
      </p:sp>
      <p:sp>
        <p:nvSpPr>
          <p:cNvPr id="108" name="Google Shape;108;p4">
            <a:extLst>
              <a:ext uri="{FF2B5EF4-FFF2-40B4-BE49-F238E27FC236}">
                <a16:creationId xmlns:a16="http://schemas.microsoft.com/office/drawing/2014/main" id="{D3B709CB-517D-02B9-250A-54E03DC34F46}"/>
              </a:ext>
            </a:extLst>
          </p:cNvPr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O que esperar</a:t>
            </a:r>
            <a:endParaRPr lang="pt-BR" dirty="0">
              <a:solidFill>
                <a:srgbClr val="ADC9D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5D0E40-739D-AFFA-CDBA-6FA051758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FF81FFEE-A3BD-42B2-27B1-F45570AE0CA2}"/>
              </a:ext>
            </a:extLst>
          </p:cNvPr>
          <p:cNvSpPr txBox="1"/>
          <p:nvPr/>
        </p:nvSpPr>
        <p:spPr>
          <a:xfrm>
            <a:off x="640079" y="1465088"/>
            <a:ext cx="7863899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i="1">
                <a:solidFill>
                  <a:schemeClr val="bg1"/>
                </a:solidFill>
              </a:rPr>
              <a:t>A Arte da Sobrevivência</a:t>
            </a:r>
            <a:r>
              <a:rPr lang="pt-BR" sz="2400">
                <a:solidFill>
                  <a:schemeClr val="bg1"/>
                </a:solidFill>
              </a:rPr>
              <a:t> é o primeiro passo da Jornada da Igreja de Alto Impacto — uma jornada de seminários, treinamento e ferramentas feita para ajudar pastores a liderar igrejas que transformam suas comunidades.</a:t>
            </a:r>
          </a:p>
        </p:txBody>
      </p:sp>
    </p:spTree>
    <p:extLst>
      <p:ext uri="{BB962C8B-B14F-4D97-AF65-F5344CB8AC3E}">
        <p14:creationId xmlns:p14="http://schemas.microsoft.com/office/powerpoint/2010/main" val="2755580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04F5EED1-F637-9567-C440-F7A3B2247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4446C51E-DDCB-72B0-AA94-BF99BA775C52}"/>
              </a:ext>
            </a:extLst>
          </p:cNvPr>
          <p:cNvSpPr txBox="1"/>
          <p:nvPr/>
        </p:nvSpPr>
        <p:spPr>
          <a:xfrm>
            <a:off x="640080" y="457267"/>
            <a:ext cx="786390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 que esperar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56CEAC-417C-58F4-36AD-CC5EA4190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F4215568-E57C-3B06-414A-4694EB614D54}"/>
              </a:ext>
            </a:extLst>
          </p:cNvPr>
          <p:cNvSpPr txBox="1"/>
          <p:nvPr/>
        </p:nvSpPr>
        <p:spPr>
          <a:xfrm>
            <a:off x="640140" y="1030615"/>
            <a:ext cx="7863840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Ao final do nosso tempo juntos, você não terá apenas um referencial bíblico para atravessar as provações — terá uma visão daquilo que Deus quer construir por meio de você e da sua igreja: uma igreja onde os perdidos estão sendo salvos, os salvos estão crescendo e amadurecendo e a igreja está suprindo as necessidades mais profundas de sua comunidade.</a:t>
            </a:r>
          </a:p>
        </p:txBody>
      </p:sp>
    </p:spTree>
    <p:extLst>
      <p:ext uri="{BB962C8B-B14F-4D97-AF65-F5344CB8AC3E}">
        <p14:creationId xmlns:p14="http://schemas.microsoft.com/office/powerpoint/2010/main" val="2886151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0860B249-AED8-65EA-B7DF-C7F907658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BC0B6739-088A-EB94-27E0-60D35989E8F8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8" name="Google Shape;108;p4">
            <a:extLst>
              <a:ext uri="{FF2B5EF4-FFF2-40B4-BE49-F238E27FC236}">
                <a16:creationId xmlns:a16="http://schemas.microsoft.com/office/drawing/2014/main" id="{75C8ACE4-2F80-1FEC-9F30-00CF382B065E}"/>
              </a:ext>
            </a:extLst>
          </p:cNvPr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Tiago 1:2-12</a:t>
            </a:r>
            <a:endParaRPr lang="pt-BR" dirty="0">
              <a:solidFill>
                <a:srgbClr val="ADC9D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C7DA5A-05FF-220C-6CA4-CCABDD241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B7940496-764D-6A64-C015-8D31F18862DE}"/>
              </a:ext>
            </a:extLst>
          </p:cNvPr>
          <p:cNvSpPr txBox="1"/>
          <p:nvPr/>
        </p:nvSpPr>
        <p:spPr>
          <a:xfrm>
            <a:off x="640080" y="1408540"/>
            <a:ext cx="7863840" cy="2725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i="1" baseline="30000">
                <a:solidFill>
                  <a:schemeClr val="bg1"/>
                </a:solidFill>
              </a:rPr>
              <a:t>2</a:t>
            </a:r>
            <a:r>
              <a:rPr lang="pt-BR" sz="2000" i="1">
                <a:solidFill>
                  <a:schemeClr val="bg1"/>
                </a:solidFill>
              </a:rPr>
              <a:t> Meus irmãos, considerem motivo de grande alegria o fato de passarem por diversas provações; </a:t>
            </a:r>
            <a:r>
              <a:rPr lang="pt-BR" sz="2000" i="1" baseline="30000">
                <a:solidFill>
                  <a:schemeClr val="bg1"/>
                </a:solidFill>
              </a:rPr>
              <a:t>3</a:t>
            </a:r>
            <a:r>
              <a:rPr lang="pt-BR" sz="2000" i="1">
                <a:solidFill>
                  <a:schemeClr val="bg1"/>
                </a:solidFill>
              </a:rPr>
              <a:t> assim, vocês saberão que a prova da sua fé produz perseverança. </a:t>
            </a:r>
            <a:r>
              <a:rPr lang="pt-BR" sz="2000" i="1" baseline="30000">
                <a:solidFill>
                  <a:schemeClr val="bg1"/>
                </a:solidFill>
              </a:rPr>
              <a:t>4</a:t>
            </a:r>
            <a:r>
              <a:rPr lang="pt-BR" sz="2000" i="1">
                <a:solidFill>
                  <a:schemeClr val="bg1"/>
                </a:solidFill>
              </a:rPr>
              <a:t> No entanto, a perseverança deve ter ação completa, a fim de que vocês sejam perfeitos e íntegros, sem que lhes falte coisa alguma. </a:t>
            </a:r>
            <a:r>
              <a:rPr lang="pt-BR" sz="2000" i="1" baseline="30000">
                <a:solidFill>
                  <a:schemeClr val="bg1"/>
                </a:solidFill>
              </a:rPr>
              <a:t>5</a:t>
            </a:r>
            <a:r>
              <a:rPr lang="pt-BR" sz="2000" i="1">
                <a:solidFill>
                  <a:schemeClr val="bg1"/>
                </a:solidFill>
              </a:rPr>
              <a:t> Se algum de vocês tem falta de sabedoria, peça-a a Deus, que a todos dá generosamente sem reprovar ninguém, e lhe será concedida.</a:t>
            </a:r>
          </a:p>
        </p:txBody>
      </p:sp>
    </p:spTree>
    <p:extLst>
      <p:ext uri="{BB962C8B-B14F-4D97-AF65-F5344CB8AC3E}">
        <p14:creationId xmlns:p14="http://schemas.microsoft.com/office/powerpoint/2010/main" val="2782685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774C57C2-A487-AA00-07DA-EACAF1475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5E302A64-234B-9A44-943C-9705AE5A2F74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678BDB-67DD-4C04-D324-C6F12755B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6053C403-1637-7669-15D0-DCE497A3FA9F}"/>
              </a:ext>
            </a:extLst>
          </p:cNvPr>
          <p:cNvSpPr txBox="1"/>
          <p:nvPr/>
        </p:nvSpPr>
        <p:spPr>
          <a:xfrm>
            <a:off x="640080" y="844152"/>
            <a:ext cx="786384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i="1" baseline="30000">
                <a:solidFill>
                  <a:schemeClr val="bg1"/>
                </a:solidFill>
              </a:rPr>
              <a:t>6</a:t>
            </a:r>
            <a:r>
              <a:rPr lang="pt-BR" sz="2400" i="1">
                <a:solidFill>
                  <a:schemeClr val="bg1"/>
                </a:solidFill>
              </a:rPr>
              <a:t> Peça-a, porém, com fé, sem duvidar, pois aquele que duvida é semelhante à onda do mar, levada e agitada pelo vento. </a:t>
            </a:r>
            <a:r>
              <a:rPr lang="pt-BR" sz="2400" i="1" baseline="30000">
                <a:solidFill>
                  <a:schemeClr val="bg1"/>
                </a:solidFill>
              </a:rPr>
              <a:t>7</a:t>
            </a:r>
            <a:r>
              <a:rPr lang="pt-BR" sz="2400" i="1">
                <a:solidFill>
                  <a:schemeClr val="bg1"/>
                </a:solidFill>
              </a:rPr>
              <a:t> Portanto, não pense tal pessoa que receberá coisa alguma do Senhor, </a:t>
            </a:r>
            <a:r>
              <a:rPr lang="pt-BR" sz="2400" i="1" baseline="30000">
                <a:solidFill>
                  <a:schemeClr val="bg1"/>
                </a:solidFill>
              </a:rPr>
              <a:t>8</a:t>
            </a:r>
            <a:r>
              <a:rPr lang="pt-BR" sz="2400" i="1">
                <a:solidFill>
                  <a:schemeClr val="bg1"/>
                </a:solidFill>
              </a:rPr>
              <a:t> uma vez que tem mente dividida e é instável em tudo o que faz.</a:t>
            </a:r>
          </a:p>
        </p:txBody>
      </p:sp>
    </p:spTree>
    <p:extLst>
      <p:ext uri="{BB962C8B-B14F-4D97-AF65-F5344CB8AC3E}">
        <p14:creationId xmlns:p14="http://schemas.microsoft.com/office/powerpoint/2010/main" val="274279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B3B09815-D710-E5D6-20D7-E644A03DB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2B6592AF-1EC4-4E45-B5D0-A400380919D6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1F3E5D-0357-DC1D-A853-DAC4A581C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80EBF91A-191B-25B5-7ED2-2EBB01B4D1D5}"/>
              </a:ext>
            </a:extLst>
          </p:cNvPr>
          <p:cNvSpPr txBox="1"/>
          <p:nvPr/>
        </p:nvSpPr>
        <p:spPr>
          <a:xfrm>
            <a:off x="640080" y="763549"/>
            <a:ext cx="7863840" cy="2973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i="1" baseline="30000">
                <a:solidFill>
                  <a:schemeClr val="bg1"/>
                </a:solidFill>
              </a:rPr>
              <a:t>9</a:t>
            </a:r>
            <a:r>
              <a:rPr lang="pt-BR" sz="2400" i="1">
                <a:solidFill>
                  <a:schemeClr val="bg1"/>
                </a:solidFill>
              </a:rPr>
              <a:t> O irmão de condição humilde deve orgulhar-se por causa da sua elevada posição; </a:t>
            </a:r>
            <a:r>
              <a:rPr lang="pt-BR" sz="2400" i="1" baseline="30000">
                <a:solidFill>
                  <a:schemeClr val="bg1"/>
                </a:solidFill>
              </a:rPr>
              <a:t>10</a:t>
            </a:r>
            <a:r>
              <a:rPr lang="pt-BR" sz="2400" i="1">
                <a:solidFill>
                  <a:schemeClr val="bg1"/>
                </a:solidFill>
              </a:rPr>
              <a:t> já o rico deve orgulhar-se por causa da sua condição humilde, porque ele passará como a flor do campo. </a:t>
            </a:r>
            <a:r>
              <a:rPr lang="pt-BR" sz="2400" i="1" baseline="30000">
                <a:solidFill>
                  <a:schemeClr val="bg1"/>
                </a:solidFill>
              </a:rPr>
              <a:t>11</a:t>
            </a:r>
            <a:r>
              <a:rPr lang="pt-BR" sz="2400" i="1">
                <a:solidFill>
                  <a:schemeClr val="bg1"/>
                </a:solidFill>
              </a:rPr>
              <a:t> Pois o sol se levanta, traz o calor e seca a planta; cai, então, a sua flor, e a sua beleza é destruída. Da mesma forma, o rico murchará com os seus afazeres.</a:t>
            </a:r>
          </a:p>
        </p:txBody>
      </p:sp>
    </p:spTree>
    <p:extLst>
      <p:ext uri="{BB962C8B-B14F-4D97-AF65-F5344CB8AC3E}">
        <p14:creationId xmlns:p14="http://schemas.microsoft.com/office/powerpoint/2010/main" val="734319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>
          <a:extLst>
            <a:ext uri="{FF2B5EF4-FFF2-40B4-BE49-F238E27FC236}">
              <a16:creationId xmlns:a16="http://schemas.microsoft.com/office/drawing/2014/main" id="{EF30CD46-130E-DC88-D0DE-7EA9DC1D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>
            <a:extLst>
              <a:ext uri="{FF2B5EF4-FFF2-40B4-BE49-F238E27FC236}">
                <a16:creationId xmlns:a16="http://schemas.microsoft.com/office/drawing/2014/main" id="{E48BD820-265C-B596-C9A6-141A36121A4E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48ACEA-5F49-91AC-887C-209F8D786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B847C5AE-590F-D033-7ACC-282B412A3ED9}"/>
              </a:ext>
            </a:extLst>
          </p:cNvPr>
          <p:cNvSpPr txBox="1"/>
          <p:nvPr/>
        </p:nvSpPr>
        <p:spPr>
          <a:xfrm>
            <a:off x="640080" y="905090"/>
            <a:ext cx="786384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i="1" baseline="30000">
                <a:solidFill>
                  <a:schemeClr val="bg1"/>
                </a:solidFill>
              </a:rPr>
              <a:t>12</a:t>
            </a:r>
            <a:r>
              <a:rPr lang="pt-BR" sz="2400" i="1">
                <a:solidFill>
                  <a:schemeClr val="bg1"/>
                </a:solidFill>
              </a:rPr>
              <a:t> Bem-aventurado o homem que persevera na provação, porque, depois de aprovado, receberá a coroa da vida que o Senhor prometeu aos que o amam.</a:t>
            </a:r>
          </a:p>
        </p:txBody>
      </p:sp>
    </p:spTree>
    <p:extLst>
      <p:ext uri="{BB962C8B-B14F-4D97-AF65-F5344CB8AC3E}">
        <p14:creationId xmlns:p14="http://schemas.microsoft.com/office/powerpoint/2010/main" val="2907468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17;p14">
            <a:extLst>
              <a:ext uri="{FF2B5EF4-FFF2-40B4-BE49-F238E27FC236}">
                <a16:creationId xmlns:a16="http://schemas.microsoft.com/office/drawing/2014/main" id="{5B6FDE61-5BFB-3435-A596-588B1518E0C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548640" y="487577"/>
            <a:ext cx="80466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SESSÃO 1</a:t>
            </a:r>
            <a:endParaRPr lang="pt-BR" sz="2000" dirty="0"/>
          </a:p>
        </p:txBody>
      </p:sp>
      <p:sp>
        <p:nvSpPr>
          <p:cNvPr id="98" name="Google Shape;98;p2"/>
          <p:cNvSpPr txBox="1"/>
          <p:nvPr/>
        </p:nvSpPr>
        <p:spPr>
          <a:xfrm>
            <a:off x="548640" y="1095494"/>
            <a:ext cx="80467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Introdução à arte da sobrevivência</a:t>
            </a:r>
            <a:endParaRPr lang="pt-BR" sz="1200" dirty="0"/>
          </a:p>
        </p:txBody>
      </p:sp>
      <p:sp>
        <p:nvSpPr>
          <p:cNvPr id="99" name="Google Shape;99;p2"/>
          <p:cNvSpPr/>
          <p:nvPr/>
        </p:nvSpPr>
        <p:spPr>
          <a:xfrm>
            <a:off x="745625" y="1691622"/>
            <a:ext cx="7652700" cy="2361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960145" y="2278470"/>
            <a:ext cx="72237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PERGUNTA DA SESSÃO</a:t>
            </a:r>
            <a:endParaRPr lang="pt-BR" sz="19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600" i="1">
                <a:solidFill>
                  <a:srgbClr val="404040"/>
                </a:solidFill>
              </a:rPr>
              <a:t>Em um mundo desabando, como posso não apenas lidar com a situação — mas sair dela vitorioso?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ECD20-D2B7-A132-16AE-8B3A7B492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89" y="4620218"/>
            <a:ext cx="839720" cy="3148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1: O mundo em que vivemos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640080" y="1482601"/>
            <a:ext cx="7863840" cy="265176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960120" y="1665481"/>
            <a:ext cx="7223700" cy="25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</a:rPr>
              <a:t>Quando as provações chegam — na vida pessoal ou no ministério — nosso primeiro instinto é supor que algo deu </a:t>
            </a:r>
            <a:r>
              <a:rPr lang="pt-BR" sz="2000" b="1" u="sng">
                <a:solidFill>
                  <a:srgbClr val="EE0000"/>
                </a:solidFill>
              </a:rPr>
              <a:t>errado</a:t>
            </a:r>
            <a:r>
              <a:rPr lang="pt-BR" sz="2000">
                <a:solidFill>
                  <a:schemeClr val="dk1"/>
                </a:solidFill>
              </a:rPr>
              <a:t>. Ficamos surpresos com a dificuldade e nos sentimos pegos de surpresa pelo sofrimento. Mas e se as provações não forem uma interrupção do plano de Deus — e sim um instrumento dele?</a:t>
            </a:r>
            <a:endParaRPr lang="pt-BR" sz="20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dirty="0">
              <a:solidFill>
                <a:srgbClr val="40404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904987-E354-9EBA-606D-19B211173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1" name="crumb_4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1: Introdução à arte da sobrevivência  •  Parte 1: O mundo em que vivemos</a:t>
            </a:r>
          </a:p>
        </p:txBody>
      </p:sp>
      <p:sp>
        <p:nvSpPr>
          <p:cNvPr id="9003" name="box_4"/>
          <p:cNvSpPr/>
          <p:nvPr/>
        </p:nvSpPr>
        <p:spPr>
          <a:xfrm>
            <a:off x="640080" y="1544538"/>
            <a:ext cx="7863900" cy="1909091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As provações são inevitáveis — a dificuldade em um mundo caído é uma certeza, não uma surpresa. Não somos vítimas de um sofrimento aleatório; somos participantes de um processo que Deus ordenou desde o princípio.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9962F3-AFB1-C71F-35A7-42F2DE3C9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280435F7-8AD3-2ED2-759F-A3D39CFEAD49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  •  Parte 1: O mundo em que vivemos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659714" y="1038408"/>
            <a:ext cx="50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 dirty="0"/>
          </a:p>
        </p:txBody>
      </p:sp>
      <p:sp>
        <p:nvSpPr>
          <p:cNvPr id="123" name="Google Shape;123;p5"/>
          <p:cNvSpPr txBox="1"/>
          <p:nvPr/>
        </p:nvSpPr>
        <p:spPr>
          <a:xfrm>
            <a:off x="1371600" y="886937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As provações são inevitáveis. A dificuldade em um mundo caído é absolutamente </a:t>
            </a:r>
            <a:r>
              <a:rPr lang="pt-BR" sz="2400" b="1" u="sng">
                <a:solidFill>
                  <a:srgbClr val="FF0000"/>
                </a:solidFill>
              </a:rPr>
              <a:t>prometida</a:t>
            </a:r>
            <a:r>
              <a:rPr lang="pt-BR" sz="2400">
                <a:solidFill>
                  <a:schemeClr val="bg1"/>
                </a:solidFill>
              </a:rPr>
              <a:t>. Jesus, Pedro e Paulo confirmam isso — o sofrimento não é a exceção para os crentes; é a regra.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8A0A37-7147-F4B6-AC09-25E328452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scr_4">
            <a:extLst>
              <a:ext uri="{FF2B5EF4-FFF2-40B4-BE49-F238E27FC236}">
                <a16:creationId xmlns:a16="http://schemas.microsoft.com/office/drawing/2014/main" id="{25E85C8B-5164-D876-B991-E51E019C5A8D}"/>
              </a:ext>
            </a:extLst>
          </p:cNvPr>
          <p:cNvSpPr txBox="1"/>
          <p:nvPr/>
        </p:nvSpPr>
        <p:spPr>
          <a:xfrm>
            <a:off x="640080" y="3095585"/>
            <a:ext cx="7863900" cy="1431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1" u="none" strike="noStrike" cap="none">
                <a:solidFill>
                  <a:schemeClr val="bg1"/>
                </a:solidFill>
                <a:latin typeface="Arial"/>
              </a:rPr>
              <a:t>“Eu disse isso para que em mim vocês tenham paz. Neste mundo, vocês terão aflições; contudo, tenham coragem! Eu venci o mundo.” </a:t>
            </a:r>
            <a:br>
              <a:rPr lang="pt-BR" sz="1800" b="0" i="1" u="none" strike="noStrike" cap="none" dirty="0">
                <a:solidFill>
                  <a:schemeClr val="bg1"/>
                </a:solidFill>
                <a:latin typeface="Arial"/>
              </a:rPr>
            </a:br>
            <a:r>
              <a:rPr lang="pt-BR" sz="1800" b="0" i="1" u="none" strike="noStrike" cap="none">
                <a:solidFill>
                  <a:schemeClr val="bg1"/>
                </a:solidFill>
                <a:latin typeface="Arial"/>
              </a:rPr>
              <a:t>—</a:t>
            </a:r>
            <a:r>
              <a:rPr lang="pt-BR" sz="1800" b="0" u="none" strike="noStrike" cap="none">
                <a:solidFill>
                  <a:schemeClr val="bg1"/>
                </a:solidFill>
                <a:latin typeface="Arial"/>
              </a:rPr>
              <a:t>João 16:33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  •  Parte 1: O mundo em que vivemos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/>
          </a:p>
        </p:txBody>
      </p:sp>
      <p:sp>
        <p:nvSpPr>
          <p:cNvPr id="134" name="Google Shape;134;p6"/>
          <p:cNvSpPr txBox="1"/>
          <p:nvPr/>
        </p:nvSpPr>
        <p:spPr>
          <a:xfrm>
            <a:off x="1371600" y="886937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As provações nos constroem ou nos destroem. Toda crise é, ao mesmo tempo, um problema insuperável e uma grande </a:t>
            </a:r>
            <a:r>
              <a:rPr lang="pt-BR" sz="2400" b="1" u="sng">
                <a:solidFill>
                  <a:srgbClr val="FF0000"/>
                </a:solidFill>
              </a:rPr>
              <a:t>oportunidade</a:t>
            </a:r>
            <a:r>
              <a:rPr lang="pt-BR" sz="2400">
                <a:solidFill>
                  <a:schemeClr val="bg1"/>
                </a:solidFill>
              </a:rPr>
              <a:t>. O mesmo fogo que destrói uma pessoa </a:t>
            </a:r>
            <a:r>
              <a:rPr lang="pt-BR" sz="2400" b="1" u="sng">
                <a:solidFill>
                  <a:srgbClr val="FF0000"/>
                </a:solidFill>
              </a:rPr>
              <a:t>refina</a:t>
            </a:r>
            <a:r>
              <a:rPr lang="pt-BR" sz="2400">
                <a:solidFill>
                  <a:schemeClr val="bg1"/>
                </a:solidFill>
              </a:rPr>
              <a:t> outra.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B7AC9C-D581-1578-8F0E-C5CBC9912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EEAAD4-628D-5CEA-AF91-70A415F9B90C}"/>
              </a:ext>
            </a:extLst>
          </p:cNvPr>
          <p:cNvSpPr txBox="1"/>
          <p:nvPr/>
        </p:nvSpPr>
        <p:spPr>
          <a:xfrm>
            <a:off x="1796812" y="2969031"/>
            <a:ext cx="5550376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800" b="0" i="1" u="none" strike="noStrike" cap="none" dirty="0">
                <a:solidFill>
                  <a:schemeClr val="bg1"/>
                </a:solidFill>
                <a:latin typeface="Arial"/>
              </a:rPr>
              <a:t>“De fato, todos os que desejam viver piedosamente em Cristo Jesus serão perseguidos.”</a:t>
            </a:r>
            <a:br>
              <a:rPr lang="pt-BR" sz="1800" b="0" i="1" u="none" strike="noStrike" cap="none" dirty="0">
                <a:solidFill>
                  <a:schemeClr val="bg1"/>
                </a:solidFill>
                <a:latin typeface="Arial"/>
              </a:rPr>
            </a:br>
            <a:r>
              <a:rPr lang="pt-BR" sz="1800" b="0" i="1" u="none" strike="noStrike" cap="none" dirty="0">
                <a:solidFill>
                  <a:schemeClr val="bg1"/>
                </a:solidFill>
                <a:latin typeface="Arial"/>
              </a:rPr>
              <a:t> —2 Timóteo 3:12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  •  Parte 1: O mundo em que vivemos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/>
          </a:p>
        </p:txBody>
      </p:sp>
      <p:sp>
        <p:nvSpPr>
          <p:cNvPr id="145" name="Google Shape;145;p7"/>
          <p:cNvSpPr txBox="1"/>
          <p:nvPr/>
        </p:nvSpPr>
        <p:spPr>
          <a:xfrm>
            <a:off x="1371720" y="1106856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As vítimas não conseguem ir além de perguntar “</a:t>
            </a:r>
            <a:r>
              <a:rPr lang="pt-BR" sz="2400" b="1" u="sng" dirty="0">
                <a:solidFill>
                  <a:srgbClr val="FF0000"/>
                </a:solidFill>
              </a:rPr>
              <a:t>por quê</a:t>
            </a:r>
            <a:r>
              <a:rPr lang="pt-BR" sz="2400" dirty="0">
                <a:solidFill>
                  <a:schemeClr val="bg1"/>
                </a:solidFill>
              </a:rPr>
              <a:t>” e permanecem presas na sua dor. Elas nunca superam o “Por que eu, Senhor?” e o “Por que </a:t>
            </a:r>
            <a:r>
              <a:rPr lang="pt-BR" sz="2400" b="1" u="sng" dirty="0">
                <a:solidFill>
                  <a:srgbClr val="FF0000"/>
                </a:solidFill>
              </a:rPr>
              <a:t>agora</a:t>
            </a:r>
            <a:r>
              <a:rPr lang="pt-BR" sz="2400" dirty="0">
                <a:solidFill>
                  <a:schemeClr val="bg1"/>
                </a:solidFill>
              </a:rPr>
              <a:t>?”. Mas você só será uma vítima se escolher ser uma.</a:t>
            </a:r>
          </a:p>
        </p:txBody>
      </p:sp>
      <p:sp>
        <p:nvSpPr>
          <p:cNvPr id="146" name="Google Shape;146;p7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29CD7-70A6-9602-3C18-005AA0657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3" name="Google Shape;153;p8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2: A estrutura A.R.Te.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640080" y="1571106"/>
            <a:ext cx="7863840" cy="265176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8"/>
          <p:cNvSpPr txBox="1"/>
          <p:nvPr/>
        </p:nvSpPr>
        <p:spPr>
          <a:xfrm>
            <a:off x="960120" y="1753986"/>
            <a:ext cx="7223700" cy="25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>
                <a:solidFill>
                  <a:schemeClr val="dk1"/>
                </a:solidFill>
              </a:rPr>
              <a:t>A maioria dos pastores enfrenta as provações sem nenhum referencial para responder — reagem de forma emocional em vez de responder </a:t>
            </a:r>
            <a:r>
              <a:rPr lang="pt-BR" sz="2200" b="1" u="sng">
                <a:solidFill>
                  <a:srgbClr val="FF0000"/>
                </a:solidFill>
              </a:rPr>
              <a:t>biblicamente</a:t>
            </a:r>
            <a:r>
              <a:rPr lang="pt-BR" sz="2200">
                <a:solidFill>
                  <a:schemeClr val="dk1"/>
                </a:solidFill>
              </a:rPr>
              <a:t>. Deus não nos deixa sem um plano. No livro de Tiago, provavelmente o primeiro livro escrito à Igreja primitiva, Ele oferece um kit de ferramentas completo.</a:t>
            </a:r>
          </a:p>
        </p:txBody>
      </p:sp>
      <p:sp>
        <p:nvSpPr>
          <p:cNvPr id="156" name="Google Shape;156;p8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" name="crumb_9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1: Introdução à arte da sobrevivência  •  Parte 2: A estrutura A.R.Te.</a:t>
            </a:r>
          </a:p>
        </p:txBody>
      </p:sp>
      <p:sp>
        <p:nvSpPr>
          <p:cNvPr id="9023" name="box_9"/>
          <p:cNvSpPr/>
          <p:nvPr/>
        </p:nvSpPr>
        <p:spPr>
          <a:xfrm>
            <a:off x="677937" y="1519440"/>
            <a:ext cx="7788125" cy="2104619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 dirty="0">
                <a:solidFill>
                  <a:srgbClr val="FFFFFF"/>
                </a:solidFill>
                <a:latin typeface="Arial"/>
              </a:rPr>
              <a:t>Deus oferece um kit completo de ferramentas para atravessar as provações — uma Atitude para abraçar, um Recurso para pedir e uma Teologia para acreditar. Juntas, essas três formam a </a:t>
            </a:r>
            <a:r>
              <a:rPr lang="pt-BR" sz="2400" b="1" i="0" u="none" strike="noStrike" cap="none" dirty="0" err="1">
                <a:solidFill>
                  <a:srgbClr val="FFFFFF"/>
                </a:solidFill>
                <a:latin typeface="Arial"/>
              </a:rPr>
              <a:t>A.R.Te</a:t>
            </a:r>
            <a:r>
              <a:rPr lang="pt-BR" sz="2400" b="1" i="0" u="none" strike="noStrike" cap="none" dirty="0">
                <a:solidFill>
                  <a:srgbClr val="FFFFFF"/>
                </a:solidFill>
                <a:latin typeface="Arial"/>
              </a:rPr>
              <a:t>. da Sobrevivência.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A22675-25E9-F37C-2068-46E57DF80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A256294D-8C14-86BD-E165-B98A0A3D7480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  •  Parte 2: A estrutura A.R.Te.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9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/>
          </a:p>
        </p:txBody>
      </p:sp>
      <p:sp>
        <p:nvSpPr>
          <p:cNvPr id="170" name="Google Shape;170;p9"/>
          <p:cNvSpPr txBox="1"/>
          <p:nvPr/>
        </p:nvSpPr>
        <p:spPr>
          <a:xfrm>
            <a:off x="1371600" y="886903"/>
            <a:ext cx="71322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u="sng">
                <a:solidFill>
                  <a:srgbClr val="FF0000"/>
                </a:solidFill>
              </a:rPr>
              <a:t>Atitude</a:t>
            </a:r>
            <a:r>
              <a:rPr lang="pt-BR" sz="2400">
                <a:solidFill>
                  <a:schemeClr val="bg1"/>
                </a:solidFill>
              </a:rPr>
              <a:t> para abraçar — A postura que escolhemos nas provações. A perseverança alegre é uma </a:t>
            </a:r>
            <a:r>
              <a:rPr lang="pt-BR" sz="2400" b="1" u="sng">
                <a:solidFill>
                  <a:srgbClr val="FF0000"/>
                </a:solidFill>
              </a:rPr>
              <a:t>escolha</a:t>
            </a:r>
            <a:r>
              <a:rPr lang="pt-BR" sz="2400">
                <a:solidFill>
                  <a:schemeClr val="bg1"/>
                </a:solidFill>
              </a:rPr>
              <a:t>, não um sentimento. (Tiago 1:2–4)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71" name="Google Shape;171;p9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6E4CDB-5801-46E0-CD5A-B39D8FB63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  •  Parte 2: A estrutura A.R.Te.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/>
          </a:p>
        </p:txBody>
      </p:sp>
      <p:sp>
        <p:nvSpPr>
          <p:cNvPr id="181" name="Google Shape;181;p10"/>
          <p:cNvSpPr txBox="1"/>
          <p:nvPr/>
        </p:nvSpPr>
        <p:spPr>
          <a:xfrm>
            <a:off x="1371600" y="914400"/>
            <a:ext cx="71322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u="sng" dirty="0">
                <a:solidFill>
                  <a:srgbClr val="FF0000"/>
                </a:solidFill>
              </a:rPr>
              <a:t>Recurso</a:t>
            </a:r>
            <a:r>
              <a:rPr lang="pt-BR" sz="2400" dirty="0">
                <a:solidFill>
                  <a:schemeClr val="bg1"/>
                </a:solidFill>
              </a:rPr>
              <a:t> para pedir — Sabedoria sobrenatural vinda de Deus. A habilidade de saber o que fazer, </a:t>
            </a:r>
            <a:r>
              <a:rPr lang="pt-BR" sz="2400" b="1" u="sng" dirty="0">
                <a:solidFill>
                  <a:srgbClr val="FF0000"/>
                </a:solidFill>
              </a:rPr>
              <a:t>quando</a:t>
            </a:r>
            <a:r>
              <a:rPr lang="pt-BR" sz="2400" dirty="0">
                <a:solidFill>
                  <a:schemeClr val="bg1"/>
                </a:solidFill>
              </a:rPr>
              <a:t> fazê-lo e como. Disponível a todos os que pedem com fé. (Tiago 1:5–8)</a:t>
            </a:r>
          </a:p>
        </p:txBody>
      </p:sp>
      <p:sp>
        <p:nvSpPr>
          <p:cNvPr id="182" name="Google Shape;182;p10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49C4E5-B884-CBEF-7377-C87EDD6FC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1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  •  Parte 2: A estrutura A.R.Te.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89" name="Google Shape;189;p11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1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1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/>
          </a:p>
        </p:txBody>
      </p:sp>
      <p:sp>
        <p:nvSpPr>
          <p:cNvPr id="192" name="Google Shape;192;p11"/>
          <p:cNvSpPr txBox="1"/>
          <p:nvPr/>
        </p:nvSpPr>
        <p:spPr>
          <a:xfrm>
            <a:off x="1306925" y="886935"/>
            <a:ext cx="7197000" cy="216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b="1" u="sng">
                <a:solidFill>
                  <a:srgbClr val="FF0000"/>
                </a:solidFill>
              </a:rPr>
              <a:t>Teologia</a:t>
            </a:r>
            <a:r>
              <a:rPr lang="pt-BR" sz="2400">
                <a:solidFill>
                  <a:schemeClr val="bg1"/>
                </a:solidFill>
              </a:rPr>
              <a:t> para acreditar — Uma perspectiva divina. Ver as provações pelas lentes da fé, da esperança e do </a:t>
            </a:r>
            <a:r>
              <a:rPr lang="pt-BR" sz="2400" b="1" u="sng">
                <a:solidFill>
                  <a:srgbClr val="FF0000"/>
                </a:solidFill>
              </a:rPr>
              <a:t>amor</a:t>
            </a:r>
            <a:r>
              <a:rPr lang="pt-BR" sz="2400">
                <a:solidFill>
                  <a:schemeClr val="bg1"/>
                </a:solidFill>
              </a:rPr>
              <a:t>. O antídoto para o desânimo.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>
                <a:solidFill>
                  <a:schemeClr val="bg1"/>
                </a:solidFill>
              </a:rPr>
              <a:t>(Tiago 1:9–12)</a:t>
            </a:r>
            <a:endParaRPr lang="pt-BR" sz="24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93" name="Google Shape;193;p11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E798C4-456A-11DC-DBBB-55F78874D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  •  Parte 2: A estrutura A.R.Te.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00" name="Google Shape;200;p12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2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D.</a:t>
            </a:r>
            <a:endParaRPr/>
          </a:p>
        </p:txBody>
      </p:sp>
      <p:sp>
        <p:nvSpPr>
          <p:cNvPr id="203" name="Google Shape;203;p12"/>
          <p:cNvSpPr txBox="1"/>
          <p:nvPr/>
        </p:nvSpPr>
        <p:spPr>
          <a:xfrm>
            <a:off x="1371600" y="886903"/>
            <a:ext cx="71322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A virada decisiva que muda tudo: Não pergunte “Por quê?” — Pergunte “</a:t>
            </a:r>
            <a:r>
              <a:rPr lang="pt-BR" sz="2400" b="1" u="sng">
                <a:solidFill>
                  <a:srgbClr val="FF0000"/>
                </a:solidFill>
              </a:rPr>
              <a:t>O quê</a:t>
            </a:r>
            <a:r>
              <a:rPr lang="pt-BR" sz="2400">
                <a:solidFill>
                  <a:schemeClr val="bg1"/>
                </a:solidFill>
              </a:rPr>
              <a:t>?”. As vítimas perguntam por quê. Os sobreviventes perguntam o quê.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04" name="Google Shape;204;p12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8C3C4A-13EA-8D05-B048-038F0297A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 txBox="1"/>
          <p:nvPr/>
        </p:nvSpPr>
        <p:spPr>
          <a:xfrm>
            <a:off x="640080" y="548640"/>
            <a:ext cx="7863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DISCUSSÃO EM GRUPO</a:t>
            </a:r>
            <a:endParaRPr lang="pt-BR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211" name="Google Shape;211;p13"/>
          <p:cNvSpPr txBox="1"/>
          <p:nvPr/>
        </p:nvSpPr>
        <p:spPr>
          <a:xfrm>
            <a:off x="640075" y="1371600"/>
            <a:ext cx="76998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lt1"/>
                </a:solidFill>
              </a:rPr>
              <a:t>1. Que provação — pessoal ou no ministério — você está enfrentando neste momento?</a:t>
            </a: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lt1"/>
                </a:solidFill>
              </a:rPr>
              <a:t>2. Quando você pensa nessa provação, qual pergunta de “por quê” tem dominado o seu pensamento?</a:t>
            </a: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100"/>
              <a:buNone/>
            </a:pPr>
            <a:r>
              <a:rPr lang="pt-BR" sz="2400">
                <a:solidFill>
                  <a:schemeClr val="lt1"/>
                </a:solidFill>
              </a:rPr>
              <a:t>3. Se você trocasse o “por quê” pelo “o quê”, o que mudaria na forma como você encara esta fase?</a:t>
            </a:r>
          </a:p>
        </p:txBody>
      </p:sp>
      <p:sp>
        <p:nvSpPr>
          <p:cNvPr id="212" name="Google Shape;212;p13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640080" y="548640"/>
            <a:ext cx="78639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OLHANDO ADIANTE</a:t>
            </a:r>
            <a:endParaRPr lang="pt-BR" sz="16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SESSÃO 1: Introdução à arte da sobrevivência</a:t>
            </a:r>
            <a:endParaRPr lang="pt-BR" sz="1600">
              <a:solidFill>
                <a:schemeClr val="lt1"/>
              </a:solidFill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640080" y="1417320"/>
            <a:ext cx="78639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 que estabelecemos:</a:t>
            </a:r>
            <a:r>
              <a:rPr lang="pt-BR" sz="2000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As provações são inevitáveis, não acidentais. Deus oferece uma estrutura completa para lidar com elas — a ARTe. E a mudança fundamental de mentalidade é passar do “Por quê?” para o “O quê?”.</a:t>
            </a:r>
            <a:br>
              <a:rPr lang="pt-BR" sz="2000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pt-BR" sz="2000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2000" b="1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 que ainda está sem resposta:</a:t>
            </a:r>
            <a:r>
              <a:rPr lang="pt-BR" sz="2000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Sabemos que a estrutura existe — mas como é, na prática, o “A” quando o seu mundo desmorona?</a:t>
            </a:r>
            <a:br>
              <a:rPr lang="pt-BR" sz="2000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lang="pt-BR" sz="2000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➤  O que posso controlar quando tudo ao meu redor está desmoronando?</a:t>
            </a:r>
          </a:p>
        </p:txBody>
      </p:sp>
      <p:sp>
        <p:nvSpPr>
          <p:cNvPr id="220" name="Google Shape;220;p14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17;p14">
            <a:extLst>
              <a:ext uri="{FF2B5EF4-FFF2-40B4-BE49-F238E27FC236}">
                <a16:creationId xmlns:a16="http://schemas.microsoft.com/office/drawing/2014/main" id="{450CE614-D398-08CD-E828-0881F102B85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5"/>
          <p:cNvSpPr txBox="1"/>
          <p:nvPr/>
        </p:nvSpPr>
        <p:spPr>
          <a:xfrm>
            <a:off x="548640" y="502920"/>
            <a:ext cx="8046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SESSÃO 2</a:t>
            </a:r>
            <a:endParaRPr lang="pt-BR" sz="2000" dirty="0"/>
          </a:p>
        </p:txBody>
      </p:sp>
      <p:sp>
        <p:nvSpPr>
          <p:cNvPr id="227" name="Google Shape;227;p15"/>
          <p:cNvSpPr txBox="1"/>
          <p:nvPr/>
        </p:nvSpPr>
        <p:spPr>
          <a:xfrm>
            <a:off x="548640" y="1095494"/>
            <a:ext cx="80467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Uma atitude para abraçar</a:t>
            </a:r>
            <a:endParaRPr lang="pt-BR" sz="1200" dirty="0"/>
          </a:p>
        </p:txBody>
      </p:sp>
      <p:sp>
        <p:nvSpPr>
          <p:cNvPr id="229" name="Google Shape;229;p15"/>
          <p:cNvSpPr/>
          <p:nvPr/>
        </p:nvSpPr>
        <p:spPr>
          <a:xfrm>
            <a:off x="640075" y="1820199"/>
            <a:ext cx="7863900" cy="2388300"/>
          </a:xfrm>
          <a:prstGeom prst="roundRect">
            <a:avLst>
              <a:gd name="adj" fmla="val 6000"/>
            </a:avLst>
          </a:prstGeom>
          <a:solidFill>
            <a:schemeClr val="lt1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5"/>
          <p:cNvSpPr txBox="1"/>
          <p:nvPr/>
        </p:nvSpPr>
        <p:spPr>
          <a:xfrm>
            <a:off x="960120" y="2271833"/>
            <a:ext cx="72237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PERGUNTA DA SESSÃO</a:t>
            </a:r>
            <a:endParaRPr lang="pt-BR" sz="24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5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que posso controlar quando tudo ao meu redor está desmoronando?</a:t>
            </a:r>
            <a:endParaRPr lang="pt-BR" sz="2500" dirty="0">
              <a:solidFill>
                <a:schemeClr val="dk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B43275-AEEF-E546-4BBA-EC4B8D7C7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89" y="4620218"/>
            <a:ext cx="839720" cy="31489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37" name="Google Shape;237;p17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1: Escolha a alegria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640080" y="1571106"/>
            <a:ext cx="7863840" cy="265176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7"/>
          <p:cNvSpPr txBox="1"/>
          <p:nvPr/>
        </p:nvSpPr>
        <p:spPr>
          <a:xfrm>
            <a:off x="960120" y="1753986"/>
            <a:ext cx="7223700" cy="21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dk1"/>
                </a:solidFill>
              </a:rPr>
              <a:t>Quando as provações chegam, nossa resposta natural é o desespero, não a alegria. Sentimo-nos sobrecarregados, com medo e impotentes. Mas Tiago não nos pede que sintamos alegria — ele nos ordena que a </a:t>
            </a:r>
            <a:r>
              <a:rPr lang="pt-BR" sz="2400" b="1" u="sng">
                <a:solidFill>
                  <a:srgbClr val="EE0000"/>
                </a:solidFill>
              </a:rPr>
              <a:t>escolhamos</a:t>
            </a:r>
            <a:r>
              <a:rPr lang="pt-BR" sz="2400">
                <a:solidFill>
                  <a:schemeClr val="dk1"/>
                </a:solidFill>
              </a:rPr>
              <a:t>. Este detalhe muda tudo.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404040"/>
              </a:solidFill>
            </a:endParaRPr>
          </a:p>
        </p:txBody>
      </p:sp>
      <p:sp>
        <p:nvSpPr>
          <p:cNvPr id="240" name="Google Shape;240;p17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" name="crumb_18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2: Uma atitude para abraçar  •  Parte 1: Escolha a alegria</a:t>
            </a:r>
          </a:p>
        </p:txBody>
      </p:sp>
      <p:sp>
        <p:nvSpPr>
          <p:cNvPr id="9043" name="box_18"/>
          <p:cNvSpPr/>
          <p:nvPr/>
        </p:nvSpPr>
        <p:spPr>
          <a:xfrm>
            <a:off x="730941" y="1536442"/>
            <a:ext cx="7682117" cy="2070616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A alegria é uma ordem, não um sentimento. Escolhemos nossa postura diante das provações porque confiamos no resultado, não porque apreciamos o processo. Deus ordena essa escolha porque sabe o que as provações produzem.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1F405A-6548-F669-B01C-D5C5DF58C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804BC3BC-88E4-B12A-F2B0-AB410AABED3E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50">
          <a:extLst>
            <a:ext uri="{FF2B5EF4-FFF2-40B4-BE49-F238E27FC236}">
              <a16:creationId xmlns:a16="http://schemas.microsoft.com/office/drawing/2014/main" id="{739CDC92-4A1A-BD15-5F8A-1D9D4014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" name="crumb_18">
            <a:extLst>
              <a:ext uri="{FF2B5EF4-FFF2-40B4-BE49-F238E27FC236}">
                <a16:creationId xmlns:a16="http://schemas.microsoft.com/office/drawing/2014/main" id="{B5A6498B-46A7-BF0E-FD13-C6881B30461A}"/>
              </a:ext>
            </a:extLst>
          </p:cNvPr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2: Uma atitude para abraçar  •  Parte 1: Escolha a alegria</a:t>
            </a:r>
          </a:p>
        </p:txBody>
      </p:sp>
      <p:sp>
        <p:nvSpPr>
          <p:cNvPr id="9044" name="scr_18">
            <a:extLst>
              <a:ext uri="{FF2B5EF4-FFF2-40B4-BE49-F238E27FC236}">
                <a16:creationId xmlns:a16="http://schemas.microsoft.com/office/drawing/2014/main" id="{10B754CD-4766-CFEF-EBC8-DC12C9F3B35E}"/>
              </a:ext>
            </a:extLst>
          </p:cNvPr>
          <p:cNvSpPr txBox="1"/>
          <p:nvPr/>
        </p:nvSpPr>
        <p:spPr>
          <a:xfrm>
            <a:off x="640050" y="1037377"/>
            <a:ext cx="78639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 strike="noStrike" cap="none" dirty="0">
                <a:solidFill>
                  <a:schemeClr val="bg1"/>
                </a:solidFill>
                <a:latin typeface="Arial"/>
              </a:rPr>
              <a:t>“Meus irmãos, considerem motivo de grande alegria o fato de passarem por diversas provações; assim, vocês saberão que a prova da sua fé produz perseverança.”</a:t>
            </a:r>
            <a:br>
              <a:rPr lang="pt-BR" sz="1800" strike="noStrike" cap="none" dirty="0">
                <a:solidFill>
                  <a:schemeClr val="bg1"/>
                </a:solidFill>
                <a:latin typeface="Arial"/>
              </a:rPr>
            </a:br>
            <a:r>
              <a:rPr lang="pt-BR" sz="1800" strike="noStrike" cap="none" dirty="0">
                <a:solidFill>
                  <a:schemeClr val="bg1"/>
                </a:solidFill>
                <a:latin typeface="Arial"/>
              </a:rPr>
              <a:t>—Tiago 1:2‑3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AC728F-2B88-4EFC-4A2C-09D1ACF91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32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1: Escolha a alegria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251" name="Google Shape;251;p18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8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8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/>
          </a:p>
        </p:txBody>
      </p:sp>
      <p:sp>
        <p:nvSpPr>
          <p:cNvPr id="254" name="Google Shape;254;p18"/>
          <p:cNvSpPr txBox="1"/>
          <p:nvPr/>
        </p:nvSpPr>
        <p:spPr>
          <a:xfrm>
            <a:off x="1371600" y="914400"/>
            <a:ext cx="71322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“Considerem” (grego: </a:t>
            </a:r>
            <a:r>
              <a:rPr lang="pt-BR" sz="2400" b="1">
                <a:solidFill>
                  <a:schemeClr val="bg1"/>
                </a:solidFill>
              </a:rPr>
              <a:t>hegeomai</a:t>
            </a:r>
            <a:r>
              <a:rPr lang="pt-BR" sz="2400">
                <a:solidFill>
                  <a:schemeClr val="bg1"/>
                </a:solidFill>
              </a:rPr>
              <a:t>) significa avaliar, calcular e escolher. É uma </a:t>
            </a:r>
            <a:r>
              <a:rPr lang="pt-BR" sz="2400" b="1" u="sng">
                <a:solidFill>
                  <a:srgbClr val="FF0000"/>
                </a:solidFill>
              </a:rPr>
              <a:t>decisão</a:t>
            </a:r>
            <a:r>
              <a:rPr lang="pt-BR" sz="2400">
                <a:solidFill>
                  <a:schemeClr val="bg1"/>
                </a:solidFill>
              </a:rPr>
              <a:t> deliberada, não uma emoção espontânea. Você não precisa se sentir alegre para escolher a alegria.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55" name="Google Shape;255;p18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2A03F1-6BF2-E5E7-64BB-6BED633A8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1: Escolha a alegria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262" name="Google Shape;262;p19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9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9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/>
          </a:p>
        </p:txBody>
      </p:sp>
      <p:sp>
        <p:nvSpPr>
          <p:cNvPr id="265" name="Google Shape;265;p19"/>
          <p:cNvSpPr txBox="1"/>
          <p:nvPr/>
        </p:nvSpPr>
        <p:spPr>
          <a:xfrm>
            <a:off x="1262625" y="886937"/>
            <a:ext cx="72417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“Provações de vários tipos” — a palavra traduzida por “enfrentar” significa estar cercado, como o homem da parábola do Bom Samaritano que foi cercado por assaltantes. As provações são pressões externas que ameaçam nos </a:t>
            </a:r>
            <a:r>
              <a:rPr lang="pt-BR" sz="2400" b="1" u="sng">
                <a:solidFill>
                  <a:srgbClr val="FF0000"/>
                </a:solidFill>
              </a:rPr>
              <a:t>esmagar</a:t>
            </a:r>
            <a:r>
              <a:rPr lang="pt-BR" sz="2400">
                <a:solidFill>
                  <a:schemeClr val="bg1"/>
                </a:solidFill>
              </a:rPr>
              <a:t>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66" name="Google Shape;266;p19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D64F96-89EA-79FE-6DAC-51850FF87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3E52DD-2A58-3A69-2554-AA20CBEB1394}"/>
              </a:ext>
            </a:extLst>
          </p:cNvPr>
          <p:cNvSpPr txBox="1"/>
          <p:nvPr/>
        </p:nvSpPr>
        <p:spPr>
          <a:xfrm>
            <a:off x="1367352" y="3028924"/>
            <a:ext cx="6409295" cy="1287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 strike="noStrike" cap="none" dirty="0">
                <a:solidFill>
                  <a:schemeClr val="bg1"/>
                </a:solidFill>
                <a:latin typeface="Arial"/>
              </a:rPr>
              <a:t>“Pois aqueles que de antemão conheceu, também os predestinou para serem conformes à imagem do seu Filho.”</a:t>
            </a:r>
            <a:r>
              <a:rPr lang="pt-BR" sz="1800" strike="noStrike" cap="none" dirty="0">
                <a:solidFill>
                  <a:schemeClr val="bg1"/>
                </a:solidFill>
                <a:latin typeface="Arial"/>
              </a:rPr>
              <a:t> </a:t>
            </a:r>
            <a:br>
              <a:rPr lang="pt-BR" sz="1800" strike="noStrike" cap="none" dirty="0">
                <a:solidFill>
                  <a:schemeClr val="bg1"/>
                </a:solidFill>
                <a:latin typeface="Arial"/>
              </a:rPr>
            </a:br>
            <a:r>
              <a:rPr lang="pt-BR" sz="1800" strike="noStrike" cap="none" dirty="0">
                <a:solidFill>
                  <a:schemeClr val="bg1"/>
                </a:solidFill>
                <a:latin typeface="Arial"/>
              </a:rPr>
              <a:t>—Romanos 8:29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1: Escolha a alegria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273" name="Google Shape;273;p20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0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0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/>
          </a:p>
        </p:txBody>
      </p:sp>
      <p:sp>
        <p:nvSpPr>
          <p:cNvPr id="276" name="Google Shape;276;p20"/>
          <p:cNvSpPr txBox="1"/>
          <p:nvPr/>
        </p:nvSpPr>
        <p:spPr>
          <a:xfrm>
            <a:off x="1283111" y="886969"/>
            <a:ext cx="6979500" cy="258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bg1"/>
                </a:solidFill>
              </a:rPr>
              <a:t>“A prova da sua fé produz perseverança” — a palavra grega </a:t>
            </a:r>
            <a:r>
              <a:rPr lang="pt-BR" sz="2400" b="1">
                <a:solidFill>
                  <a:schemeClr val="bg1"/>
                </a:solidFill>
              </a:rPr>
              <a:t>hupomeno</a:t>
            </a:r>
            <a:r>
              <a:rPr lang="pt-BR" sz="2400">
                <a:solidFill>
                  <a:schemeClr val="bg1"/>
                </a:solidFill>
              </a:rPr>
              <a:t> significa permanecer sob </a:t>
            </a:r>
            <a:r>
              <a:rPr lang="pt-BR" sz="2400" b="1" u="sng">
                <a:solidFill>
                  <a:srgbClr val="FF0000"/>
                </a:solidFill>
              </a:rPr>
              <a:t>pressão</a:t>
            </a:r>
            <a:r>
              <a:rPr lang="pt-BR" sz="2400">
                <a:solidFill>
                  <a:schemeClr val="bg1"/>
                </a:solidFill>
              </a:rPr>
              <a:t>. A mesma pressão que ameaça destruí-lo é a pressão que o torna </a:t>
            </a:r>
            <a:r>
              <a:rPr lang="pt-BR" sz="2400" b="1" u="sng">
                <a:solidFill>
                  <a:srgbClr val="FF0000"/>
                </a:solidFill>
              </a:rPr>
              <a:t>mais forte</a:t>
            </a:r>
            <a:r>
              <a:rPr lang="pt-BR" sz="2400">
                <a:solidFill>
                  <a:schemeClr val="bg1"/>
                </a:solidFill>
              </a:rPr>
              <a:t>.</a:t>
            </a:r>
            <a:endParaRPr lang="pt-BR" sz="24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77" name="Google Shape;277;p20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21132-FBB7-775A-A774-B9FC221A0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1: Escolha a alegria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284" name="Google Shape;284;p21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1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D.</a:t>
            </a:r>
            <a:endParaRPr/>
          </a:p>
        </p:txBody>
      </p:sp>
      <p:sp>
        <p:nvSpPr>
          <p:cNvPr id="287" name="Google Shape;287;p21"/>
          <p:cNvSpPr txBox="1"/>
          <p:nvPr/>
        </p:nvSpPr>
        <p:spPr>
          <a:xfrm>
            <a:off x="1371600" y="886937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“Maduros e íntegros, sem faltar coisa alguma” — a palavra </a:t>
            </a:r>
            <a:r>
              <a:rPr lang="pt-BR" sz="2400" b="1">
                <a:solidFill>
                  <a:schemeClr val="bg1"/>
                </a:solidFill>
              </a:rPr>
              <a:t>teleios</a:t>
            </a:r>
            <a:r>
              <a:rPr lang="pt-BR" sz="2400">
                <a:solidFill>
                  <a:schemeClr val="bg1"/>
                </a:solidFill>
              </a:rPr>
              <a:t> significa cumprir aquilo para o qual você foi projetado. O objetivo de Deus não é deixá-lo confortável; é formá-lo à </a:t>
            </a:r>
            <a:r>
              <a:rPr lang="pt-BR" sz="2400" b="1" u="sng">
                <a:solidFill>
                  <a:srgbClr val="FF0000"/>
                </a:solidFill>
              </a:rPr>
              <a:t>imagem</a:t>
            </a:r>
            <a:r>
              <a:rPr lang="pt-BR" sz="2400">
                <a:solidFill>
                  <a:schemeClr val="bg1"/>
                </a:solidFill>
              </a:rPr>
              <a:t> do seu Filho.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88" name="Google Shape;288;p21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3EF997-2578-F18E-711F-F85E34814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2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95" name="Google Shape;295;p22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2: Três perguntas “o quê”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296" name="Google Shape;296;p22"/>
          <p:cNvSpPr/>
          <p:nvPr/>
        </p:nvSpPr>
        <p:spPr>
          <a:xfrm>
            <a:off x="640080" y="1546167"/>
            <a:ext cx="7863840" cy="265176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 txBox="1"/>
          <p:nvPr/>
        </p:nvSpPr>
        <p:spPr>
          <a:xfrm>
            <a:off x="960120" y="1729047"/>
            <a:ext cx="7223700" cy="25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>
                <a:solidFill>
                  <a:schemeClr val="dk1"/>
                </a:solidFill>
              </a:rPr>
              <a:t>Na crise, nossa mente recorre por padrão a perguntas de “por quê”, que levam à autopiedade e à paralisia. Os sobreviventes as substituem por três perguntas de “o quê” que destravam o progresso. Essas perguntas não são teoria — são como você atravessa o dia de </a:t>
            </a:r>
            <a:r>
              <a:rPr lang="pt-BR" sz="2200" b="1" u="sng">
                <a:solidFill>
                  <a:srgbClr val="EE0000"/>
                </a:solidFill>
              </a:rPr>
              <a:t>hoje</a:t>
            </a:r>
            <a:r>
              <a:rPr lang="pt-BR" sz="2200">
                <a:solidFill>
                  <a:schemeClr val="dk1"/>
                </a:solidFill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>
              <a:solidFill>
                <a:srgbClr val="404040"/>
              </a:solidFill>
            </a:endParaRPr>
          </a:p>
        </p:txBody>
      </p:sp>
      <p:sp>
        <p:nvSpPr>
          <p:cNvPr id="298" name="Google Shape;298;p22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1" name="crumb_24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2: Uma atitude para abraçar  •  Parte 2: Três perguntas “o quê”</a:t>
            </a:r>
          </a:p>
        </p:txBody>
      </p:sp>
      <p:sp>
        <p:nvSpPr>
          <p:cNvPr id="9063" name="box_24"/>
          <p:cNvSpPr/>
          <p:nvPr/>
        </p:nvSpPr>
        <p:spPr>
          <a:xfrm>
            <a:off x="563108" y="1370742"/>
            <a:ext cx="8017783" cy="2070616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Perguntar “o quê” em vez de “por quê” nos move de vítima a sobrevivente. Três perguntas simples — sobre a nossa atitude, a nossa perseverança e a nossa esperança — destravam o caminho adiante em qualquer provação.</a:t>
            </a:r>
          </a:p>
        </p:txBody>
      </p:sp>
      <p:sp>
        <p:nvSpPr>
          <p:cNvPr id="9064" name="scr_24"/>
          <p:cNvSpPr txBox="1"/>
          <p:nvPr/>
        </p:nvSpPr>
        <p:spPr>
          <a:xfrm>
            <a:off x="640050" y="3472498"/>
            <a:ext cx="78639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1" u="none" strike="noStrike" cap="none">
                <a:solidFill>
                  <a:schemeClr val="bg1"/>
                </a:solidFill>
                <a:latin typeface="Arial"/>
              </a:rPr>
              <a:t>“No entanto, a perseverança deve ter ação completa, a fim de que vocês sejam perfeitos e íntegros, sem que lhes falte coisa alguma.” —</a:t>
            </a:r>
            <a:r>
              <a:rPr lang="pt-BR" sz="1800" b="0" u="none" strike="noStrike" cap="none">
                <a:solidFill>
                  <a:schemeClr val="bg1"/>
                </a:solidFill>
                <a:latin typeface="Arial"/>
              </a:rPr>
              <a:t>Tiago 1:4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FD39FF-9329-6AC3-6170-196F7BC32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670ABA38-3C96-0692-38C6-5BA3C5162F6D}"/>
              </a:ext>
            </a:extLst>
          </p:cNvPr>
          <p:cNvSpPr txBox="1"/>
          <p:nvPr/>
        </p:nvSpPr>
        <p:spPr>
          <a:xfrm>
            <a:off x="640050" y="80845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dirty="0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3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2: Três perguntas “o quê”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09" name="Google Shape;309;p23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3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3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/>
          </a:p>
        </p:txBody>
      </p:sp>
      <p:sp>
        <p:nvSpPr>
          <p:cNvPr id="312" name="Google Shape;312;p23"/>
          <p:cNvSpPr txBox="1"/>
          <p:nvPr/>
        </p:nvSpPr>
        <p:spPr>
          <a:xfrm>
            <a:off x="1240500" y="1060772"/>
            <a:ext cx="7446300" cy="347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chemeClr val="bg1"/>
                </a:solidFill>
              </a:rPr>
              <a:t>Pergunta 1: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O que posso controlar quando o meu mundo desmorona?</a:t>
            </a:r>
          </a:p>
          <a:p>
            <a:pPr marL="12700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Resposta: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Minha </a:t>
            </a:r>
            <a:r>
              <a:rPr lang="pt-BR" sz="2400" b="1" u="sng" dirty="0">
                <a:solidFill>
                  <a:srgbClr val="FF0000"/>
                </a:solidFill>
              </a:rPr>
              <a:t>atitude</a:t>
            </a:r>
            <a:r>
              <a:rPr lang="pt-BR" sz="2400" dirty="0">
                <a:solidFill>
                  <a:schemeClr val="bg1"/>
                </a:solidFill>
              </a:rPr>
              <a:t>. Não posso controlar a economia, as decisões dos outros ou os acontecimentos mundiais. Mas posso escolher como </a:t>
            </a:r>
            <a:r>
              <a:rPr lang="pt-BR" sz="2400" b="1" u="sng" dirty="0">
                <a:solidFill>
                  <a:srgbClr val="FF0000"/>
                </a:solidFill>
              </a:rPr>
              <a:t>respondo</a:t>
            </a:r>
            <a:r>
              <a:rPr lang="pt-BR" sz="2400" dirty="0">
                <a:solidFill>
                  <a:schemeClr val="bg1"/>
                </a:solidFill>
              </a:rPr>
              <a:t> a eles.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13" name="Google Shape;313;p23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3C9DA5-372D-BAE7-6A46-D312B57A6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2: Três perguntas “o quê”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20" name="Google Shape;320;p24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4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4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/>
          </a:p>
        </p:txBody>
      </p:sp>
      <p:sp>
        <p:nvSpPr>
          <p:cNvPr id="323" name="Google Shape;323;p24"/>
          <p:cNvSpPr txBox="1"/>
          <p:nvPr/>
        </p:nvSpPr>
        <p:spPr>
          <a:xfrm>
            <a:off x="1371600" y="887074"/>
            <a:ext cx="7132200" cy="339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Pergunta 2: </a:t>
            </a:r>
            <a:br>
              <a:rPr lang="pt-BR" sz="24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2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 que devo fazer para superar o hoje?</a:t>
            </a:r>
            <a:endParaRPr lang="pt-BR" sz="24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>
                <a:solidFill>
                  <a:schemeClr val="bg1"/>
                </a:solidFill>
              </a:rPr>
              <a:t>Resposta: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b="1" u="sng">
                <a:solidFill>
                  <a:srgbClr val="FF0000"/>
                </a:solidFill>
              </a:rPr>
              <a:t>Perseverar</a:t>
            </a:r>
            <a:r>
              <a:rPr lang="pt-BR" sz="2400">
                <a:solidFill>
                  <a:schemeClr val="bg1"/>
                </a:solidFill>
              </a:rPr>
              <a:t>. Não amanhã, não no próximo mês — hoje. A graça é dada para o dia de hoje. No instante em que sua mente corre para o futuro, a ansiedade o domina. É um dia de cada vez.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24" name="Google Shape;324;p24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3CFEF3-60F1-2903-4E38-1DD257BDC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5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2: Três perguntas “o quê”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31" name="Google Shape;331;p25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5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5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/>
          </a:p>
        </p:txBody>
      </p:sp>
      <p:sp>
        <p:nvSpPr>
          <p:cNvPr id="334" name="Google Shape;334;p25"/>
          <p:cNvSpPr txBox="1"/>
          <p:nvPr/>
        </p:nvSpPr>
        <p:spPr>
          <a:xfrm>
            <a:off x="1371600" y="887186"/>
            <a:ext cx="7315200" cy="3899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bg1"/>
                </a:solidFill>
              </a:rPr>
              <a:t>Pergunta 3: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>
                <a:solidFill>
                  <a:schemeClr val="bg1"/>
                </a:solidFill>
              </a:rPr>
              <a:t>Que esperança posso ter para o amanhã?</a:t>
            </a:r>
            <a:br>
              <a:rPr lang="pt-BR" sz="2400" dirty="0">
                <a:solidFill>
                  <a:schemeClr val="bg1"/>
                </a:solidFill>
              </a:rPr>
            </a:br>
            <a:endParaRPr lang="pt-BR" sz="2400" dirty="0">
              <a:solidFill>
                <a:schemeClr val="bg1"/>
              </a:solidFill>
            </a:endParaRPr>
          </a:p>
          <a:p>
            <a:pPr marL="12700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bg1"/>
                </a:solidFill>
              </a:rPr>
              <a:t>Resposta: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b="1" u="sng">
                <a:solidFill>
                  <a:srgbClr val="FF0000"/>
                </a:solidFill>
              </a:rPr>
              <a:t>Crer</a:t>
            </a:r>
            <a:r>
              <a:rPr lang="pt-BR" sz="2400">
                <a:solidFill>
                  <a:schemeClr val="bg1"/>
                </a:solidFill>
              </a:rPr>
              <a:t> que Deus usará o pior que estou vivendo hoje e o transformará para o meu bem. Um Deus todo-poderoso e onisciente promete fazer com que tudo coopere para o bem — seja nesta vida, seja no </a:t>
            </a:r>
            <a:r>
              <a:rPr lang="pt-BR" sz="2400" b="1" u="sng">
                <a:solidFill>
                  <a:srgbClr val="FF0000"/>
                </a:solidFill>
              </a:rPr>
              <a:t>Céu</a:t>
            </a:r>
            <a:r>
              <a:rPr lang="pt-BR" sz="2400">
                <a:solidFill>
                  <a:schemeClr val="bg1"/>
                </a:solidFill>
              </a:rPr>
              <a:t>.</a:t>
            </a:r>
            <a:endParaRPr lang="pt-BR" sz="24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338E3A-EDDD-43ED-B793-C6EBB6069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42" name="Google Shape;342;p26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3: Uma perspectiva sobre a dor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343" name="Google Shape;343;p26"/>
          <p:cNvSpPr/>
          <p:nvPr/>
        </p:nvSpPr>
        <p:spPr>
          <a:xfrm>
            <a:off x="640080" y="1550322"/>
            <a:ext cx="7863840" cy="2410691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6"/>
          <p:cNvSpPr txBox="1"/>
          <p:nvPr/>
        </p:nvSpPr>
        <p:spPr>
          <a:xfrm>
            <a:off x="800100" y="1724002"/>
            <a:ext cx="7543800" cy="2336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</a:rPr>
              <a:t>Mesmo quando escolhemos a atitude certa e nos comprometemos a perseverar, ainda temos dificuldade de enxergar qualquer </a:t>
            </a:r>
            <a:r>
              <a:rPr lang="pt-BR" sz="2000" b="1" u="sng">
                <a:solidFill>
                  <a:srgbClr val="EE0000"/>
                </a:solidFill>
              </a:rPr>
              <a:t>propósito</a:t>
            </a:r>
            <a:r>
              <a:rPr lang="pt-BR" sz="2000">
                <a:solidFill>
                  <a:schemeClr val="dk1"/>
                </a:solidFill>
              </a:rPr>
              <a:t> no nosso sofrimento. Sem perspectiva, a dor parece sem sentido. Deus nos dá cinco motivos pelos quais permite a adversidade — cada um produzindo em nós algo que o conforto não conseguiria.</a:t>
            </a:r>
            <a:endParaRPr lang="pt-BR" sz="20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dirty="0">
              <a:solidFill>
                <a:srgbClr val="404040"/>
              </a:solidFill>
            </a:endParaRPr>
          </a:p>
        </p:txBody>
      </p:sp>
      <p:sp>
        <p:nvSpPr>
          <p:cNvPr id="345" name="Google Shape;345;p26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1" name="crumb_29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2: Uma atitude para abraçar  •  Parte 3: Uma perspectiva sobre a dor</a:t>
            </a:r>
          </a:p>
        </p:txBody>
      </p:sp>
      <p:sp>
        <p:nvSpPr>
          <p:cNvPr id="9083" name="box_29"/>
          <p:cNvSpPr/>
          <p:nvPr/>
        </p:nvSpPr>
        <p:spPr>
          <a:xfrm>
            <a:off x="640080" y="1501713"/>
            <a:ext cx="7863870" cy="2070616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Deus usa a adversidade como um instrumento do seu plano, não como uma interrupção dele. As provações cumprem pelo menos cinco propósitos divinos — cada um produzindo em nós algo que o conforto não alcançaria.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61B6A8-92E1-A519-8739-A9F6E9A85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CBC924C0-C3C6-2470-0616-41C5C721CDF6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90">
          <a:extLst>
            <a:ext uri="{FF2B5EF4-FFF2-40B4-BE49-F238E27FC236}">
              <a16:creationId xmlns:a16="http://schemas.microsoft.com/office/drawing/2014/main" id="{752708BA-23EC-9C06-38D3-595E7D1D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1" name="crumb_29">
            <a:extLst>
              <a:ext uri="{FF2B5EF4-FFF2-40B4-BE49-F238E27FC236}">
                <a16:creationId xmlns:a16="http://schemas.microsoft.com/office/drawing/2014/main" id="{D4A93E0F-1E2C-131E-4CBA-C79B50450069}"/>
              </a:ext>
            </a:extLst>
          </p:cNvPr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2: Uma atitude para abraçar  •  Parte 3: Uma perspectiva sobre a dor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90BB20-B973-3468-A573-D6C663CFC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35E145-3616-A780-5D2C-C79F0C5CE986}"/>
              </a:ext>
            </a:extLst>
          </p:cNvPr>
          <p:cNvSpPr txBox="1"/>
          <p:nvPr/>
        </p:nvSpPr>
        <p:spPr>
          <a:xfrm>
            <a:off x="640079" y="1103156"/>
            <a:ext cx="7863899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i="1" strike="noStrike" cap="none">
                <a:solidFill>
                  <a:schemeClr val="bg1"/>
                </a:solidFill>
                <a:latin typeface="Arial"/>
              </a:rPr>
              <a:t>…Outros foram torturados e recusaram ser libertados, para poderem alcançar uma ressurreição superior; outros enfrentaram zombaria e açoites; outros ainda foram acorrentados e colocados na prisão, apedrejados, serrados ao meio, postos à prova, mortos ao fio da espada. Andaram errantes, vestidos de pele de ovelhas e de cabras, necessitados, afligidos e maltratados. O mundo não era digno deles…</a:t>
            </a:r>
            <a:br>
              <a:rPr lang="pt-BR" sz="1800" strike="noStrike" cap="none" dirty="0">
                <a:solidFill>
                  <a:schemeClr val="bg1"/>
                </a:solidFill>
                <a:latin typeface="Arial"/>
              </a:rPr>
            </a:br>
            <a:r>
              <a:rPr lang="pt-BR" sz="1800" strike="noStrike" cap="none">
                <a:solidFill>
                  <a:schemeClr val="bg1"/>
                </a:solidFill>
                <a:latin typeface="Arial"/>
              </a:rPr>
              <a:t>—Hebreus 11:35‑38</a:t>
            </a:r>
          </a:p>
        </p:txBody>
      </p:sp>
    </p:spTree>
    <p:extLst>
      <p:ext uri="{BB962C8B-B14F-4D97-AF65-F5344CB8AC3E}">
        <p14:creationId xmlns:p14="http://schemas.microsoft.com/office/powerpoint/2010/main" val="808525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90">
          <a:extLst>
            <a:ext uri="{FF2B5EF4-FFF2-40B4-BE49-F238E27FC236}">
              <a16:creationId xmlns:a16="http://schemas.microsoft.com/office/drawing/2014/main" id="{CF7A99E1-627E-94D7-0BBD-79D30A3B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1" name="crumb_29">
            <a:extLst>
              <a:ext uri="{FF2B5EF4-FFF2-40B4-BE49-F238E27FC236}">
                <a16:creationId xmlns:a16="http://schemas.microsoft.com/office/drawing/2014/main" id="{CAACB00E-1340-7E1F-9811-D1E11EB64492}"/>
              </a:ext>
            </a:extLst>
          </p:cNvPr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2: Uma atitude para abraçar  •  Parte 3: Uma perspectiva sobre a dor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1D327-66A1-4360-215E-BA99676B5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D8BBEE-1BAD-10DC-DCB7-BC31CBC6FC14}"/>
              </a:ext>
            </a:extLst>
          </p:cNvPr>
          <p:cNvSpPr txBox="1"/>
          <p:nvPr/>
        </p:nvSpPr>
        <p:spPr>
          <a:xfrm>
            <a:off x="640079" y="1103156"/>
            <a:ext cx="7863899" cy="1420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</a:pPr>
            <a:r>
              <a:rPr lang="pt-BR" sz="2000">
                <a:solidFill>
                  <a:schemeClr val="bg1"/>
                </a:solidFill>
              </a:rPr>
              <a:t>“Tudo pode ser tirado de um homem, exceto uma coisa: a última das liberdades humanas — escolher a própria atitude diante de qualquer conjunto de circunstâncias, escolher o próprio caminho.” –Viktor Frankl</a:t>
            </a:r>
          </a:p>
        </p:txBody>
      </p:sp>
    </p:spTree>
    <p:extLst>
      <p:ext uri="{BB962C8B-B14F-4D97-AF65-F5344CB8AC3E}">
        <p14:creationId xmlns:p14="http://schemas.microsoft.com/office/powerpoint/2010/main" val="3287401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7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3: Uma perspectiva sobre a dor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57" name="Google Shape;357;p27"/>
          <p:cNvSpPr/>
          <p:nvPr/>
        </p:nvSpPr>
        <p:spPr>
          <a:xfrm>
            <a:off x="640080" y="1674491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7"/>
          <p:cNvSpPr txBox="1"/>
          <p:nvPr/>
        </p:nvSpPr>
        <p:spPr>
          <a:xfrm>
            <a:off x="640080" y="169226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sp>
        <p:nvSpPr>
          <p:cNvPr id="359" name="Google Shape;359;p27"/>
          <p:cNvSpPr txBox="1"/>
          <p:nvPr/>
        </p:nvSpPr>
        <p:spPr>
          <a:xfrm>
            <a:off x="1371600" y="1619079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Deus usa a adversidade para nos amadurecer porque somos forçados a </a:t>
            </a:r>
            <a:r>
              <a:rPr lang="pt-BR" sz="2400" b="1" u="sng">
                <a:solidFill>
                  <a:srgbClr val="FF0000"/>
                </a:solidFill>
              </a:rPr>
              <a:t>depender</a:t>
            </a:r>
            <a:r>
              <a:rPr lang="pt-BR" sz="2400">
                <a:solidFill>
                  <a:schemeClr val="bg1"/>
                </a:solidFill>
              </a:rPr>
              <a:t> Dele em um novo nível. Entregues a nós mesmos, tendemos a ser autossuficientes, orgulhosos e insensíveis ao Senhor.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60" name="Google Shape;360;p27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2C61C6-D8AD-4858-2CCB-5190733A0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295;p22">
            <a:extLst>
              <a:ext uri="{FF2B5EF4-FFF2-40B4-BE49-F238E27FC236}">
                <a16:creationId xmlns:a16="http://schemas.microsoft.com/office/drawing/2014/main" id="{59134EA1-9398-62DF-A0C3-F098B365569A}"/>
              </a:ext>
            </a:extLst>
          </p:cNvPr>
          <p:cNvSpPr txBox="1"/>
          <p:nvPr/>
        </p:nvSpPr>
        <p:spPr>
          <a:xfrm>
            <a:off x="640080" y="861685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Cinco observações sobre a adversidade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8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3: Uma perspectiva sobre a dor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67" name="Google Shape;367;p28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8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8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sp>
        <p:nvSpPr>
          <p:cNvPr id="370" name="Google Shape;370;p28"/>
          <p:cNvSpPr txBox="1"/>
          <p:nvPr/>
        </p:nvSpPr>
        <p:spPr>
          <a:xfrm>
            <a:off x="1371600" y="886903"/>
            <a:ext cx="71322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Somos </a:t>
            </a:r>
            <a:r>
              <a:rPr lang="pt-BR" sz="2400" b="1" u="sng">
                <a:solidFill>
                  <a:srgbClr val="FF0000"/>
                </a:solidFill>
              </a:rPr>
              <a:t>desmamados</a:t>
            </a:r>
            <a:r>
              <a:rPr lang="pt-BR" sz="2400">
                <a:solidFill>
                  <a:schemeClr val="bg1"/>
                </a:solidFill>
              </a:rPr>
              <a:t> das questões temporais e urgentes da vida e forçados a reexaminar nossos valores, prioridades, compromissos e futuro.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71" name="Google Shape;371;p28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31E15E-B28B-555E-1624-BEF5FF35D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3: Uma perspectiva sobre a dor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78" name="Google Shape;378;p29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9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9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/>
          </a:p>
        </p:txBody>
      </p:sp>
      <p:sp>
        <p:nvSpPr>
          <p:cNvPr id="381" name="Google Shape;381;p29"/>
          <p:cNvSpPr txBox="1"/>
          <p:nvPr/>
        </p:nvSpPr>
        <p:spPr>
          <a:xfrm>
            <a:off x="1371600" y="960125"/>
            <a:ext cx="71322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As provações nos permitem </a:t>
            </a:r>
            <a:r>
              <a:rPr lang="pt-BR" sz="2400" b="1" u="sng">
                <a:solidFill>
                  <a:srgbClr val="FF0000"/>
                </a:solidFill>
              </a:rPr>
              <a:t>testemunhar</a:t>
            </a:r>
            <a:r>
              <a:rPr lang="pt-BR" sz="2400">
                <a:solidFill>
                  <a:schemeClr val="bg1"/>
                </a:solidFill>
              </a:rPr>
              <a:t> em primeira mão a realidade e o poder de Deus. Nossa necessidade se torna o veículo da graça de Deus; nossos problemas se tornam o objeto do Seu poder.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82" name="Google Shape;382;p29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BB4972-53BB-63BD-75A8-8184FEFDE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0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3: Uma perspectiva sobre a dor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89" name="Google Shape;389;p30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0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0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</a:t>
            </a:r>
            <a:endParaRPr/>
          </a:p>
        </p:txBody>
      </p:sp>
      <p:sp>
        <p:nvSpPr>
          <p:cNvPr id="392" name="Google Shape;392;p30"/>
          <p:cNvSpPr txBox="1"/>
          <p:nvPr/>
        </p:nvSpPr>
        <p:spPr>
          <a:xfrm>
            <a:off x="1371600" y="886937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As provações servem como um </a:t>
            </a:r>
            <a:r>
              <a:rPr lang="pt-BR" sz="2400" b="1" u="sng">
                <a:solidFill>
                  <a:srgbClr val="FF0000"/>
                </a:solidFill>
              </a:rPr>
              <a:t>testemunho</a:t>
            </a:r>
            <a:r>
              <a:rPr lang="pt-BR" sz="2400">
                <a:solidFill>
                  <a:schemeClr val="bg1"/>
                </a:solidFill>
              </a:rPr>
              <a:t> impressionante para um mundo incrédulo. A forma como suportamos a adversidade mostra ao mundo o quanto Deus é real. A alegria no sofrimento é inexplicável sem o poder sobrenatural.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93" name="Google Shape;393;p30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52B722-F77E-98E1-81CF-D12C8F71A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1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  •  Parte 3: Uma perspectiva sobre a dor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400" name="Google Shape;400;p31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31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1"/>
          <p:cNvSpPr txBox="1"/>
          <p:nvPr/>
        </p:nvSpPr>
        <p:spPr>
          <a:xfrm>
            <a:off x="646599" y="1062421"/>
            <a:ext cx="50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5.</a:t>
            </a:r>
            <a:endParaRPr/>
          </a:p>
        </p:txBody>
      </p:sp>
      <p:sp>
        <p:nvSpPr>
          <p:cNvPr id="403" name="Google Shape;403;p31"/>
          <p:cNvSpPr txBox="1"/>
          <p:nvPr/>
        </p:nvSpPr>
        <p:spPr>
          <a:xfrm>
            <a:off x="1371720" y="1085571"/>
            <a:ext cx="7132200" cy="216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chemeClr val="bg1"/>
                </a:solidFill>
              </a:rPr>
              <a:t>Nós </a:t>
            </a:r>
            <a:r>
              <a:rPr lang="pt-BR" sz="2400" b="1" u="sng" dirty="0">
                <a:solidFill>
                  <a:srgbClr val="FF0000"/>
                </a:solidFill>
              </a:rPr>
              <a:t>nos tornamos</a:t>
            </a:r>
            <a:r>
              <a:rPr lang="pt-BR" sz="2400" dirty="0">
                <a:solidFill>
                  <a:schemeClr val="bg1"/>
                </a:solidFill>
              </a:rPr>
              <a:t> pessoas sensíveis, cuidadosas, compassivas e semelhantes a Cristo. Quem foi ferido profundamente ama profundamente. O sofrimento produz ternura, empatia e a capacidade de consolar os outros.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404" name="Google Shape;404;p31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CB06DA-BC38-D875-7475-C7B9F6F26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2"/>
          <p:cNvSpPr txBox="1"/>
          <p:nvPr/>
        </p:nvSpPr>
        <p:spPr>
          <a:xfrm>
            <a:off x="640080" y="548640"/>
            <a:ext cx="7863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DISCUSSÃO EM GRUPO</a:t>
            </a:r>
            <a:endParaRPr lang="pt-BR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</a:t>
            </a:r>
            <a:endParaRPr lang="pt-BR" dirty="0">
              <a:solidFill>
                <a:schemeClr val="lt1"/>
              </a:solidFill>
            </a:endParaRPr>
          </a:p>
        </p:txBody>
      </p:sp>
      <p:sp>
        <p:nvSpPr>
          <p:cNvPr id="411" name="Google Shape;411;p32"/>
          <p:cNvSpPr txBox="1"/>
          <p:nvPr/>
        </p:nvSpPr>
        <p:spPr>
          <a:xfrm>
            <a:off x="640080" y="1371600"/>
            <a:ext cx="7863900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Qual das três perguntas do tipo “o quê” você mais precisa responder neste momento — e por quê?</a:t>
            </a:r>
            <a:endParaRPr lang="pt-BR" sz="2000" i="1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6263"/>
            <a:r>
              <a:rPr lang="pt-BR" sz="2000" i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que posso controlar quando o meu mundo desmorona?</a:t>
            </a:r>
            <a:br>
              <a:rPr lang="pt-BR" sz="2000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2000" i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que devo fazer para superar o hoje?</a:t>
            </a:r>
            <a:br>
              <a:rPr lang="pt-BR" sz="2000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2000" i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 esperança posso ter para o amanhã?</a:t>
            </a:r>
            <a:endParaRPr lang="pt-BR" sz="2000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Que atitude em sua vida precisa de ajuste para que você amadureça enquanto atravessa esta provação?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Dentre as </a:t>
            </a:r>
            <a:r>
              <a:rPr lang="pt-BR" sz="2000" i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Cinco Observações Sobre a Adversidade</a:t>
            </a:r>
            <a: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qual delas mais desafia o seu modo de pensar atual?</a:t>
            </a:r>
          </a:p>
        </p:txBody>
      </p:sp>
      <p:sp>
        <p:nvSpPr>
          <p:cNvPr id="412" name="Google Shape;412;p32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3"/>
          <p:cNvSpPr txBox="1"/>
          <p:nvPr/>
        </p:nvSpPr>
        <p:spPr>
          <a:xfrm>
            <a:off x="640080" y="548640"/>
            <a:ext cx="786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OLHANDO ADIANTE</a:t>
            </a:r>
            <a:endParaRPr lang="pt-BR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SESSÃO 2: Uma atitude para abraçar</a:t>
            </a:r>
            <a:endParaRPr lang="pt-BR">
              <a:solidFill>
                <a:schemeClr val="lt1"/>
              </a:solidFill>
            </a:endParaRPr>
          </a:p>
        </p:txBody>
      </p:sp>
      <p:sp>
        <p:nvSpPr>
          <p:cNvPr id="419" name="Google Shape;419;p33"/>
          <p:cNvSpPr txBox="1"/>
          <p:nvPr/>
        </p:nvSpPr>
        <p:spPr>
          <a:xfrm>
            <a:off x="584680" y="1222445"/>
            <a:ext cx="78639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que estabelecemos:</a:t>
            </a:r>
            <a: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Tínhamos a estrutura. Agora temos a atitude. A atitude para a qual Deus nos chama é a perseverança alegre — uma escolha deliberada, sustentada um dia de cada vez, que produz maturidade e caráter. A dor tem propósito.</a:t>
            </a:r>
            <a:b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2000" b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que ainda está em aberto:</a:t>
            </a:r>
            <a: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O que acontece quando temos a atitude certa, mas ainda não sabemos o que fazer em seguida? O que fazemos quando estamos travados?</a:t>
            </a:r>
            <a:b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pt-BR" sz="20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➤  O que fazer quando quero considerar tudo alegria — mas estou travado?</a:t>
            </a:r>
          </a:p>
        </p:txBody>
      </p:sp>
      <p:sp>
        <p:nvSpPr>
          <p:cNvPr id="420" name="Google Shape;420;p33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16">
          <a:extLst>
            <a:ext uri="{FF2B5EF4-FFF2-40B4-BE49-F238E27FC236}">
              <a16:creationId xmlns:a16="http://schemas.microsoft.com/office/drawing/2014/main" id="{90CB8016-540E-8893-E9F7-0D72FF843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3">
            <a:extLst>
              <a:ext uri="{FF2B5EF4-FFF2-40B4-BE49-F238E27FC236}">
                <a16:creationId xmlns:a16="http://schemas.microsoft.com/office/drawing/2014/main" id="{30EBB33C-8529-407F-420B-E03703B792F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3">
            <a:extLst>
              <a:ext uri="{FF2B5EF4-FFF2-40B4-BE49-F238E27FC236}">
                <a16:creationId xmlns:a16="http://schemas.microsoft.com/office/drawing/2014/main" id="{76E948E9-0D1E-2AF7-8A2A-16C5EB0E62B5}"/>
              </a:ext>
            </a:extLst>
          </p:cNvPr>
          <p:cNvSpPr txBox="1"/>
          <p:nvPr/>
        </p:nvSpPr>
        <p:spPr>
          <a:xfrm>
            <a:off x="640080" y="625574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BIBLIOTECA DE RECURSOS DIGITAIS</a:t>
            </a:r>
            <a:endParaRPr lang="pt-BR" sz="1600" dirty="0">
              <a:solidFill>
                <a:schemeClr val="lt1"/>
              </a:solidFill>
            </a:endParaRPr>
          </a:p>
        </p:txBody>
      </p:sp>
      <p:sp>
        <p:nvSpPr>
          <p:cNvPr id="419" name="Google Shape;419;p33">
            <a:extLst>
              <a:ext uri="{FF2B5EF4-FFF2-40B4-BE49-F238E27FC236}">
                <a16:creationId xmlns:a16="http://schemas.microsoft.com/office/drawing/2014/main" id="{4D65D633-7671-B9B3-7FD6-FFC3AD5A184B}"/>
              </a:ext>
            </a:extLst>
          </p:cNvPr>
          <p:cNvSpPr txBox="1"/>
          <p:nvPr/>
        </p:nvSpPr>
        <p:spPr>
          <a:xfrm>
            <a:off x="584680" y="1222445"/>
            <a:ext cx="786390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Pegue seu celular e escaneie o código QR para acessar as anotações dos sermões, uma versão digital do Caderno do Participante, vídeos e muito mais, como recursos para ajudá-lo na próxima etapa de capacitação da sua congregação!</a:t>
            </a:r>
          </a:p>
        </p:txBody>
      </p:sp>
      <p:sp>
        <p:nvSpPr>
          <p:cNvPr id="420" name="Google Shape;420;p33">
            <a:extLst>
              <a:ext uri="{FF2B5EF4-FFF2-40B4-BE49-F238E27FC236}">
                <a16:creationId xmlns:a16="http://schemas.microsoft.com/office/drawing/2014/main" id="{5F4E53C0-E9C2-28BE-F954-8A5D7691FF53}"/>
              </a:ext>
            </a:extLst>
          </p:cNvPr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ABC143-04C6-C47B-83CA-6CD3137C84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700698" y="2848200"/>
            <a:ext cx="1742604" cy="17426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563FB6-3EA0-37F1-A0F1-740FDCE43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089" y="4620218"/>
            <a:ext cx="839720" cy="31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000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548640" y="538937"/>
            <a:ext cx="804672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SESSÃO 3</a:t>
            </a:r>
            <a:endParaRPr lang="pt-BR" sz="1800" dirty="0"/>
          </a:p>
        </p:txBody>
      </p:sp>
      <p:sp>
        <p:nvSpPr>
          <p:cNvPr id="427" name="Google Shape;427;p34"/>
          <p:cNvSpPr txBox="1"/>
          <p:nvPr/>
        </p:nvSpPr>
        <p:spPr>
          <a:xfrm>
            <a:off x="548640" y="1095494"/>
            <a:ext cx="80467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Um recurso para pedir</a:t>
            </a:r>
            <a:endParaRPr lang="pt-BR" sz="1200" dirty="0"/>
          </a:p>
        </p:txBody>
      </p:sp>
      <p:sp>
        <p:nvSpPr>
          <p:cNvPr id="428" name="Google Shape;428;p34"/>
          <p:cNvSpPr/>
          <p:nvPr/>
        </p:nvSpPr>
        <p:spPr>
          <a:xfrm>
            <a:off x="1657225" y="1691649"/>
            <a:ext cx="5858400" cy="1769305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1897200" y="1971850"/>
            <a:ext cx="53496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i="0" u="none" strike="noStrike" cap="none">
                <a:solidFill>
                  <a:srgbClr val="3797A7"/>
                </a:solidFill>
                <a:latin typeface="Arial"/>
                <a:ea typeface="Arial"/>
                <a:cs typeface="Arial"/>
                <a:sym typeface="Arial"/>
              </a:rPr>
              <a:t>PERGUNTA DA SESSÃO</a:t>
            </a:r>
            <a:endParaRPr lang="pt-BR">
              <a:solidFill>
                <a:srgbClr val="3797A7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200" b="0" i="1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O que fazer quando quero considerar tudo alegria — mas estou travado?</a:t>
            </a:r>
            <a:endParaRPr lang="pt-B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468FAD-7C7B-080F-04A1-415EB0A23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89" y="4620218"/>
            <a:ext cx="839720" cy="31489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6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37" name="Google Shape;437;p36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1: Sabedoria sobrenatural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438" name="Google Shape;438;p36"/>
          <p:cNvSpPr/>
          <p:nvPr/>
        </p:nvSpPr>
        <p:spPr>
          <a:xfrm>
            <a:off x="640050" y="1485028"/>
            <a:ext cx="7863900" cy="275400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6"/>
          <p:cNvSpPr txBox="1"/>
          <p:nvPr/>
        </p:nvSpPr>
        <p:spPr>
          <a:xfrm>
            <a:off x="854400" y="1607186"/>
            <a:ext cx="74352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dk1"/>
                </a:solidFill>
              </a:rPr>
              <a:t>Ter a </a:t>
            </a:r>
            <a:r>
              <a:rPr lang="pt-BR" sz="2400" b="1" u="sng">
                <a:solidFill>
                  <a:srgbClr val="EE0000"/>
                </a:solidFill>
              </a:rPr>
              <a:t>atitude</a:t>
            </a:r>
            <a:r>
              <a:rPr lang="pt-BR" sz="2400">
                <a:solidFill>
                  <a:schemeClr val="dk1"/>
                </a:solidFill>
              </a:rPr>
              <a:t> certa é essencial — mas não basta. Às vezes queremos considerar tudo alegria e ainda assim não sabemos qual é o próximo passo. Estamos travados. Deus entende isso. Ele sabe que ficamos travados. E oferece um recurso mais valioso do que dinheiro, posição ou até mesmo um amigo.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rgbClr val="404040"/>
              </a:solidFill>
            </a:endParaRPr>
          </a:p>
        </p:txBody>
      </p:sp>
      <p:sp>
        <p:nvSpPr>
          <p:cNvPr id="440" name="Google Shape;440;p36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8E3840-7BA9-BFCF-7D69-E38D7DF2F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1" name="crumb_39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3: Um recurso para pedir  •  Parte 1: Sabedoria sobrenatural</a:t>
            </a:r>
          </a:p>
        </p:txBody>
      </p:sp>
      <p:sp>
        <p:nvSpPr>
          <p:cNvPr id="9103" name="box_39"/>
          <p:cNvSpPr/>
          <p:nvPr/>
        </p:nvSpPr>
        <p:spPr>
          <a:xfrm>
            <a:off x="640080" y="1536442"/>
            <a:ext cx="7939144" cy="2070616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Deus oferece sabedoria sobrenatural — não conhecimento intelectual, mas a habilidade de saber o que fazer, quando fazer e como fazer no meio de qualquer situação. Ele promete concedê-la com generosidade e sem repreensão.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22915D-ED85-627B-2956-29A17B124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39393542-D9DA-0D29-58F0-D74F743E67AF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7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1: Sabedoria sobrenatural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451" name="Google Shape;451;p37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37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37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/>
          </a:p>
        </p:txBody>
      </p:sp>
      <p:sp>
        <p:nvSpPr>
          <p:cNvPr id="454" name="Google Shape;454;p37"/>
          <p:cNvSpPr txBox="1"/>
          <p:nvPr/>
        </p:nvSpPr>
        <p:spPr>
          <a:xfrm>
            <a:off x="1371720" y="1095315"/>
            <a:ext cx="713220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A oferta de Deus: </a:t>
            </a:r>
            <a:r>
              <a:rPr lang="pt-BR" sz="2400" b="1" u="sng" dirty="0">
                <a:solidFill>
                  <a:srgbClr val="FF0000"/>
                </a:solidFill>
              </a:rPr>
              <a:t>sabedoria</a:t>
            </a:r>
            <a:r>
              <a:rPr lang="pt-BR" sz="2400" dirty="0">
                <a:solidFill>
                  <a:schemeClr val="bg1"/>
                </a:solidFill>
              </a:rPr>
              <a:t> sobrenatural. No sentido hebraico, sabedoria não é ser inteligente. É a habilidade e a capacidade de conduzir qualquer situação — alcançando os melhores resultados possíveis pelos melhores meios possíveis para o maior número possível de pessoas.</a:t>
            </a:r>
          </a:p>
        </p:txBody>
      </p:sp>
      <p:sp>
        <p:nvSpPr>
          <p:cNvPr id="455" name="Google Shape;455;p37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CEA341-8D5A-F087-60F9-6C07BB5AE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8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1: Sabedoria sobrenatural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462" name="Google Shape;462;p38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38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38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/>
          </a:p>
        </p:txBody>
      </p:sp>
      <p:sp>
        <p:nvSpPr>
          <p:cNvPr id="465" name="Google Shape;465;p38"/>
          <p:cNvSpPr txBox="1"/>
          <p:nvPr/>
        </p:nvSpPr>
        <p:spPr>
          <a:xfrm>
            <a:off x="1371720" y="1095247"/>
            <a:ext cx="71322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Nossa responsabilidade: precisamos </a:t>
            </a:r>
            <a:r>
              <a:rPr lang="pt-BR" sz="2400" b="1" u="sng" dirty="0">
                <a:solidFill>
                  <a:srgbClr val="FF0000"/>
                </a:solidFill>
              </a:rPr>
              <a:t>pedir</a:t>
            </a:r>
            <a:r>
              <a:rPr lang="pt-BR" sz="2400" dirty="0">
                <a:solidFill>
                  <a:schemeClr val="bg1"/>
                </a:solidFill>
              </a:rPr>
              <a:t> por ela. Isto não é uma oração casual — é vir a Deus e dizer: “Eu não sei o que fazer. Preciso que o Senhor me mostre.”</a:t>
            </a:r>
          </a:p>
        </p:txBody>
      </p:sp>
      <p:sp>
        <p:nvSpPr>
          <p:cNvPr id="466" name="Google Shape;466;p38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5BCAE6-95DC-94BD-E604-22FCD70CD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9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1: Sabedoria sobrenatural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473" name="Google Shape;473;p39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9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39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/>
          </a:p>
        </p:txBody>
      </p:sp>
      <p:sp>
        <p:nvSpPr>
          <p:cNvPr id="476" name="Google Shape;476;p39"/>
          <p:cNvSpPr txBox="1"/>
          <p:nvPr/>
        </p:nvSpPr>
        <p:spPr>
          <a:xfrm>
            <a:off x="1371720" y="1093950"/>
            <a:ext cx="71322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A atitude de Deus: aberto e </a:t>
            </a:r>
            <a:r>
              <a:rPr lang="pt-BR" sz="2400" b="1" u="sng" dirty="0">
                <a:solidFill>
                  <a:srgbClr val="FF0000"/>
                </a:solidFill>
              </a:rPr>
              <a:t>generoso</a:t>
            </a:r>
            <a:r>
              <a:rPr lang="pt-BR" sz="2400" dirty="0">
                <a:solidFill>
                  <a:schemeClr val="bg1"/>
                </a:solidFill>
              </a:rPr>
              <a:t>. “Sem repreensão” significa que Ele não está de braços cruzados. Ele não está apontando o dedo para as suas falhas. Ele tem prazer em dar sabedoria em abundância. Ele é um Deus que dá presentes.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FFE41-F3A3-8CF0-0BF1-72DBEF090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0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84" name="Google Shape;484;p40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2: A única condição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485" name="Google Shape;485;p40"/>
          <p:cNvSpPr/>
          <p:nvPr/>
        </p:nvSpPr>
        <p:spPr>
          <a:xfrm>
            <a:off x="640075" y="1563684"/>
            <a:ext cx="7863900" cy="290040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40"/>
          <p:cNvSpPr txBox="1"/>
          <p:nvPr/>
        </p:nvSpPr>
        <p:spPr>
          <a:xfrm>
            <a:off x="960120" y="1746555"/>
            <a:ext cx="72237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Muitos crentes oram por direção, mas relativizam seu </a:t>
            </a:r>
            <a:r>
              <a:rPr lang="pt-BR" sz="2000" b="1" u="sng">
                <a:solidFill>
                  <a:srgbClr val="EE0000"/>
                </a:solidFill>
              </a:rPr>
              <a:t>compromisso</a:t>
            </a:r>
            <a:r>
              <a:rPr lang="pt-BR" sz="2000">
                <a:solidFill>
                  <a:schemeClr val="dk1"/>
                </a:solidFill>
              </a:rPr>
              <a:t> de obedecer. Eles querem a vontade de Deus como informação a avaliar, não como uma ordem a seguir. Tiago revela uma única condição que determina se Deus concede a sua sabedoria — e ela nada tem a ver com o quão </a:t>
            </a:r>
            <a:r>
              <a:rPr lang="pt-BR" sz="2000" b="1" u="sng">
                <a:solidFill>
                  <a:srgbClr val="EE0000"/>
                </a:solidFill>
              </a:rPr>
              <a:t>espiritual</a:t>
            </a:r>
            <a:r>
              <a:rPr lang="pt-BR" sz="2000">
                <a:solidFill>
                  <a:schemeClr val="dk1"/>
                </a:solidFill>
              </a:rPr>
              <a:t> você é.</a:t>
            </a:r>
            <a:endParaRPr lang="pt-BR" sz="20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6981AD-3CBC-2E1E-C0DC-3FCDDDEC8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1" name="crumb_44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3: Um recurso para pedir  •  Parte 2: A única condição</a:t>
            </a:r>
          </a:p>
        </p:txBody>
      </p:sp>
      <p:sp>
        <p:nvSpPr>
          <p:cNvPr id="9123" name="box_44"/>
          <p:cNvSpPr/>
          <p:nvPr/>
        </p:nvSpPr>
        <p:spPr>
          <a:xfrm>
            <a:off x="640050" y="1575870"/>
            <a:ext cx="7863900" cy="1694140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Deus dá sabedoria 100% das vezes aos que pedem com fé, sem lealdade dividida. A condição não é a perfeição — é a disposição: Assinar o contrato antes de saber o que está escrito.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3550CC-5229-93AD-F901-C7AB6FA8F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23FC1E05-E05B-A8E4-A621-83AFBA68C3D3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1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2: A única condição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498" name="Google Shape;498;p41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41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1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/>
          </a:p>
        </p:txBody>
      </p:sp>
      <p:sp>
        <p:nvSpPr>
          <p:cNvPr id="501" name="Google Shape;501;p41"/>
          <p:cNvSpPr txBox="1"/>
          <p:nvPr/>
        </p:nvSpPr>
        <p:spPr>
          <a:xfrm>
            <a:off x="1371600" y="886937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Pedir com fé significa confiar no caráter de Deus e na sua Palavra — e comprometer-se de antemão a obedecer a tudo o que Ele revelar. É a confiança em quem Deus </a:t>
            </a:r>
            <a:r>
              <a:rPr lang="pt-BR" sz="2400" b="1" u="sng">
                <a:solidFill>
                  <a:srgbClr val="FF0000"/>
                </a:solidFill>
              </a:rPr>
              <a:t>é</a:t>
            </a:r>
            <a:r>
              <a:rPr lang="pt-BR" sz="2400">
                <a:solidFill>
                  <a:schemeClr val="bg1"/>
                </a:solidFill>
              </a:rPr>
              <a:t>, não a certeza sobre o que Ele dirá.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02" name="Google Shape;502;p41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62F5A7-1F54-D000-D8AF-2690774F9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2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2: A única condição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09" name="Google Shape;509;p42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2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42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/>
          </a:p>
        </p:txBody>
      </p:sp>
      <p:sp>
        <p:nvSpPr>
          <p:cNvPr id="512" name="Google Shape;512;p42"/>
          <p:cNvSpPr txBox="1"/>
          <p:nvPr/>
        </p:nvSpPr>
        <p:spPr>
          <a:xfrm>
            <a:off x="1371600" y="887005"/>
            <a:ext cx="7132200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“Sem duvidar” NÃO significa sem dúvida intelectual — Deus compreende as nossas lutas humanas. Significa sem </a:t>
            </a:r>
            <a:r>
              <a:rPr lang="pt-BR" sz="2400" b="1" u="sng">
                <a:solidFill>
                  <a:srgbClr val="FF0000"/>
                </a:solidFill>
              </a:rPr>
              <a:t>lealdade</a:t>
            </a:r>
            <a:r>
              <a:rPr lang="pt-BR" sz="2400">
                <a:solidFill>
                  <a:schemeClr val="bg1"/>
                </a:solidFill>
              </a:rPr>
              <a:t> dividida. A palavra grega retrata uma pessoa de “alma dividida”, que quer a direção de Deus enquanto se reserva o direito de </a:t>
            </a:r>
            <a:r>
              <a:rPr lang="pt-BR" sz="2400" b="1" u="sng">
                <a:solidFill>
                  <a:srgbClr val="FF0000"/>
                </a:solidFill>
              </a:rPr>
              <a:t>rejeitá-la</a:t>
            </a:r>
            <a:r>
              <a:rPr lang="pt-BR" sz="2400">
                <a:solidFill>
                  <a:schemeClr val="bg1"/>
                </a:solidFill>
              </a:rPr>
              <a:t>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13" name="Google Shape;513;p42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93B55C-F6BD-F96B-4523-9F54C476F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3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2: A única condição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20" name="Google Shape;520;p43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43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43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/>
          </a:p>
        </p:txBody>
      </p:sp>
      <p:sp>
        <p:nvSpPr>
          <p:cNvPr id="523" name="Google Shape;523;p43"/>
          <p:cNvSpPr txBox="1"/>
          <p:nvPr/>
        </p:nvSpPr>
        <p:spPr>
          <a:xfrm>
            <a:off x="1371720" y="1083741"/>
            <a:ext cx="713220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Pense nisso como um cheque em branco ou um </a:t>
            </a:r>
            <a:r>
              <a:rPr lang="pt-BR" sz="2400" b="1" u="sng" dirty="0">
                <a:solidFill>
                  <a:srgbClr val="FF0000"/>
                </a:solidFill>
              </a:rPr>
              <a:t>contrato</a:t>
            </a:r>
            <a:r>
              <a:rPr lang="pt-BR" sz="2400" dirty="0">
                <a:solidFill>
                  <a:schemeClr val="bg1"/>
                </a:solidFill>
              </a:rPr>
              <a:t>. Deus quer que você assine embaixo — “Senhor, o que quer que Você me mostre, eu farei” — antes de Ele preencher o topo. Quando você vem com essa postura, Ele promete mostrar exatamente o que fazer.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FB4555-9BB6-E27E-C417-BE57CAD64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44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2: A única condição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31" name="Google Shape;531;p44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44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44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D.</a:t>
            </a:r>
            <a:endParaRPr/>
          </a:p>
        </p:txBody>
      </p:sp>
      <p:sp>
        <p:nvSpPr>
          <p:cNvPr id="534" name="Google Shape;534;p44"/>
          <p:cNvSpPr txBox="1"/>
          <p:nvPr/>
        </p:nvSpPr>
        <p:spPr>
          <a:xfrm>
            <a:off x="1371720" y="1083741"/>
            <a:ext cx="713220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A resposta previsível para os não comprometidos: quem ora para conhecer a vontade de Deus como mera informação, sem nenhum compromisso de segui-la, recebe uma resposta previsível — “Essa pessoa não deve </a:t>
            </a:r>
            <a:r>
              <a:rPr lang="pt-BR" sz="2400" b="1" u="sng" dirty="0">
                <a:solidFill>
                  <a:srgbClr val="FF0000"/>
                </a:solidFill>
              </a:rPr>
              <a:t>esperar</a:t>
            </a:r>
            <a:r>
              <a:rPr lang="pt-BR" sz="2400" dirty="0">
                <a:solidFill>
                  <a:schemeClr val="bg1"/>
                </a:solidFill>
              </a:rPr>
              <a:t> receber coisa alguma do Senhor.”</a:t>
            </a:r>
          </a:p>
        </p:txBody>
      </p:sp>
      <p:sp>
        <p:nvSpPr>
          <p:cNvPr id="535" name="Google Shape;535;p44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524E72-9D25-E8D2-3FEF-DFEC52514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5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42" name="Google Shape;542;p45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3: No seu momento de necessidade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543" name="Google Shape;543;p45"/>
          <p:cNvSpPr/>
          <p:nvPr/>
        </p:nvSpPr>
        <p:spPr>
          <a:xfrm>
            <a:off x="640080" y="1520260"/>
            <a:ext cx="7863840" cy="2766412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45"/>
          <p:cNvSpPr txBox="1"/>
          <p:nvPr/>
        </p:nvSpPr>
        <p:spPr>
          <a:xfrm>
            <a:off x="960120" y="1660805"/>
            <a:ext cx="72237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</a:rPr>
              <a:t>Entendemos o princípio — pedir com fé, sem duvidar — mas, no meio da crise, precisamos de passos práticos. Como, de fato, saímos de travados para </a:t>
            </a:r>
            <a:r>
              <a:rPr lang="pt-BR" sz="2400" b="1" u="sng">
                <a:solidFill>
                  <a:srgbClr val="EE0000"/>
                </a:solidFill>
              </a:rPr>
              <a:t>rendidos</a:t>
            </a:r>
            <a:r>
              <a:rPr lang="pt-BR" sz="2400">
                <a:solidFill>
                  <a:schemeClr val="dk1"/>
                </a:solidFill>
              </a:rPr>
              <a:t>? Deus encontra os quebrantados exatamente onde eles estão — com </a:t>
            </a:r>
            <a:r>
              <a:rPr lang="pt-BR" sz="2400" b="1" u="sng">
                <a:solidFill>
                  <a:srgbClr val="EE0000"/>
                </a:solidFill>
              </a:rPr>
              <a:t>graça</a:t>
            </a:r>
            <a:r>
              <a:rPr lang="pt-BR" sz="2400">
                <a:solidFill>
                  <a:schemeClr val="dk1"/>
                </a:solidFill>
              </a:rPr>
              <a:t> suficiente para cada dia.</a:t>
            </a:r>
            <a:endParaRPr lang="pt-BR" sz="2400" dirty="0"/>
          </a:p>
        </p:txBody>
      </p:sp>
      <p:sp>
        <p:nvSpPr>
          <p:cNvPr id="545" name="Google Shape;545;p45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FBC9D8-208F-DE47-85A7-F805A0D78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1" name="crumb_50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3: Um recurso para pedir  •  Parte 3: No seu momento de necessidade</a:t>
            </a:r>
          </a:p>
        </p:txBody>
      </p:sp>
      <p:sp>
        <p:nvSpPr>
          <p:cNvPr id="9143" name="box_50"/>
          <p:cNvSpPr/>
          <p:nvPr/>
        </p:nvSpPr>
        <p:spPr>
          <a:xfrm>
            <a:off x="640080" y="1476032"/>
            <a:ext cx="8162726" cy="1694140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Deus está perto dos quebrantados e nos encontra em nosso desespero. Ele nos conduz através das nossas circunstâncias com graça suficiente para cada dia e a promessa de fazer tudo cooperar para o nosso bem.</a:t>
            </a:r>
          </a:p>
        </p:txBody>
      </p:sp>
      <p:sp>
        <p:nvSpPr>
          <p:cNvPr id="9144" name="scr_50"/>
          <p:cNvSpPr txBox="1"/>
          <p:nvPr/>
        </p:nvSpPr>
        <p:spPr>
          <a:xfrm>
            <a:off x="490637" y="3393638"/>
            <a:ext cx="8162726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1" u="none" strike="noStrike" cap="none" dirty="0">
                <a:solidFill>
                  <a:schemeClr val="bg1"/>
                </a:solidFill>
                <a:latin typeface="Arial"/>
              </a:rPr>
              <a:t>“Assim, aproximemo-nos do trono da graça com toda a confiança, a fim de recebermos misericórdia e encontrarmos graça que nos ajude no momento da necessidade.” </a:t>
            </a:r>
            <a:br>
              <a:rPr lang="pt-BR" sz="1600" b="0" i="1" u="none" strike="noStrike" cap="none" dirty="0">
                <a:solidFill>
                  <a:schemeClr val="bg1"/>
                </a:solidFill>
                <a:latin typeface="Arial"/>
              </a:rPr>
            </a:br>
            <a:r>
              <a:rPr lang="pt-BR" sz="1600" b="0" i="1" u="none" strike="noStrike" cap="none" dirty="0">
                <a:solidFill>
                  <a:schemeClr val="bg1"/>
                </a:solidFill>
                <a:latin typeface="Arial"/>
              </a:rPr>
              <a:t>—</a:t>
            </a:r>
            <a:r>
              <a:rPr lang="pt-BR" sz="1600" b="0" u="none" strike="noStrike" cap="none" dirty="0">
                <a:solidFill>
                  <a:schemeClr val="bg1"/>
                </a:solidFill>
                <a:latin typeface="Arial"/>
              </a:rPr>
              <a:t>Hebreus 4:16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D251DA-B63C-4745-84B0-084F0376C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8D8C5F90-B04B-E51F-B7EE-CC48D7DAFC92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46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3: No seu momento de necessidade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57" name="Google Shape;557;p46"/>
          <p:cNvSpPr/>
          <p:nvPr/>
        </p:nvSpPr>
        <p:spPr>
          <a:xfrm>
            <a:off x="640080" y="155031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46"/>
          <p:cNvSpPr txBox="1"/>
          <p:nvPr/>
        </p:nvSpPr>
        <p:spPr>
          <a:xfrm>
            <a:off x="640080" y="1559888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 dirty="0"/>
          </a:p>
        </p:txBody>
      </p:sp>
      <p:sp>
        <p:nvSpPr>
          <p:cNvPr id="559" name="Google Shape;559;p46"/>
          <p:cNvSpPr txBox="1"/>
          <p:nvPr/>
        </p:nvSpPr>
        <p:spPr>
          <a:xfrm>
            <a:off x="1371600" y="1486671"/>
            <a:ext cx="71322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u="sng">
                <a:solidFill>
                  <a:srgbClr val="FF0000"/>
                </a:solidFill>
              </a:rPr>
              <a:t>Admita</a:t>
            </a:r>
            <a:r>
              <a:rPr lang="pt-BR" sz="2400">
                <a:solidFill>
                  <a:schemeClr val="bg1"/>
                </a:solidFill>
              </a:rPr>
              <a:t> que está travado. Pare de fingir. Pare de se exibir. Reconheça a realidade da sua situação — para si mesmo e para Deus.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60" name="Google Shape;560;p46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CB45E-FF85-7AC8-232B-202687B97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295;p22">
            <a:extLst>
              <a:ext uri="{FF2B5EF4-FFF2-40B4-BE49-F238E27FC236}">
                <a16:creationId xmlns:a16="http://schemas.microsoft.com/office/drawing/2014/main" id="{D17D1536-9D53-A97C-C66E-0FDBD8C17874}"/>
              </a:ext>
            </a:extLst>
          </p:cNvPr>
          <p:cNvSpPr txBox="1"/>
          <p:nvPr/>
        </p:nvSpPr>
        <p:spPr>
          <a:xfrm>
            <a:off x="640050" y="771688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>
                <a:solidFill>
                  <a:srgbClr val="ADC9D3"/>
                </a:solidFill>
              </a:rPr>
              <a:t>Quatro passos no seu momento de necessidade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7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3: No seu momento de necessidade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67" name="Google Shape;567;p47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47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47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sp>
        <p:nvSpPr>
          <p:cNvPr id="570" name="Google Shape;570;p47"/>
          <p:cNvSpPr txBox="1"/>
          <p:nvPr/>
        </p:nvSpPr>
        <p:spPr>
          <a:xfrm>
            <a:off x="1371720" y="886650"/>
            <a:ext cx="7019926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u="sng" dirty="0">
                <a:solidFill>
                  <a:srgbClr val="FF0000"/>
                </a:solidFill>
              </a:rPr>
              <a:t>Reconheça</a:t>
            </a:r>
            <a:r>
              <a:rPr lang="pt-BR" sz="2400" dirty="0">
                <a:solidFill>
                  <a:schemeClr val="bg1"/>
                </a:solidFill>
              </a:rPr>
              <a:t> que não pode fazer nada por conta própria. Isso não é fraqueza — é o início do poder de Deus agindo em você. “Minha graça é suficiente a você, pois o meu poder se aperfeiçoa na fraqueza.” </a:t>
            </a:r>
            <a:br>
              <a:rPr lang="pt-BR" sz="2400" dirty="0">
                <a:solidFill>
                  <a:schemeClr val="bg1"/>
                </a:solidFill>
              </a:rPr>
            </a:br>
            <a:r>
              <a:rPr lang="pt-BR" sz="2400" dirty="0">
                <a:solidFill>
                  <a:schemeClr val="bg1"/>
                </a:solidFill>
              </a:rPr>
              <a:t>(2 Coríntios 12:9)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3CC000-A778-2A6B-D767-50E6C0E9D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64">
          <a:extLst>
            <a:ext uri="{FF2B5EF4-FFF2-40B4-BE49-F238E27FC236}">
              <a16:creationId xmlns:a16="http://schemas.microsoft.com/office/drawing/2014/main" id="{2C846D12-1863-896B-745F-9FA61CD5F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7">
            <a:extLst>
              <a:ext uri="{FF2B5EF4-FFF2-40B4-BE49-F238E27FC236}">
                <a16:creationId xmlns:a16="http://schemas.microsoft.com/office/drawing/2014/main" id="{E022A90C-E5EE-6EBE-9974-130A42601868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3: No seu momento de necessidade</a:t>
            </a:r>
            <a:endParaRPr lang="pt-BR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6051D9-5EC5-8FE5-25F1-FCBE0786B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scr_50">
            <a:extLst>
              <a:ext uri="{FF2B5EF4-FFF2-40B4-BE49-F238E27FC236}">
                <a16:creationId xmlns:a16="http://schemas.microsoft.com/office/drawing/2014/main" id="{785DE834-BC83-7357-E948-B78D1E96224C}"/>
              </a:ext>
            </a:extLst>
          </p:cNvPr>
          <p:cNvSpPr txBox="1"/>
          <p:nvPr/>
        </p:nvSpPr>
        <p:spPr>
          <a:xfrm>
            <a:off x="640080" y="1140589"/>
            <a:ext cx="7863900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1" u="none" strike="noStrike" cap="none">
                <a:solidFill>
                  <a:schemeClr val="bg1"/>
                </a:solidFill>
                <a:latin typeface="Arial"/>
              </a:rPr>
              <a:t>…“Minha graça é suficiente a você, pois o meu poder se aperfeiçoa na fraqueza”. Portanto, eu me gloriarei ainda mais alegremente em minhas fraquezas, para que o poder de Cristo repouse em mim. Por isso, por amor de Cristo, regozijo-me nas fraquezas, nos insultos, nas necessidades, nas perseguições, nas angústias. Pois, quando sou fraco é que sou forte. </a:t>
            </a:r>
            <a:br>
              <a:rPr lang="pt-BR" sz="1800" b="0" i="1" u="none" strike="noStrike" cap="none" dirty="0">
                <a:solidFill>
                  <a:schemeClr val="bg1"/>
                </a:solidFill>
                <a:latin typeface="Arial"/>
              </a:rPr>
            </a:br>
            <a:r>
              <a:rPr lang="pt-BR" sz="1800" b="0" i="1" u="none" strike="noStrike" cap="none">
                <a:solidFill>
                  <a:schemeClr val="bg1"/>
                </a:solidFill>
                <a:latin typeface="Arial"/>
              </a:rPr>
              <a:t>—</a:t>
            </a:r>
            <a:r>
              <a:rPr lang="pt-BR" sz="1800" b="0" u="none" strike="noStrike" cap="none">
                <a:solidFill>
                  <a:schemeClr val="bg1"/>
                </a:solidFill>
                <a:latin typeface="Arial"/>
              </a:rPr>
              <a:t>2 Coríntios 12:8-10</a:t>
            </a:r>
          </a:p>
        </p:txBody>
      </p:sp>
    </p:spTree>
    <p:extLst>
      <p:ext uri="{BB962C8B-B14F-4D97-AF65-F5344CB8AC3E}">
        <p14:creationId xmlns:p14="http://schemas.microsoft.com/office/powerpoint/2010/main" val="7039221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48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3: No seu momento de necessidade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78" name="Google Shape;578;p48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48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48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/>
          </a:p>
        </p:txBody>
      </p:sp>
      <p:sp>
        <p:nvSpPr>
          <p:cNvPr id="581" name="Google Shape;581;p48"/>
          <p:cNvSpPr txBox="1"/>
          <p:nvPr/>
        </p:nvSpPr>
        <p:spPr>
          <a:xfrm>
            <a:off x="1371720" y="1095248"/>
            <a:ext cx="71322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u="sng" dirty="0">
                <a:solidFill>
                  <a:srgbClr val="FF0000"/>
                </a:solidFill>
              </a:rPr>
              <a:t>Peça</a:t>
            </a:r>
            <a:r>
              <a:rPr lang="pt-BR" sz="2400" dirty="0">
                <a:solidFill>
                  <a:schemeClr val="bg1"/>
                </a:solidFill>
              </a:rPr>
              <a:t> a Ele sabedoria sobrenatural. Venha ao Deus que dá presentes — não de forma casual, mas com desespero. Ele o convida a se aproximar do seu trono com confiança.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4642C2-AE90-5BD4-EAE4-38A2CC97D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9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3: No seu momento de necessidade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89" name="Google Shape;589;p49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49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49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</a:t>
            </a:r>
            <a:endParaRPr/>
          </a:p>
        </p:txBody>
      </p:sp>
      <p:sp>
        <p:nvSpPr>
          <p:cNvPr id="592" name="Google Shape;592;p49"/>
          <p:cNvSpPr txBox="1"/>
          <p:nvPr/>
        </p:nvSpPr>
        <p:spPr>
          <a:xfrm>
            <a:off x="1371600" y="886937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u="sng">
                <a:solidFill>
                  <a:srgbClr val="FF0000"/>
                </a:solidFill>
              </a:rPr>
              <a:t>Disponha-se</a:t>
            </a:r>
            <a:r>
              <a:rPr lang="pt-BR" sz="2400">
                <a:solidFill>
                  <a:schemeClr val="bg1"/>
                </a:solidFill>
              </a:rPr>
              <a:t> a fazer tudo o que a Sua sabedoria exigir de você. Este é o passo que a maioria pula. A disposição de obedecer — antes de saber a tarefa — destrava a orientação de Deus.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593" name="Google Shape;593;p49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929C05-434B-E6D2-5D87-16AA0495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86">
          <a:extLst>
            <a:ext uri="{FF2B5EF4-FFF2-40B4-BE49-F238E27FC236}">
              <a16:creationId xmlns:a16="http://schemas.microsoft.com/office/drawing/2014/main" id="{2ED0C5D7-2D17-E93A-2269-F0BB7F5A8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49">
            <a:extLst>
              <a:ext uri="{FF2B5EF4-FFF2-40B4-BE49-F238E27FC236}">
                <a16:creationId xmlns:a16="http://schemas.microsoft.com/office/drawing/2014/main" id="{4975FD9F-46D7-AEE6-89E3-359C26FEDAF4}"/>
              </a:ext>
            </a:extLst>
          </p:cNvPr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3: Um recurso para pedir  •  Parte 3: No seu momento de necessidade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92" name="Google Shape;592;p49">
            <a:extLst>
              <a:ext uri="{FF2B5EF4-FFF2-40B4-BE49-F238E27FC236}">
                <a16:creationId xmlns:a16="http://schemas.microsoft.com/office/drawing/2014/main" id="{21BBBBC9-CFCC-EC08-9ECC-69C2FF5EC8B2}"/>
              </a:ext>
            </a:extLst>
          </p:cNvPr>
          <p:cNvSpPr txBox="1"/>
          <p:nvPr/>
        </p:nvSpPr>
        <p:spPr>
          <a:xfrm>
            <a:off x="1005900" y="1132327"/>
            <a:ext cx="7132200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Deus lhe dá o recurso mais valioso do mundo: a sua sabedoria. Ele o conduz através das suas circunstâncias com graça suficiente para cada dia e a promessa de fazer tudo cooperar para o seu bem.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93" name="Google Shape;593;p49">
            <a:extLst>
              <a:ext uri="{FF2B5EF4-FFF2-40B4-BE49-F238E27FC236}">
                <a16:creationId xmlns:a16="http://schemas.microsoft.com/office/drawing/2014/main" id="{1F3BBDBC-6BC8-AC25-0833-D03F5318268C}"/>
              </a:ext>
            </a:extLst>
          </p:cNvPr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401131-7993-8E96-D16F-46A41B621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623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50"/>
          <p:cNvSpPr txBox="1"/>
          <p:nvPr/>
        </p:nvSpPr>
        <p:spPr>
          <a:xfrm>
            <a:off x="640080" y="548640"/>
            <a:ext cx="7863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DISCUSSÃO EM GRUPO</a:t>
            </a:r>
            <a:endParaRPr lang="pt-BR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SESSÃO 3: Um recurso para pedir</a:t>
            </a:r>
            <a:endParaRPr lang="pt-BR" dirty="0">
              <a:solidFill>
                <a:schemeClr val="lt1"/>
              </a:solidFill>
            </a:endParaRPr>
          </a:p>
        </p:txBody>
      </p:sp>
      <p:sp>
        <p:nvSpPr>
          <p:cNvPr id="600" name="Google Shape;600;p50"/>
          <p:cNvSpPr txBox="1"/>
          <p:nvPr/>
        </p:nvSpPr>
        <p:spPr>
          <a:xfrm>
            <a:off x="640080" y="1371600"/>
            <a:ext cx="78639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Onde você precisa da sabedoria sobrenatural de Deus hoje — em qual área específica da sua vida ou do seu ministério?</a:t>
            </a:r>
            <a:endParaRPr lang="pt-BR" sz="2200"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2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Existe alguma área em que você talvez esteja recusando a ajuda de Deus por não estar disposto a fazer o que Ele pede?</a:t>
            </a:r>
            <a:endParaRPr lang="pt-BR" sz="2200"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2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Como seria, para você, “assinar o contrato” esta semana — comprometer-se a obedecer antes de saber a tarefa?</a:t>
            </a:r>
            <a:endParaRPr lang="pt-BR" sz="2200"/>
          </a:p>
        </p:txBody>
      </p:sp>
      <p:sp>
        <p:nvSpPr>
          <p:cNvPr id="601" name="Google Shape;601;p50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51"/>
          <p:cNvSpPr txBox="1"/>
          <p:nvPr/>
        </p:nvSpPr>
        <p:spPr>
          <a:xfrm>
            <a:off x="490525" y="516207"/>
            <a:ext cx="786390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OLHANDO ADIANTE</a:t>
            </a:r>
            <a:endParaRPr lang="pt-BR"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SESSÃO 3: Um recurso para pedir</a:t>
            </a:r>
            <a:endParaRPr lang="pt-BR" sz="1300" dirty="0">
              <a:solidFill>
                <a:schemeClr val="lt1"/>
              </a:solidFill>
            </a:endParaRPr>
          </a:p>
        </p:txBody>
      </p:sp>
      <p:sp>
        <p:nvSpPr>
          <p:cNvPr id="608" name="Google Shape;608;p51"/>
          <p:cNvSpPr txBox="1"/>
          <p:nvPr/>
        </p:nvSpPr>
        <p:spPr>
          <a:xfrm>
            <a:off x="490525" y="1222450"/>
            <a:ext cx="81630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que estabelecemos</a:t>
            </a:r>
            <a:r>
              <a:rPr lang="pt-BR" sz="22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A atitude sozinha não bastava. Agora temos o recurso. Quando estamos travados, Deus oferece sabedoria sobrenatural — de graça, com generosidade, sem repreensão. A condição não é a perfeição, mas a disposição para obedecer de todo coração.</a:t>
            </a:r>
            <a:br>
              <a:rPr lang="pt-BR" sz="22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lang="pt-BR" sz="2200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que ainda está em aberto</a:t>
            </a:r>
            <a:r>
              <a:rPr lang="pt-BR" sz="22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Temos a atitude e o recurso. Mas e o desânimo — o destruidor silencioso que nos faz querer desistir de tudo, justamente antes do avanço?</a:t>
            </a:r>
            <a:br>
              <a:rPr lang="pt-BR" sz="22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lang="pt-BR" sz="2200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➤  Como derroto o dragão do desânimo e sigo em frente?</a:t>
            </a:r>
            <a:endParaRPr lang="pt-BR" sz="2200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51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>
          <a:extLst>
            <a:ext uri="{FF2B5EF4-FFF2-40B4-BE49-F238E27FC236}">
              <a16:creationId xmlns:a16="http://schemas.microsoft.com/office/drawing/2014/main" id="{6D01F3A8-1DB6-AE62-6877-6FA8F37F5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3">
            <a:extLst>
              <a:ext uri="{FF2B5EF4-FFF2-40B4-BE49-F238E27FC236}">
                <a16:creationId xmlns:a16="http://schemas.microsoft.com/office/drawing/2014/main" id="{33C72461-E45C-D9AD-D8D2-1A81C5FC11E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3">
            <a:extLst>
              <a:ext uri="{FF2B5EF4-FFF2-40B4-BE49-F238E27FC236}">
                <a16:creationId xmlns:a16="http://schemas.microsoft.com/office/drawing/2014/main" id="{85BE44FE-3CA1-7BA6-B2D0-F3039C72139C}"/>
              </a:ext>
            </a:extLst>
          </p:cNvPr>
          <p:cNvSpPr txBox="1"/>
          <p:nvPr/>
        </p:nvSpPr>
        <p:spPr>
          <a:xfrm>
            <a:off x="640080" y="625574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BIBLIOTECA DE RECURSOS DIGITAIS</a:t>
            </a:r>
            <a:endParaRPr lang="pt-BR" sz="1600" dirty="0">
              <a:solidFill>
                <a:schemeClr val="lt1"/>
              </a:solidFill>
            </a:endParaRPr>
          </a:p>
        </p:txBody>
      </p:sp>
      <p:sp>
        <p:nvSpPr>
          <p:cNvPr id="419" name="Google Shape;419;p33">
            <a:extLst>
              <a:ext uri="{FF2B5EF4-FFF2-40B4-BE49-F238E27FC236}">
                <a16:creationId xmlns:a16="http://schemas.microsoft.com/office/drawing/2014/main" id="{A4190370-0138-BA85-582D-D22B8B8EC8BD}"/>
              </a:ext>
            </a:extLst>
          </p:cNvPr>
          <p:cNvSpPr txBox="1"/>
          <p:nvPr/>
        </p:nvSpPr>
        <p:spPr>
          <a:xfrm>
            <a:off x="584680" y="1222445"/>
            <a:ext cx="786390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Pegue seu celular e escaneie o código QR para acessar as anotações dos sermões, uma versão digital do Caderno do Participante, vídeos e muito mais, como recursos para ajudá-lo na próxima etapa de capacitação da sua congregação!</a:t>
            </a:r>
          </a:p>
        </p:txBody>
      </p:sp>
      <p:sp>
        <p:nvSpPr>
          <p:cNvPr id="420" name="Google Shape;420;p33">
            <a:extLst>
              <a:ext uri="{FF2B5EF4-FFF2-40B4-BE49-F238E27FC236}">
                <a16:creationId xmlns:a16="http://schemas.microsoft.com/office/drawing/2014/main" id="{2C03DCC6-5726-FE4F-26A0-0C111F421CD1}"/>
              </a:ext>
            </a:extLst>
          </p:cNvPr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7960B-EDE2-7554-807E-14622A27FE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79433" y="2835084"/>
            <a:ext cx="1785134" cy="1785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2088ED-2944-D1F6-8D1A-BAED872C9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89" y="4620218"/>
            <a:ext cx="839720" cy="31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3871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5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52"/>
          <p:cNvSpPr txBox="1"/>
          <p:nvPr/>
        </p:nvSpPr>
        <p:spPr>
          <a:xfrm>
            <a:off x="548640" y="538937"/>
            <a:ext cx="804672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SESSÃO 4</a:t>
            </a:r>
            <a:endParaRPr lang="pt-BR" sz="1800" dirty="0"/>
          </a:p>
        </p:txBody>
      </p:sp>
      <p:sp>
        <p:nvSpPr>
          <p:cNvPr id="616" name="Google Shape;616;p52"/>
          <p:cNvSpPr txBox="1"/>
          <p:nvPr/>
        </p:nvSpPr>
        <p:spPr>
          <a:xfrm>
            <a:off x="548640" y="1095494"/>
            <a:ext cx="804672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Uma teologia para acreditar</a:t>
            </a:r>
            <a:endParaRPr lang="pt-BR" sz="1200" dirty="0"/>
          </a:p>
        </p:txBody>
      </p:sp>
      <p:sp>
        <p:nvSpPr>
          <p:cNvPr id="617" name="Google Shape;617;p52"/>
          <p:cNvSpPr/>
          <p:nvPr/>
        </p:nvSpPr>
        <p:spPr>
          <a:xfrm>
            <a:off x="629265" y="1691604"/>
            <a:ext cx="7885469" cy="190599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52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52"/>
          <p:cNvSpPr txBox="1"/>
          <p:nvPr/>
        </p:nvSpPr>
        <p:spPr>
          <a:xfrm>
            <a:off x="732502" y="1879253"/>
            <a:ext cx="7698657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 i="0" u="none" strike="noStrike" cap="none">
                <a:solidFill>
                  <a:srgbClr val="3797A7"/>
                </a:solidFill>
                <a:latin typeface="Arial"/>
                <a:ea typeface="Arial"/>
                <a:cs typeface="Arial"/>
                <a:sym typeface="Arial"/>
              </a:rPr>
              <a:t>PERGUNTA DA SESSÃO</a:t>
            </a:r>
            <a:endParaRPr lang="pt-BR" dirty="0">
              <a:solidFill>
                <a:srgbClr val="3797A7"/>
              </a:solidFill>
            </a:endParaRP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2200" b="0" i="1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Como derroto o dragão do desânimo e sigo em frente?</a:t>
            </a:r>
            <a:endParaRPr lang="pt-B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2F42B3-9C49-2C43-F1AA-200BD56FB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89" y="4620218"/>
            <a:ext cx="839720" cy="314895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54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26" name="Google Shape;626;p54"/>
          <p:cNvSpPr txBox="1"/>
          <p:nvPr/>
        </p:nvSpPr>
        <p:spPr>
          <a:xfrm>
            <a:off x="640020" y="638225"/>
            <a:ext cx="7863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1: Derrotando o dragão do desânimo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627" name="Google Shape;627;p54"/>
          <p:cNvSpPr/>
          <p:nvPr/>
        </p:nvSpPr>
        <p:spPr>
          <a:xfrm>
            <a:off x="640020" y="1753838"/>
            <a:ext cx="7863900" cy="281340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54"/>
          <p:cNvSpPr txBox="1"/>
          <p:nvPr/>
        </p:nvSpPr>
        <p:spPr>
          <a:xfrm>
            <a:off x="784020" y="1913739"/>
            <a:ext cx="75759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O desânimo não é apenas um sentimento ruim — é uma arma </a:t>
            </a:r>
            <a:r>
              <a:rPr lang="pt-BR" sz="2000" b="1" u="sng">
                <a:solidFill>
                  <a:srgbClr val="EE0000"/>
                </a:solidFill>
              </a:rPr>
              <a:t>estratégica</a:t>
            </a:r>
            <a:r>
              <a:rPr lang="pt-BR" sz="2000">
                <a:solidFill>
                  <a:schemeClr val="dk1"/>
                </a:solidFill>
              </a:rPr>
              <a:t>. Ele corrói a confiança e nos faz perder a coragem. Pouco a pouco, ele nos convence de que somos impotentes, de que nada vai mudar, de que não faz sentido nem tentar. Faz com que a concessão, os atalhos e a desistência pareçam as nossas escolhas mais realistas.</a:t>
            </a:r>
            <a:endParaRPr lang="pt-BR" sz="2000" dirty="0"/>
          </a:p>
        </p:txBody>
      </p:sp>
      <p:sp>
        <p:nvSpPr>
          <p:cNvPr id="629" name="Google Shape;629;p54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1" name="crumb_59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4: Uma teologia para acreditar  •  Parte 1: Derrotando o dragão do desânimo</a:t>
            </a:r>
          </a:p>
        </p:txBody>
      </p:sp>
      <p:sp>
        <p:nvSpPr>
          <p:cNvPr id="9163" name="box_59"/>
          <p:cNvSpPr/>
          <p:nvPr/>
        </p:nvSpPr>
        <p:spPr>
          <a:xfrm>
            <a:off x="640080" y="1450913"/>
            <a:ext cx="7863900" cy="2554470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O desânimo é a ferramenta mais poderosa de Satanás. Ele priva de coragem, esperança e confiança — fazendo-nos perder o ânimo justamente antes do avanço. O antídoto de Deus é uma perspectiva divina que vê a vida, as circunstâncias e o futuro com os olhos Dele.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5434CB-2623-2B40-FD8C-9C2ACC632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55601D01-A7B6-59EE-A3DB-D2BB981B845D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55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1: Derrotando o dragão do desânimo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40" name="Google Shape;640;p55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55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55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  <a:endParaRPr/>
          </a:p>
        </p:txBody>
      </p:sp>
      <p:sp>
        <p:nvSpPr>
          <p:cNvPr id="643" name="Google Shape;643;p55"/>
          <p:cNvSpPr txBox="1"/>
          <p:nvPr/>
        </p:nvSpPr>
        <p:spPr>
          <a:xfrm>
            <a:off x="1371600" y="914400"/>
            <a:ext cx="71322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A ferramenta mais poderosa de Satanás é o </a:t>
            </a:r>
            <a:r>
              <a:rPr lang="pt-BR" sz="2400" b="1" u="sng">
                <a:solidFill>
                  <a:srgbClr val="FF0000"/>
                </a:solidFill>
              </a:rPr>
              <a:t>desânimo</a:t>
            </a:r>
            <a:r>
              <a:rPr lang="pt-BR" sz="2400">
                <a:solidFill>
                  <a:schemeClr val="bg1"/>
                </a:solidFill>
              </a:rPr>
              <a:t>. Ele é mais útil ao inimigo do que todas as suas outras armas juntas — porque, quando perdemos o ânimo, paramos de lutar.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44" name="Google Shape;644;p55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934F3E-67D3-0797-FA89-A8568359F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6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1: Derrotando o dragão do desânimo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51" name="Google Shape;651;p56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56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56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  <a:endParaRPr/>
          </a:p>
        </p:txBody>
      </p:sp>
      <p:sp>
        <p:nvSpPr>
          <p:cNvPr id="654" name="Google Shape;654;p56"/>
          <p:cNvSpPr txBox="1"/>
          <p:nvPr/>
        </p:nvSpPr>
        <p:spPr>
          <a:xfrm>
            <a:off x="1371600" y="914400"/>
            <a:ext cx="71322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O desânimo sussurra: “Simplesmente </a:t>
            </a:r>
            <a:r>
              <a:rPr lang="pt-BR" sz="2400" b="1" u="sng">
                <a:solidFill>
                  <a:srgbClr val="FF0000"/>
                </a:solidFill>
              </a:rPr>
              <a:t>desista</a:t>
            </a:r>
            <a:r>
              <a:rPr lang="pt-BR" sz="2400">
                <a:solidFill>
                  <a:schemeClr val="bg1"/>
                </a:solidFill>
              </a:rPr>
              <a:t>. Nada vai mudar. Você é impotente.” É o sentimento que faz a concessão, os atalhos e a desistência parecerem realistas.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55" name="Google Shape;655;p56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C10388-3801-EA28-DE69-39A50DEE1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7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1: Derrotando o dragão do desânimo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62" name="Google Shape;662;p57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57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57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  <a:endParaRPr/>
          </a:p>
        </p:txBody>
      </p:sp>
      <p:sp>
        <p:nvSpPr>
          <p:cNvPr id="665" name="Google Shape;665;p57"/>
          <p:cNvSpPr txBox="1"/>
          <p:nvPr/>
        </p:nvSpPr>
        <p:spPr>
          <a:xfrm>
            <a:off x="1371600" y="886935"/>
            <a:ext cx="7132200" cy="2162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127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bg1"/>
                </a:solidFill>
              </a:rPr>
              <a:t>A prescrição de Deus: uma perspectiva </a:t>
            </a:r>
            <a:r>
              <a:rPr lang="pt-BR" sz="2400" b="1" u="sng">
                <a:solidFill>
                  <a:srgbClr val="FF0000"/>
                </a:solidFill>
              </a:rPr>
              <a:t>divina</a:t>
            </a:r>
            <a:r>
              <a:rPr lang="pt-BR" sz="2400">
                <a:solidFill>
                  <a:schemeClr val="bg1"/>
                </a:solidFill>
              </a:rPr>
              <a:t> — a verdade sobre a vida, as circunstâncias e o nosso futuro. Ele nos dá uma lente para ver o que não conseguimos ver com olhos naturais.</a:t>
            </a:r>
            <a:endParaRPr lang="pt-BR" sz="24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66" name="Google Shape;666;p57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B1CD6E-0263-D6FC-EDAB-2B861B189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58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1: Derrotando o dragão do desânimo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73" name="Google Shape;673;p58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58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58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D.</a:t>
            </a:r>
            <a:endParaRPr/>
          </a:p>
        </p:txBody>
      </p:sp>
      <p:sp>
        <p:nvSpPr>
          <p:cNvPr id="676" name="Google Shape;676;p58"/>
          <p:cNvSpPr txBox="1"/>
          <p:nvPr/>
        </p:nvSpPr>
        <p:spPr>
          <a:xfrm>
            <a:off x="1371600" y="914400"/>
            <a:ext cx="71322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O paradoxo da posição: os que têm pouco estão em posição elevada porque já estão predispostos à dependência de Deus. Os que têm muito enfrentam um perigo espiritual maior, porque a riqueza cria a ilusão de </a:t>
            </a:r>
            <a:r>
              <a:rPr lang="pt-BR" sz="2400" b="1" u="sng">
                <a:solidFill>
                  <a:srgbClr val="FF0000"/>
                </a:solidFill>
              </a:rPr>
              <a:t>autossuficiência</a:t>
            </a:r>
            <a:r>
              <a:rPr lang="pt-BR" sz="2400">
                <a:solidFill>
                  <a:schemeClr val="bg1"/>
                </a:solidFill>
              </a:rPr>
              <a:t>.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77" name="Google Shape;677;p58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DF864E-3F98-F458-6AFD-B17EF4131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9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1: Derrotando o dragão do desânimo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84" name="Google Shape;684;p59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59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59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E.</a:t>
            </a:r>
            <a:endParaRPr/>
          </a:p>
        </p:txBody>
      </p:sp>
      <p:sp>
        <p:nvSpPr>
          <p:cNvPr id="687" name="Google Shape;687;p59"/>
          <p:cNvSpPr txBox="1"/>
          <p:nvPr/>
        </p:nvSpPr>
        <p:spPr>
          <a:xfrm>
            <a:off x="1371720" y="1095315"/>
            <a:ext cx="713220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A vida é </a:t>
            </a:r>
            <a:r>
              <a:rPr lang="pt-BR" sz="2400" b="1" u="sng" dirty="0">
                <a:solidFill>
                  <a:srgbClr val="FF0000"/>
                </a:solidFill>
              </a:rPr>
              <a:t>passageira</a:t>
            </a:r>
            <a:r>
              <a:rPr lang="pt-BR" sz="2400" dirty="0">
                <a:solidFill>
                  <a:schemeClr val="bg1"/>
                </a:solidFill>
              </a:rPr>
              <a:t>. “O sol se levanta com o seu calor abrasador e faz secar a planta.” Tudo aquilo em que depositamos nossa confiança, exceto em Deus, acabará por desaparecer. Essa verdade não tem o objetivo de desanimar — ela serve para reorientar nossa âncora para o que é eterno.</a:t>
            </a:r>
          </a:p>
        </p:txBody>
      </p:sp>
      <p:sp>
        <p:nvSpPr>
          <p:cNvPr id="688" name="Google Shape;688;p59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F2BC6C-ADEC-5815-FA46-89A91BB26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0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95" name="Google Shape;695;p60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2: Perseverando em tempos difíceis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696" name="Google Shape;696;p60"/>
          <p:cNvSpPr/>
          <p:nvPr/>
        </p:nvSpPr>
        <p:spPr>
          <a:xfrm>
            <a:off x="640080" y="1567260"/>
            <a:ext cx="7863840" cy="265176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60"/>
          <p:cNvSpPr txBox="1"/>
          <p:nvPr/>
        </p:nvSpPr>
        <p:spPr>
          <a:xfrm>
            <a:off x="960120" y="1750140"/>
            <a:ext cx="7223700" cy="25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>
                <a:solidFill>
                  <a:schemeClr val="dk1"/>
                </a:solidFill>
              </a:rPr>
              <a:t>Sabemos que devemos perseverar, mas o desânimo distorce a nossa </a:t>
            </a:r>
            <a:r>
              <a:rPr lang="pt-BR" sz="2200" b="1" u="sng">
                <a:solidFill>
                  <a:srgbClr val="EE0000"/>
                </a:solidFill>
              </a:rPr>
              <a:t>atitude</a:t>
            </a:r>
            <a:r>
              <a:rPr lang="pt-BR" sz="2200">
                <a:solidFill>
                  <a:schemeClr val="dk1"/>
                </a:solidFill>
              </a:rPr>
              <a:t>. Vemos nossas circunstâncias, nosso futuro e nossa motivação através da lente errada. Deus oferece três novas lentes que corrigem a nossa visão e nos dão a perspectiva certa para prosseguir.</a:t>
            </a:r>
            <a:endParaRPr lang="pt-BR" sz="2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solidFill>
                <a:srgbClr val="40404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48EF4B-786B-3639-054C-0583B601F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1" name="crumb_66"/>
          <p:cNvSpPr txBox="1"/>
          <p:nvPr/>
        </p:nvSpPr>
        <p:spPr>
          <a:xfrm>
            <a:off x="640080" y="457200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4: Uma teologia para acreditar  •  Parte 2: Perseverando em tempos difíceis</a:t>
            </a:r>
          </a:p>
        </p:txBody>
      </p:sp>
      <p:sp>
        <p:nvSpPr>
          <p:cNvPr id="9183" name="box_66"/>
          <p:cNvSpPr/>
          <p:nvPr/>
        </p:nvSpPr>
        <p:spPr>
          <a:xfrm>
            <a:off x="640080" y="1492895"/>
            <a:ext cx="7863900" cy="1909091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Vencer em tempos difíceis exige enxergar através das três lentes de Deus — fé, esperança e amor. Cada lente corrige uma distorção específica que o desânimo cria.</a:t>
            </a:r>
          </a:p>
        </p:txBody>
      </p:sp>
      <p:sp>
        <p:nvSpPr>
          <p:cNvPr id="9184" name="scr_66"/>
          <p:cNvSpPr txBox="1"/>
          <p:nvPr/>
        </p:nvSpPr>
        <p:spPr>
          <a:xfrm>
            <a:off x="640080" y="3608862"/>
            <a:ext cx="78639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1" u="none" strike="noStrike" cap="none">
                <a:solidFill>
                  <a:schemeClr val="bg1"/>
                </a:solidFill>
                <a:latin typeface="Arial"/>
              </a:rPr>
              <a:t>“Assim, fixamos os olhos não naquilo que se vê, mas no que não se vê, pois o que se vê é transitório, mas o que não se vê é eterno.” —</a:t>
            </a:r>
            <a:r>
              <a:rPr lang="pt-BR" sz="1600" b="0" u="none" strike="noStrike" cap="none">
                <a:solidFill>
                  <a:schemeClr val="bg1"/>
                </a:solidFill>
                <a:latin typeface="Arial"/>
              </a:rPr>
              <a:t>2 Coríntios 4:18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93017B-76D0-4C7F-71B2-DCFFD2A04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443DFC3A-84FB-344F-275C-F6A7FE77115A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61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2: Perseverando em tempos difíceis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10" name="Google Shape;710;p61"/>
          <p:cNvSpPr/>
          <p:nvPr/>
        </p:nvSpPr>
        <p:spPr>
          <a:xfrm>
            <a:off x="640080" y="1540125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61"/>
          <p:cNvSpPr txBox="1"/>
          <p:nvPr/>
        </p:nvSpPr>
        <p:spPr>
          <a:xfrm>
            <a:off x="640080" y="1548818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sp>
        <p:nvSpPr>
          <p:cNvPr id="712" name="Google Shape;712;p61"/>
          <p:cNvSpPr txBox="1"/>
          <p:nvPr/>
        </p:nvSpPr>
        <p:spPr>
          <a:xfrm>
            <a:off x="1371600" y="1475701"/>
            <a:ext cx="7132200" cy="301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63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00">
                <a:solidFill>
                  <a:schemeClr val="bg1"/>
                </a:solidFill>
              </a:rPr>
              <a:t>Obtenha a perspectiva de Deus sobre as suas circunstâncias — olhando pela lente da </a:t>
            </a:r>
            <a:r>
              <a:rPr lang="pt-BR" sz="2200" b="1" u="sng">
                <a:solidFill>
                  <a:srgbClr val="FF0000"/>
                </a:solidFill>
              </a:rPr>
              <a:t>fé</a:t>
            </a:r>
            <a:r>
              <a:rPr lang="pt-BR" sz="2200">
                <a:solidFill>
                  <a:schemeClr val="bg1"/>
                </a:solidFill>
              </a:rPr>
              <a:t>. O Senhor colocou você em uma posição para desenvolver em você uma obra que é fundamental e ainda mais importante do que a obra realizada por meio de você. Não desanime — o que Deus está fazendo nos bastidores é maior do que o que você pode ver.</a:t>
            </a:r>
            <a:endParaRPr lang="pt-BR" sz="2200" dirty="0">
              <a:solidFill>
                <a:schemeClr val="bg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2200" dirty="0">
              <a:solidFill>
                <a:schemeClr val="bg1"/>
              </a:solidFill>
            </a:endParaRPr>
          </a:p>
        </p:txBody>
      </p:sp>
      <p:sp>
        <p:nvSpPr>
          <p:cNvPr id="713" name="Google Shape;713;p61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E18F10-DD67-3E64-68D0-D51B92F56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295;p22">
            <a:extLst>
              <a:ext uri="{FF2B5EF4-FFF2-40B4-BE49-F238E27FC236}">
                <a16:creationId xmlns:a16="http://schemas.microsoft.com/office/drawing/2014/main" id="{02D20349-F64E-93CE-DBCC-F57652741976}"/>
              </a:ext>
            </a:extLst>
          </p:cNvPr>
          <p:cNvSpPr txBox="1"/>
          <p:nvPr/>
        </p:nvSpPr>
        <p:spPr>
          <a:xfrm>
            <a:off x="639900" y="79144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>
                <a:solidFill>
                  <a:srgbClr val="ADC9D3"/>
                </a:solidFill>
              </a:rPr>
              <a:t>Três mudanças de perspectiva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2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2: Perseverando em tempos difíceis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20" name="Google Shape;720;p62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62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62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sp>
        <p:nvSpPr>
          <p:cNvPr id="723" name="Google Shape;723;p62"/>
          <p:cNvSpPr txBox="1"/>
          <p:nvPr/>
        </p:nvSpPr>
        <p:spPr>
          <a:xfrm>
            <a:off x="1371720" y="1095315"/>
            <a:ext cx="713220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Obtenha a perspectiva de Deus sobre o seu </a:t>
            </a:r>
            <a:r>
              <a:rPr lang="pt-BR" sz="2400" b="1" u="sng" dirty="0">
                <a:solidFill>
                  <a:srgbClr val="FF0000"/>
                </a:solidFill>
              </a:rPr>
              <a:t>futuro</a:t>
            </a:r>
            <a:r>
              <a:rPr lang="pt-BR" sz="2400" dirty="0">
                <a:solidFill>
                  <a:schemeClr val="bg1"/>
                </a:solidFill>
              </a:rPr>
              <a:t> — olhando pela lente da esperança. Nossa esperança não pode estar ancorada no que é temporário — dinheiro, saúde, reputação, posição. O visível é temporário; o invisível é eterno. Fixe os olhos naquilo que permanece.</a:t>
            </a:r>
          </a:p>
        </p:txBody>
      </p:sp>
      <p:sp>
        <p:nvSpPr>
          <p:cNvPr id="724" name="Google Shape;724;p62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EDA7F5-44C6-A00C-9ECD-3609A64F5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63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2: Perseverando em tempos difíceis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31" name="Google Shape;731;p63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63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63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/>
          </a:p>
        </p:txBody>
      </p:sp>
      <p:sp>
        <p:nvSpPr>
          <p:cNvPr id="734" name="Google Shape;734;p63"/>
          <p:cNvSpPr txBox="1"/>
          <p:nvPr/>
        </p:nvSpPr>
        <p:spPr>
          <a:xfrm>
            <a:off x="1371720" y="1130040"/>
            <a:ext cx="7132200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chemeClr val="bg1"/>
                </a:solidFill>
              </a:rPr>
              <a:t>Obtenha a perspectiva de Deus sobre a sua </a:t>
            </a:r>
            <a:r>
              <a:rPr lang="pt-BR" sz="2400" b="1" u="sng" dirty="0">
                <a:solidFill>
                  <a:srgbClr val="FF0000"/>
                </a:solidFill>
              </a:rPr>
              <a:t>motivação</a:t>
            </a:r>
            <a:r>
              <a:rPr lang="pt-BR" sz="2400" dirty="0">
                <a:solidFill>
                  <a:schemeClr val="bg1"/>
                </a:solidFill>
              </a:rPr>
              <a:t> — olhando pela lente do amor. A pergunta mais difícil: estou disposto a estar em comunhão com os Seus sofrimentos? Estou servindo a Deus porque O amo — ou porque quero que Ele faça a minha vida dar certo?</a:t>
            </a:r>
          </a:p>
        </p:txBody>
      </p:sp>
      <p:sp>
        <p:nvSpPr>
          <p:cNvPr id="735" name="Google Shape;735;p63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AB866C-2FB0-6EB3-E10E-5B1C91DC9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4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42" name="Google Shape;742;p64"/>
          <p:cNvSpPr txBox="1"/>
          <p:nvPr/>
        </p:nvSpPr>
        <p:spPr>
          <a:xfrm>
            <a:off x="640080" y="82296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Parte 3: Você não é uma vítima</a:t>
            </a:r>
            <a:endParaRPr lang="pt-BR" dirty="0">
              <a:solidFill>
                <a:srgbClr val="ADC9D3"/>
              </a:solidFill>
            </a:endParaRPr>
          </a:p>
        </p:txBody>
      </p:sp>
      <p:sp>
        <p:nvSpPr>
          <p:cNvPr id="743" name="Google Shape;743;p64"/>
          <p:cNvSpPr/>
          <p:nvPr/>
        </p:nvSpPr>
        <p:spPr>
          <a:xfrm>
            <a:off x="640075" y="1559860"/>
            <a:ext cx="7863900" cy="2845200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64"/>
          <p:cNvSpPr txBox="1"/>
          <p:nvPr/>
        </p:nvSpPr>
        <p:spPr>
          <a:xfrm>
            <a:off x="960150" y="1639052"/>
            <a:ext cx="7223700" cy="2548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>
                <a:solidFill>
                  <a:schemeClr val="dk1"/>
                </a:solidFill>
              </a:rPr>
              <a:t>Muitos crentes confundem perseverança com mera </a:t>
            </a:r>
            <a:r>
              <a:rPr lang="pt-BR" sz="2400" b="1" u="sng">
                <a:solidFill>
                  <a:srgbClr val="EE0000"/>
                </a:solidFill>
              </a:rPr>
              <a:t>sobrevivência</a:t>
            </a:r>
            <a:r>
              <a:rPr lang="pt-BR" sz="2400">
                <a:solidFill>
                  <a:schemeClr val="dk1"/>
                </a:solidFill>
              </a:rPr>
              <a:t>. Eles “aguentam firme” sem entender que a perseverança produz uma qualidade de vida e uma intimidade com Jesus que não podem ser alcançadas de nenhuma outra forma. O teste não é se você sofreu — é se você </a:t>
            </a:r>
            <a:r>
              <a:rPr lang="pt-BR" sz="2400" b="1" u="sng">
                <a:solidFill>
                  <a:srgbClr val="EE0000"/>
                </a:solidFill>
              </a:rPr>
              <a:t>perseverou</a:t>
            </a:r>
            <a:r>
              <a:rPr lang="pt-BR" sz="2400">
                <a:solidFill>
                  <a:schemeClr val="dk1"/>
                </a:solidFill>
              </a:rPr>
              <a:t>.</a:t>
            </a:r>
            <a:endParaRPr lang="pt-BR" sz="2400" dirty="0">
              <a:solidFill>
                <a:schemeClr val="dk1"/>
              </a:solidFill>
            </a:endParaRPr>
          </a:p>
        </p:txBody>
      </p:sp>
      <p:sp>
        <p:nvSpPr>
          <p:cNvPr id="745" name="Google Shape;745;p64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1" name="crumb_71"/>
          <p:cNvSpPr txBox="1"/>
          <p:nvPr/>
        </p:nvSpPr>
        <p:spPr>
          <a:xfrm>
            <a:off x="640080" y="406398"/>
            <a:ext cx="7863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40" rIns="91440" bIns="9144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</a:rPr>
              <a:t>SESSÃO 4: Uma teologia para acreditar  •  Parte 3: Você não é uma vítima</a:t>
            </a:r>
          </a:p>
        </p:txBody>
      </p:sp>
      <p:sp>
        <p:nvSpPr>
          <p:cNvPr id="9203" name="box_71"/>
          <p:cNvSpPr/>
          <p:nvPr/>
        </p:nvSpPr>
        <p:spPr>
          <a:xfrm>
            <a:off x="640080" y="1482095"/>
            <a:ext cx="7863870" cy="2129206"/>
          </a:xfrm>
          <a:prstGeom prst="roundRect">
            <a:avLst>
              <a:gd name="adj" fmla="val 4000"/>
            </a:avLst>
          </a:prstGeom>
          <a:solidFill>
            <a:srgbClr val="3797A7"/>
          </a:solidFill>
          <a:ln>
            <a:noFill/>
          </a:ln>
        </p:spPr>
        <p:txBody>
          <a:bodyPr spcFirstLastPara="1" wrap="square" lIns="91440" tIns="91440" rIns="91440" bIns="9144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Arial"/>
              </a:rPr>
              <a:t>Os sobreviventes que perseveram recebem a coroa da vida — não apenas uma recompensa futura, mas uma qualidade presente de intimidade com Jesus, profundidade de fé e autoridade espiritual que outros nunca acessam.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9B07B3-E9E7-88AC-8B06-E2AB3F1F3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108;p4">
            <a:extLst>
              <a:ext uri="{FF2B5EF4-FFF2-40B4-BE49-F238E27FC236}">
                <a16:creationId xmlns:a16="http://schemas.microsoft.com/office/drawing/2014/main" id="{F61FCF8F-C71F-E25C-50EB-D1AB5EA9E229}"/>
              </a:ext>
            </a:extLst>
          </p:cNvPr>
          <p:cNvSpPr txBox="1"/>
          <p:nvPr/>
        </p:nvSpPr>
        <p:spPr>
          <a:xfrm>
            <a:off x="640050" y="877902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Verdade central</a:t>
            </a:r>
            <a:endParaRPr lang="pt-BR" dirty="0">
              <a:solidFill>
                <a:srgbClr val="ADC9D3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5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3: Você não é uma vítima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56" name="Google Shape;756;p65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65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65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</a:t>
            </a:r>
            <a:endParaRPr/>
          </a:p>
        </p:txBody>
      </p:sp>
      <p:sp>
        <p:nvSpPr>
          <p:cNvPr id="759" name="Google Shape;759;p65"/>
          <p:cNvSpPr txBox="1"/>
          <p:nvPr/>
        </p:nvSpPr>
        <p:spPr>
          <a:xfrm>
            <a:off x="1371600" y="886937"/>
            <a:ext cx="7132200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Minha fé está em coisas que são perecíveis ou em coisas que são </a:t>
            </a:r>
            <a:r>
              <a:rPr lang="pt-BR" sz="2400" b="1" u="sng">
                <a:solidFill>
                  <a:srgbClr val="FF0000"/>
                </a:solidFill>
              </a:rPr>
              <a:t>permanentes</a:t>
            </a:r>
            <a:r>
              <a:rPr lang="pt-BR" sz="2400">
                <a:solidFill>
                  <a:schemeClr val="bg1"/>
                </a:solidFill>
              </a:rPr>
              <a:t>? Dinheiro, saúde, reputação — tudo isso se desvanece. A fé ancorada no eterno permanece. Onde está a sua âncora?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760" name="Google Shape;760;p65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8A37D1-F856-8070-37FA-14F36EF82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6"/>
          <p:cNvSpPr txBox="1"/>
          <p:nvPr/>
        </p:nvSpPr>
        <p:spPr>
          <a:xfrm>
            <a:off x="640080" y="457200"/>
            <a:ext cx="7489555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3: Você não é uma vítima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67" name="Google Shape;767;p66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66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66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</a:t>
            </a:r>
            <a:endParaRPr/>
          </a:p>
        </p:txBody>
      </p:sp>
      <p:sp>
        <p:nvSpPr>
          <p:cNvPr id="770" name="Google Shape;770;p66"/>
          <p:cNvSpPr txBox="1"/>
          <p:nvPr/>
        </p:nvSpPr>
        <p:spPr>
          <a:xfrm>
            <a:off x="1371600" y="886937"/>
            <a:ext cx="6792686" cy="169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Minha esperança é determinada pelo tamanho dos meus problemas ou pela certeza das </a:t>
            </a:r>
            <a:r>
              <a:rPr lang="pt-BR" sz="2400" b="1" u="sng">
                <a:solidFill>
                  <a:srgbClr val="FF0000"/>
                </a:solidFill>
              </a:rPr>
              <a:t>promessas</a:t>
            </a:r>
            <a:r>
              <a:rPr lang="pt-BR" sz="2400">
                <a:solidFill>
                  <a:schemeClr val="bg1"/>
                </a:solidFill>
              </a:rPr>
              <a:t> de Deus? Onde está o seu foco — no monte ou Naquele que move os montes?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771" name="Google Shape;771;p66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648D25-C2AD-0295-ECE4-D7E4F2D61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3: Você não é uma vítima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78" name="Google Shape;778;p67"/>
          <p:cNvSpPr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solidFill>
            <a:srgbClr val="1047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67"/>
          <p:cNvSpPr/>
          <p:nvPr/>
        </p:nvSpPr>
        <p:spPr>
          <a:xfrm>
            <a:off x="640080" y="960120"/>
            <a:ext cx="502800" cy="5028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67"/>
          <p:cNvSpPr txBox="1"/>
          <p:nvPr/>
        </p:nvSpPr>
        <p:spPr>
          <a:xfrm>
            <a:off x="640080" y="9601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</a:t>
            </a:r>
            <a:endParaRPr/>
          </a:p>
        </p:txBody>
      </p:sp>
      <p:sp>
        <p:nvSpPr>
          <p:cNvPr id="781" name="Google Shape;781;p67"/>
          <p:cNvSpPr txBox="1"/>
          <p:nvPr/>
        </p:nvSpPr>
        <p:spPr>
          <a:xfrm>
            <a:off x="1371600" y="886903"/>
            <a:ext cx="71322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Minha principal motivação é amar a Cristo ou simplesmente sentir </a:t>
            </a:r>
            <a:r>
              <a:rPr lang="pt-BR" sz="2400" b="1" u="sng">
                <a:solidFill>
                  <a:srgbClr val="FF0000"/>
                </a:solidFill>
              </a:rPr>
              <a:t>alívio</a:t>
            </a:r>
            <a:r>
              <a:rPr lang="pt-BR" sz="2400">
                <a:solidFill>
                  <a:schemeClr val="bg1"/>
                </a:solidFill>
              </a:rPr>
              <a:t>? Estou buscando a vontade Dele ou apenas fugindo da dor?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782" name="Google Shape;782;p67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5EFB18-F60D-D4B6-7812-F4CAC4328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68"/>
          <p:cNvSpPr txBox="1"/>
          <p:nvPr/>
        </p:nvSpPr>
        <p:spPr>
          <a:xfrm>
            <a:off x="640080" y="457200"/>
            <a:ext cx="7863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  •  Parte 3: Você não é uma vítima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89" name="Google Shape;789;p68"/>
          <p:cNvSpPr txBox="1"/>
          <p:nvPr/>
        </p:nvSpPr>
        <p:spPr>
          <a:xfrm>
            <a:off x="640080" y="868680"/>
            <a:ext cx="7863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1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Sempre que você começar a se desanimar, lembre-se dessas três palavras:</a:t>
            </a:r>
            <a:endParaRPr lang="pt-BR" sz="1800" dirty="0">
              <a:solidFill>
                <a:schemeClr val="bg1"/>
              </a:solidFill>
            </a:endParaRPr>
          </a:p>
        </p:txBody>
      </p:sp>
      <p:sp>
        <p:nvSpPr>
          <p:cNvPr id="790" name="Google Shape;790;p68"/>
          <p:cNvSpPr/>
          <p:nvPr/>
        </p:nvSpPr>
        <p:spPr>
          <a:xfrm>
            <a:off x="640080" y="1385823"/>
            <a:ext cx="7863840" cy="885444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68"/>
          <p:cNvSpPr txBox="1"/>
          <p:nvPr/>
        </p:nvSpPr>
        <p:spPr>
          <a:xfrm>
            <a:off x="914400" y="1496579"/>
            <a:ext cx="7315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pt-BR" sz="1800" b="1" i="0" u="sng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Fé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ancora seu coração e sua mente no fato de que Deus está no controle. Escolha a alegria porque você confia no resultado.</a:t>
            </a:r>
            <a:endParaRPr lang="pt-BR" sz="1800" dirty="0"/>
          </a:p>
        </p:txBody>
      </p:sp>
      <p:sp>
        <p:nvSpPr>
          <p:cNvPr id="792" name="Google Shape;792;p68"/>
          <p:cNvSpPr/>
          <p:nvPr/>
        </p:nvSpPr>
        <p:spPr>
          <a:xfrm>
            <a:off x="640080" y="2399283"/>
            <a:ext cx="7863840" cy="885444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68"/>
          <p:cNvSpPr txBox="1"/>
          <p:nvPr/>
        </p:nvSpPr>
        <p:spPr>
          <a:xfrm>
            <a:off x="914400" y="2510039"/>
            <a:ext cx="7315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pt-BR" sz="1800" b="1" i="0" u="sng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Esperança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lembra você de que é filho Dele e de que Ele tem um lugar, um plano e uma promessa para você.</a:t>
            </a:r>
            <a:endParaRPr lang="pt-BR" sz="1800" dirty="0"/>
          </a:p>
        </p:txBody>
      </p:sp>
      <p:sp>
        <p:nvSpPr>
          <p:cNvPr id="794" name="Google Shape;794;p68"/>
          <p:cNvSpPr/>
          <p:nvPr/>
        </p:nvSpPr>
        <p:spPr>
          <a:xfrm>
            <a:off x="640080" y="3412743"/>
            <a:ext cx="7863840" cy="885444"/>
          </a:xfrm>
          <a:prstGeom prst="roundRect">
            <a:avLst>
              <a:gd name="adj" fmla="val 6000"/>
            </a:avLst>
          </a:prstGeom>
          <a:solidFill>
            <a:srgbClr val="E0EA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68"/>
          <p:cNvSpPr txBox="1"/>
          <p:nvPr/>
        </p:nvSpPr>
        <p:spPr>
          <a:xfrm>
            <a:off x="914400" y="3523499"/>
            <a:ext cx="7315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lang="pt-BR" sz="1800" b="1" i="0" u="sng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Amor</a:t>
            </a:r>
            <a:r>
              <a:rPr lang="pt-BR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desvia a sua atenção das dificuldades e a direciona para o privilégio de sofrer por Deus como expressão da sua devoção.</a:t>
            </a:r>
            <a:endParaRPr lang="pt-BR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5F5896-D6C8-910A-23D4-12E3E7C5A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6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97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69"/>
          <p:cNvSpPr txBox="1"/>
          <p:nvPr/>
        </p:nvSpPr>
        <p:spPr>
          <a:xfrm>
            <a:off x="640080" y="548640"/>
            <a:ext cx="7863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DISCUSSÃO EM GRUPO</a:t>
            </a:r>
            <a:endParaRPr lang="pt-BR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SESSÃO 4: Uma teologia para acreditar</a:t>
            </a:r>
            <a:endParaRPr lang="pt-BR" dirty="0">
              <a:solidFill>
                <a:schemeClr val="lt1"/>
              </a:solidFill>
            </a:endParaRPr>
          </a:p>
        </p:txBody>
      </p:sp>
      <p:sp>
        <p:nvSpPr>
          <p:cNvPr id="802" name="Google Shape;802;p69"/>
          <p:cNvSpPr txBox="1"/>
          <p:nvPr/>
        </p:nvSpPr>
        <p:spPr>
          <a:xfrm>
            <a:off x="640075" y="1371600"/>
            <a:ext cx="8046600" cy="26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Que desânimo específico tem sussurrado “simplesmente desista” para você ultimamente — na sua vida pessoal ou no ministério?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2200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 Por qual lente — fé, esperança ou amor — você mais precisa olhar neste momento? Por quê?</a:t>
            </a:r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2200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Que decisão você está tomando hoje a respeito das suas circunstâncias dolorosas? Escreva-a e compartilhe com o grupo.</a:t>
            </a:r>
          </a:p>
        </p:txBody>
      </p:sp>
      <p:sp>
        <p:nvSpPr>
          <p:cNvPr id="803" name="Google Shape;803;p69"/>
          <p:cNvSpPr txBox="1"/>
          <p:nvPr/>
        </p:nvSpPr>
        <p:spPr>
          <a:xfrm>
            <a:off x="457200" y="4759452"/>
            <a:ext cx="8229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F252AB-B527-2E17-D09F-8B03E2904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89" y="4620218"/>
            <a:ext cx="839720" cy="314895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/>
        </p:nvSpPr>
        <p:spPr>
          <a:xfrm>
            <a:off x="586825" y="94675"/>
            <a:ext cx="7863900" cy="11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 b="1">
                <a:solidFill>
                  <a:srgbClr val="ADC9D3"/>
                </a:solidFill>
              </a:rPr>
              <a:t>O que descobrimos hoje</a:t>
            </a:r>
            <a:endParaRPr lang="pt-BR" sz="3000" b="1" dirty="0">
              <a:solidFill>
                <a:srgbClr val="ADC9D3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ADC9D3"/>
              </a:solidFill>
            </a:endParaRPr>
          </a:p>
        </p:txBody>
      </p:sp>
      <p:sp>
        <p:nvSpPr>
          <p:cNvPr id="832" name="Google Shape;832;p72"/>
          <p:cNvSpPr txBox="1"/>
          <p:nvPr/>
        </p:nvSpPr>
        <p:spPr>
          <a:xfrm>
            <a:off x="586825" y="1041125"/>
            <a:ext cx="8129400" cy="3234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>
                <a:solidFill>
                  <a:schemeClr val="bg1"/>
                </a:solidFill>
              </a:rPr>
              <a:t>Hoje percorremos Tiago 1:2–12 e descobrimos que Deus não deixa o seu povo sem um plano quando as provações chegam. Tudo começa com uma pergunta — não </a:t>
            </a:r>
            <a:r>
              <a:rPr lang="pt-BR" sz="2400" i="1">
                <a:solidFill>
                  <a:schemeClr val="bg1"/>
                </a:solidFill>
              </a:rPr>
              <a:t>“Por que isto está acontecendo comigo?”</a:t>
            </a:r>
            <a:r>
              <a:rPr lang="pt-BR" sz="2400">
                <a:solidFill>
                  <a:schemeClr val="bg1"/>
                </a:solidFill>
              </a:rPr>
              <a:t> mas </a:t>
            </a:r>
            <a:r>
              <a:rPr lang="pt-BR" sz="2400" i="1">
                <a:solidFill>
                  <a:schemeClr val="bg1"/>
                </a:solidFill>
              </a:rPr>
              <a:t>“O que faço agora?”</a:t>
            </a:r>
            <a:r>
              <a:rPr lang="pt-BR" sz="2400">
                <a:solidFill>
                  <a:schemeClr val="bg1"/>
                </a:solidFill>
              </a:rPr>
              <a:t> As vítimas perguntam por quê. Os sobreviventes perguntam “o quê”.</a:t>
            </a:r>
            <a:br>
              <a:rPr lang="pt-BR" sz="2400" dirty="0">
                <a:solidFill>
                  <a:schemeClr val="bg1"/>
                </a:solidFill>
              </a:rPr>
            </a:br>
            <a:br>
              <a:rPr lang="pt-BR" sz="2400" dirty="0">
                <a:solidFill>
                  <a:schemeClr val="bg1"/>
                </a:solidFill>
              </a:rPr>
            </a:b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EA7FA7-D604-AA9F-0090-64D46BB39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29">
          <a:extLst>
            <a:ext uri="{FF2B5EF4-FFF2-40B4-BE49-F238E27FC236}">
              <a16:creationId xmlns:a16="http://schemas.microsoft.com/office/drawing/2014/main" id="{B109590F-D871-F3BF-13DC-24B9A0214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>
            <a:extLst>
              <a:ext uri="{FF2B5EF4-FFF2-40B4-BE49-F238E27FC236}">
                <a16:creationId xmlns:a16="http://schemas.microsoft.com/office/drawing/2014/main" id="{9D38849F-FE74-4BF1-D415-6676CBA2E719}"/>
              </a:ext>
            </a:extLst>
          </p:cNvPr>
          <p:cNvSpPr txBox="1"/>
          <p:nvPr/>
        </p:nvSpPr>
        <p:spPr>
          <a:xfrm>
            <a:off x="586825" y="94675"/>
            <a:ext cx="7863900" cy="11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 b="1">
                <a:solidFill>
                  <a:srgbClr val="ADC9D3"/>
                </a:solidFill>
              </a:rPr>
              <a:t>O que descobrimos hoje</a:t>
            </a:r>
            <a:endParaRPr lang="pt-BR" sz="3000" b="1" dirty="0">
              <a:solidFill>
                <a:srgbClr val="ADC9D3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ADC9D3"/>
              </a:solidFill>
            </a:endParaRPr>
          </a:p>
        </p:txBody>
      </p:sp>
      <p:sp>
        <p:nvSpPr>
          <p:cNvPr id="832" name="Google Shape;832;p72">
            <a:extLst>
              <a:ext uri="{FF2B5EF4-FFF2-40B4-BE49-F238E27FC236}">
                <a16:creationId xmlns:a16="http://schemas.microsoft.com/office/drawing/2014/main" id="{C0C79835-DDD8-A7BC-3A7D-53809133EE8C}"/>
              </a:ext>
            </a:extLst>
          </p:cNvPr>
          <p:cNvSpPr txBox="1"/>
          <p:nvPr/>
        </p:nvSpPr>
        <p:spPr>
          <a:xfrm>
            <a:off x="586825" y="858153"/>
            <a:ext cx="8129400" cy="3659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200">
                <a:solidFill>
                  <a:schemeClr val="bg1"/>
                </a:solidFill>
              </a:rPr>
              <a:t>A partir daí, </a:t>
            </a:r>
            <a:r>
              <a:rPr lang="pt-BR" sz="2200" i="1">
                <a:solidFill>
                  <a:schemeClr val="bg1"/>
                </a:solidFill>
              </a:rPr>
              <a:t>A Arte da Sobrevivência</a:t>
            </a:r>
            <a:r>
              <a:rPr lang="pt-BR" sz="2200">
                <a:solidFill>
                  <a:schemeClr val="bg1"/>
                </a:solidFill>
              </a:rPr>
              <a:t> oferece um referencial completo: uma </a:t>
            </a:r>
            <a:r>
              <a:rPr lang="pt-BR" sz="2200" b="1">
                <a:solidFill>
                  <a:srgbClr val="ADC9D3"/>
                </a:solidFill>
              </a:rPr>
              <a:t>Atitude</a:t>
            </a:r>
            <a:r>
              <a:rPr lang="pt-BR" sz="2200">
                <a:solidFill>
                  <a:schemeClr val="bg1"/>
                </a:solidFill>
              </a:rPr>
              <a:t> de perseverança alegre que considera tudo alegria porque confia no resultado; um </a:t>
            </a:r>
            <a:r>
              <a:rPr lang="pt-BR" sz="2200" b="1">
                <a:solidFill>
                  <a:srgbClr val="ADC9D3"/>
                </a:solidFill>
              </a:rPr>
              <a:t>Recurso</a:t>
            </a:r>
            <a:r>
              <a:rPr lang="pt-BR" sz="2200">
                <a:solidFill>
                  <a:schemeClr val="bg1"/>
                </a:solidFill>
              </a:rPr>
              <a:t> de sabedoria sobrenatural que nos mostra o que fazer quando estamos travados; e uma </a:t>
            </a:r>
            <a:r>
              <a:rPr lang="pt-BR" sz="2200" b="1">
                <a:solidFill>
                  <a:srgbClr val="ADC9D3"/>
                </a:solidFill>
              </a:rPr>
              <a:t>Teologia</a:t>
            </a:r>
            <a:r>
              <a:rPr lang="pt-BR" sz="2200">
                <a:solidFill>
                  <a:schemeClr val="bg1"/>
                </a:solidFill>
              </a:rPr>
              <a:t> de perspectiva divina que derrota o dragão do desânimo pelas lentes da fé, da esperança e do amor. A graça é dada para o hoje — e hoje é tudo o que qualquer um de nós precisa atravessar.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47A33C-57D1-F6BC-DA5C-B9C7509FC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475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29">
          <a:extLst>
            <a:ext uri="{FF2B5EF4-FFF2-40B4-BE49-F238E27FC236}">
              <a16:creationId xmlns:a16="http://schemas.microsoft.com/office/drawing/2014/main" id="{518032EB-8F13-C44D-224A-8BC01CABF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>
            <a:extLst>
              <a:ext uri="{FF2B5EF4-FFF2-40B4-BE49-F238E27FC236}">
                <a16:creationId xmlns:a16="http://schemas.microsoft.com/office/drawing/2014/main" id="{61A7151A-D468-209A-9F62-7F56F89CA4CC}"/>
              </a:ext>
            </a:extLst>
          </p:cNvPr>
          <p:cNvSpPr txBox="1"/>
          <p:nvPr/>
        </p:nvSpPr>
        <p:spPr>
          <a:xfrm>
            <a:off x="586825" y="94675"/>
            <a:ext cx="7863900" cy="11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 b="1">
                <a:solidFill>
                  <a:srgbClr val="ADC9D3"/>
                </a:solidFill>
              </a:rPr>
              <a:t>O que descobrimos hoje</a:t>
            </a:r>
            <a:endParaRPr lang="pt-BR" sz="3000" b="1" dirty="0">
              <a:solidFill>
                <a:srgbClr val="ADC9D3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ADC9D3"/>
              </a:solidFill>
            </a:endParaRPr>
          </a:p>
        </p:txBody>
      </p:sp>
      <p:sp>
        <p:nvSpPr>
          <p:cNvPr id="832" name="Google Shape;832;p72">
            <a:extLst>
              <a:ext uri="{FF2B5EF4-FFF2-40B4-BE49-F238E27FC236}">
                <a16:creationId xmlns:a16="http://schemas.microsoft.com/office/drawing/2014/main" id="{E8AFE7BE-0DAA-6D4C-6901-0E58BDA7E46D}"/>
              </a:ext>
            </a:extLst>
          </p:cNvPr>
          <p:cNvSpPr txBox="1"/>
          <p:nvPr/>
        </p:nvSpPr>
        <p:spPr>
          <a:xfrm>
            <a:off x="586825" y="964479"/>
            <a:ext cx="8129400" cy="1111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pt-BR" sz="2400">
                <a:solidFill>
                  <a:schemeClr val="bg1"/>
                </a:solidFill>
              </a:rPr>
              <a:t>Não somos vítimas. Somos sobreviventes, equipados pelo Deus vivo para perseverar, crescer e liderar.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3AE129-1563-BEF7-FC01-7282E1FC6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1276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29">
          <a:extLst>
            <a:ext uri="{FF2B5EF4-FFF2-40B4-BE49-F238E27FC236}">
              <a16:creationId xmlns:a16="http://schemas.microsoft.com/office/drawing/2014/main" id="{7A65DEA6-A287-772B-2FBF-A824F9928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>
            <a:extLst>
              <a:ext uri="{FF2B5EF4-FFF2-40B4-BE49-F238E27FC236}">
                <a16:creationId xmlns:a16="http://schemas.microsoft.com/office/drawing/2014/main" id="{2A5C75FC-E931-9B8F-C71C-A9E89D029666}"/>
              </a:ext>
            </a:extLst>
          </p:cNvPr>
          <p:cNvSpPr txBox="1"/>
          <p:nvPr/>
        </p:nvSpPr>
        <p:spPr>
          <a:xfrm>
            <a:off x="640050" y="1471449"/>
            <a:ext cx="7863900" cy="11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 b="1">
                <a:solidFill>
                  <a:schemeClr val="bg1"/>
                </a:solidFill>
              </a:rPr>
              <a:t>Chamado ao compromisso</a:t>
            </a:r>
            <a:endParaRPr lang="pt-BR" sz="3000" b="1" dirty="0">
              <a:solidFill>
                <a:schemeClr val="bg1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831B7C-E45B-8D2F-1DD2-90331261E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839;g3f49083ea63_0_194">
            <a:extLst>
              <a:ext uri="{FF2B5EF4-FFF2-40B4-BE49-F238E27FC236}">
                <a16:creationId xmlns:a16="http://schemas.microsoft.com/office/drawing/2014/main" id="{1BE83C7C-DCB7-EC5A-809E-B7B675844BFE}"/>
              </a:ext>
            </a:extLst>
          </p:cNvPr>
          <p:cNvSpPr txBox="1"/>
          <p:nvPr/>
        </p:nvSpPr>
        <p:spPr>
          <a:xfrm>
            <a:off x="564776" y="2571750"/>
            <a:ext cx="81294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1800" i="1">
                <a:solidFill>
                  <a:schemeClr val="bg1"/>
                </a:solidFill>
              </a:rPr>
              <a:t>“Outras ainda, como a semente semeada em boa terra, ouvem a palavra, aceitam-na e dão uma colheita de trinta, sessenta e até cem por um.” </a:t>
            </a:r>
            <a:br>
              <a:rPr lang="pt-BR" sz="1800" i="1" dirty="0">
                <a:solidFill>
                  <a:schemeClr val="bg1"/>
                </a:solidFill>
              </a:rPr>
            </a:br>
            <a:r>
              <a:rPr lang="pt-BR" sz="1800" i="1">
                <a:solidFill>
                  <a:schemeClr val="bg1"/>
                </a:solidFill>
              </a:rPr>
              <a:t>—</a:t>
            </a:r>
            <a:r>
              <a:rPr lang="pt-BR" sz="1800">
                <a:solidFill>
                  <a:schemeClr val="bg1"/>
                </a:solidFill>
              </a:rPr>
              <a:t>Marcos 4:20</a:t>
            </a:r>
            <a:endParaRPr lang="pt-BR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010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f49083ea63_0_194"/>
          <p:cNvSpPr txBox="1"/>
          <p:nvPr/>
        </p:nvSpPr>
        <p:spPr>
          <a:xfrm>
            <a:off x="640050" y="94675"/>
            <a:ext cx="7863900" cy="11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rPr lang="pt-BR" sz="3000" b="1">
                <a:solidFill>
                  <a:srgbClr val="ADC9D3"/>
                </a:solidFill>
              </a:rPr>
              <a:t>Meus próximos passos como discípulo</a:t>
            </a:r>
            <a:endParaRPr lang="pt-BR" sz="3000" b="1" dirty="0">
              <a:solidFill>
                <a:srgbClr val="ADC9D3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ADC9D3"/>
              </a:solidFill>
            </a:endParaRPr>
          </a:p>
        </p:txBody>
      </p:sp>
      <p:sp>
        <p:nvSpPr>
          <p:cNvPr id="839" name="Google Shape;839;g3f49083ea63_0_194"/>
          <p:cNvSpPr txBox="1"/>
          <p:nvPr/>
        </p:nvSpPr>
        <p:spPr>
          <a:xfrm>
            <a:off x="564776" y="913530"/>
            <a:ext cx="8129400" cy="332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bg1"/>
                </a:solidFill>
              </a:rPr>
              <a:t>1. Quando penso em uma circunstância difícil que estou enfrentando, eu me comprometo a mudar a minha atitude de _______________ para ______________.</a:t>
            </a: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bg1"/>
                </a:solidFill>
              </a:rPr>
              <a:t>2. Eu me comprometo a pedir a Deus sabedoria sobrenatural nesta situação específica: ______________________ e a obedecer à Sua direção antes mesmo de saber o que Ele vai me pedir.</a:t>
            </a: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bg1"/>
                </a:solidFill>
              </a:rPr>
              <a:t>3. Eu me comprometo a desmontar o desânimo substituindo o meu medo pela Fé, a minha crise atual pela Esperança e a minha autopiedade pelo Amor, por meio deste hábito diário: ______________________.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E3AFCD-46D0-73E7-C773-0B068D1E7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29">
          <a:extLst>
            <a:ext uri="{FF2B5EF4-FFF2-40B4-BE49-F238E27FC236}">
              <a16:creationId xmlns:a16="http://schemas.microsoft.com/office/drawing/2014/main" id="{BEF43128-62E7-E4FA-45C6-CDD80600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>
            <a:extLst>
              <a:ext uri="{FF2B5EF4-FFF2-40B4-BE49-F238E27FC236}">
                <a16:creationId xmlns:a16="http://schemas.microsoft.com/office/drawing/2014/main" id="{E08ADD71-739A-02C2-8D34-20DB505A8638}"/>
              </a:ext>
            </a:extLst>
          </p:cNvPr>
          <p:cNvSpPr txBox="1"/>
          <p:nvPr/>
        </p:nvSpPr>
        <p:spPr>
          <a:xfrm>
            <a:off x="640050" y="1471449"/>
            <a:ext cx="7863900" cy="11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3000" b="1">
                <a:solidFill>
                  <a:schemeClr val="bg1"/>
                </a:solidFill>
              </a:rPr>
              <a:t>Chamado ao compromisso</a:t>
            </a:r>
            <a:endParaRPr lang="pt-BR" sz="3000" b="1" dirty="0">
              <a:solidFill>
                <a:schemeClr val="bg1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2C4AE8-9BDD-E0AE-EDC7-C6A708042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sp>
        <p:nvSpPr>
          <p:cNvPr id="3" name="Google Shape;839;g3f49083ea63_0_194">
            <a:extLst>
              <a:ext uri="{FF2B5EF4-FFF2-40B4-BE49-F238E27FC236}">
                <a16:creationId xmlns:a16="http://schemas.microsoft.com/office/drawing/2014/main" id="{A28E48CD-4075-19F3-36C9-EDE08FA3B61D}"/>
              </a:ext>
            </a:extLst>
          </p:cNvPr>
          <p:cNvSpPr txBox="1"/>
          <p:nvPr/>
        </p:nvSpPr>
        <p:spPr>
          <a:xfrm>
            <a:off x="564776" y="2571750"/>
            <a:ext cx="81294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1800" i="1">
                <a:solidFill>
                  <a:schemeClr val="bg1"/>
                </a:solidFill>
              </a:rPr>
              <a:t>“Vocês receberam de graça; deem também de graça.” —</a:t>
            </a:r>
            <a:r>
              <a:rPr lang="pt-BR" sz="1800">
                <a:solidFill>
                  <a:schemeClr val="bg1"/>
                </a:solidFill>
              </a:rPr>
              <a:t>Mateus 10:8</a:t>
            </a:r>
            <a:endParaRPr lang="pt-BR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8138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3f49083ea63_0_201"/>
          <p:cNvSpPr txBox="1"/>
          <p:nvPr/>
        </p:nvSpPr>
        <p:spPr>
          <a:xfrm>
            <a:off x="640050" y="68326"/>
            <a:ext cx="7863900" cy="1100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rPr lang="pt-BR" sz="3000" b="1">
                <a:solidFill>
                  <a:srgbClr val="ADC9D3"/>
                </a:solidFill>
              </a:rPr>
              <a:t>Meus próximos passos como pastor</a:t>
            </a:r>
            <a:endParaRPr lang="pt-BR" sz="3000" b="1" dirty="0">
              <a:solidFill>
                <a:srgbClr val="ADC9D3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ADC9D3"/>
              </a:solidFill>
            </a:endParaRPr>
          </a:p>
        </p:txBody>
      </p:sp>
      <p:sp>
        <p:nvSpPr>
          <p:cNvPr id="846" name="Google Shape;846;g3f49083ea63_0_201"/>
          <p:cNvSpPr txBox="1"/>
          <p:nvPr/>
        </p:nvSpPr>
        <p:spPr>
          <a:xfrm>
            <a:off x="232575" y="921873"/>
            <a:ext cx="8506200" cy="3688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bg1"/>
                </a:solidFill>
              </a:rPr>
              <a:t>1.  Eu me comprometo a compartilhar o que aprendi com meu cônjuge ou um amigo próximo. Eu me comprometo a SER a pessoa que quero que os outros SE TORNEM.</a:t>
            </a:r>
          </a:p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bg1"/>
                </a:solidFill>
              </a:rPr>
              <a:t>2.  Eu me comprometo a ensinar </a:t>
            </a:r>
            <a:r>
              <a:rPr lang="pt-BR" sz="2000" i="1">
                <a:solidFill>
                  <a:schemeClr val="bg1"/>
                </a:solidFill>
              </a:rPr>
              <a:t>A arte da sobrevivência</a:t>
            </a:r>
            <a:r>
              <a:rPr lang="pt-BR" sz="2000">
                <a:solidFill>
                  <a:schemeClr val="bg1"/>
                </a:solidFill>
              </a:rPr>
              <a:t> aos líderes da minha igreja, para que nos tornemos uma equipe resiliente.</a:t>
            </a:r>
          </a:p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marL="3429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bg1"/>
                </a:solidFill>
              </a:rPr>
              <a:t>3.  Eu me comprometo a pregar os sermões de </a:t>
            </a:r>
            <a:r>
              <a:rPr lang="pt-BR" sz="2000" i="1">
                <a:solidFill>
                  <a:schemeClr val="bg1"/>
                </a:solidFill>
              </a:rPr>
              <a:t>A arte da sobrevivência</a:t>
            </a:r>
            <a:r>
              <a:rPr lang="pt-BR" sz="2000">
                <a:solidFill>
                  <a:schemeClr val="bg1"/>
                </a:solidFill>
              </a:rPr>
              <a:t> para a minha congregação nos próximos três meses.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32A23F-0B19-C655-CC87-299DC9F6C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f49083ea63_0_183"/>
          <p:cNvSpPr txBox="1"/>
          <p:nvPr/>
        </p:nvSpPr>
        <p:spPr>
          <a:xfrm>
            <a:off x="640055" y="35575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A Jornada da Igreja de Alto Impacto</a:t>
            </a:r>
            <a:endParaRPr lang="pt-BR" dirty="0">
              <a:solidFill>
                <a:srgbClr val="ADC9D3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908241-227D-8DD3-7884-0EAFB2355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0078A5-1A30-36AD-BB20-B291ED72785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67" r="3348"/>
          <a:stretch>
            <a:fillRect/>
          </a:stretch>
        </p:blipFill>
        <p:spPr>
          <a:xfrm>
            <a:off x="329021" y="1315143"/>
            <a:ext cx="8485957" cy="2103306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50">
          <a:extLst>
            <a:ext uri="{FF2B5EF4-FFF2-40B4-BE49-F238E27FC236}">
              <a16:creationId xmlns:a16="http://schemas.microsoft.com/office/drawing/2014/main" id="{0A69FE88-3FB3-EF09-AAB5-9FC1F80C0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f49083ea63_0_183">
            <a:extLst>
              <a:ext uri="{FF2B5EF4-FFF2-40B4-BE49-F238E27FC236}">
                <a16:creationId xmlns:a16="http://schemas.microsoft.com/office/drawing/2014/main" id="{7A50F351-938B-C682-8DE6-AC44AFD435A2}"/>
              </a:ext>
            </a:extLst>
          </p:cNvPr>
          <p:cNvSpPr txBox="1"/>
          <p:nvPr/>
        </p:nvSpPr>
        <p:spPr>
          <a:xfrm>
            <a:off x="640055" y="355750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DC9D3"/>
                </a:solidFill>
              </a:rPr>
              <a:t>A Jornada da Igreja de Alto Impacto</a:t>
            </a:r>
            <a:endParaRPr lang="pt-BR" dirty="0">
              <a:solidFill>
                <a:srgbClr val="ADC9D3"/>
              </a:solidFill>
            </a:endParaRPr>
          </a:p>
        </p:txBody>
      </p:sp>
      <p:graphicFrame>
        <p:nvGraphicFramePr>
          <p:cNvPr id="853" name="Google Shape;853;g3f49083ea63_0_183">
            <a:extLst>
              <a:ext uri="{FF2B5EF4-FFF2-40B4-BE49-F238E27FC236}">
                <a16:creationId xmlns:a16="http://schemas.microsoft.com/office/drawing/2014/main" id="{C3CD24CC-C269-F78E-2659-84E89147550F}"/>
              </a:ext>
            </a:extLst>
          </p:cNvPr>
          <p:cNvGraphicFramePr/>
          <p:nvPr/>
        </p:nvGraphicFramePr>
        <p:xfrm>
          <a:off x="898251" y="984786"/>
          <a:ext cx="7347498" cy="3722244"/>
        </p:xfrm>
        <a:graphic>
          <a:graphicData uri="http://schemas.openxmlformats.org/drawingml/2006/table">
            <a:tbl>
              <a:tblPr>
                <a:noFill/>
                <a:tableStyleId>{4AD5F7C4-D743-431C-8641-AC8C2B8F256A}</a:tableStyleId>
              </a:tblPr>
              <a:tblGrid>
                <a:gridCol w="2405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6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>
                          <a:solidFill>
                            <a:schemeClr val="bg1"/>
                          </a:solidFill>
                        </a:rPr>
                        <a:t>Seminário</a:t>
                      </a: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797A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>
                          <a:solidFill>
                            <a:schemeClr val="bg1"/>
                          </a:solidFill>
                        </a:rPr>
                        <a:t>A pergunta que ele responde</a:t>
                      </a: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797A7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>
                          <a:solidFill>
                            <a:schemeClr val="bg1"/>
                          </a:solidFill>
                        </a:rPr>
                        <a:t>O que você ganha</a:t>
                      </a: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79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i="1">
                          <a:solidFill>
                            <a:schemeClr val="tx1"/>
                          </a:solidFill>
                        </a:rPr>
                        <a:t>A arte da sobrevivência</a:t>
                      </a:r>
                      <a:endParaRPr lang="pt-BR" b="1" i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CCAD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tx1"/>
                          </a:solidFill>
                        </a:rPr>
                        <a:t>Consigo perseverar neste chamado?</a:t>
                      </a: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CCAD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tx1"/>
                          </a:solidFill>
                        </a:rPr>
                        <a:t>Resiliência pessoal para a jornada que vem pela frente.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CC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i="1">
                          <a:solidFill>
                            <a:schemeClr val="bg1"/>
                          </a:solidFill>
                        </a:rPr>
                        <a:t>Sucesso que permanece</a:t>
                      </a:r>
                      <a:endParaRPr lang="pt-BR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bg1"/>
                          </a:solidFill>
                        </a:rPr>
                        <a:t>Como devo medir o sucesso?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bg1"/>
                          </a:solidFill>
                        </a:rPr>
                        <a:t>Liberdade de um placar que você não tem como vencer.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i="1">
                          <a:solidFill>
                            <a:schemeClr val="bg1"/>
                          </a:solidFill>
                        </a:rPr>
                        <a:t>O discípulo segundo Romanos 12</a:t>
                      </a: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bg1"/>
                          </a:solidFill>
                        </a:rPr>
                        <a:t>Como é um discípulo — e eu sou um?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bg1"/>
                          </a:solidFill>
                        </a:rPr>
                        <a:t>O perfil bíblico completo de um discípulo maduro.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b="1" i="1">
                          <a:solidFill>
                            <a:schemeClr val="bg1"/>
                          </a:solidFill>
                        </a:rPr>
                        <a:t>A jornada do discipulado</a:t>
                      </a: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bg1"/>
                          </a:solidFill>
                        </a:rPr>
                        <a:t>Como formamos discípulos de maneira intencional?</a:t>
                      </a: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>
                          <a:solidFill>
                            <a:schemeClr val="bg1"/>
                          </a:solidFill>
                        </a:rPr>
                        <a:t>Três ritmos que se sustentam, em um passo que você consegue manter.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marL="76200" marR="76200" marT="50800" marB="5080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FB93FDB-06F0-409B-3C3E-DE4680751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7841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f49083ea63_0_57"/>
          <p:cNvSpPr txBox="1"/>
          <p:nvPr/>
        </p:nvSpPr>
        <p:spPr>
          <a:xfrm>
            <a:off x="640055" y="1362265"/>
            <a:ext cx="78639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rgbClr val="ACCAD2"/>
                </a:solidFill>
              </a:rPr>
              <a:t>Obrigado por estar conosco hoje!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000" b="1" dirty="0">
              <a:solidFill>
                <a:srgbClr val="ACCAD2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chemeClr val="bg1"/>
                </a:solidFill>
              </a:rPr>
              <a:t>Biblioteca de Recursos Digitais</a:t>
            </a:r>
            <a:endParaRPr lang="pt-BR" sz="1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23D533-DC99-3D71-1B74-3FBC881FD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763" y="630572"/>
            <a:ext cx="1828474" cy="7009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14C6AC-4A9A-779D-61FE-C5D2E2605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56" y="4629764"/>
            <a:ext cx="813887" cy="3052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31E36C-ED86-B5FC-5D61-5ECDD42B865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56447" y="2848196"/>
            <a:ext cx="1231106" cy="12311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10894</TotalTime>
  <Words>6515</Words>
  <Application>Microsoft Macintosh PowerPoint</Application>
  <PresentationFormat>On-screen Show (16:9)</PresentationFormat>
  <Paragraphs>345</Paragraphs>
  <Slides>105</Slides>
  <Notes>105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105</vt:i4>
      </vt:variant>
    </vt:vector>
  </HeadingPairs>
  <TitlesOfParts>
    <vt:vector size="109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Davis Dewar</cp:lastModifiedBy>
  <cp:revision>24</cp:revision>
  <dcterms:created xsi:type="dcterms:W3CDTF">2013-01-27T09:14:16Z</dcterms:created>
  <dcterms:modified xsi:type="dcterms:W3CDTF">2026-10-07T20:25:22Z</dcterms:modified>
</cp:coreProperties>
</file>