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aj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aj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1">
                  <a:lumOff val="13543"/>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9D00"/>
          </a:solidFill>
        </a:fill>
      </a:tcStyle>
    </a:firstCol>
    <a:lastRow>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27002"/>
          </a:solidFill>
        </a:fill>
      </a:tcStyle>
    </a:firstRow>
  </a:tblStyle>
  <a:tblStyle styleId="{CF821DB8-F4EB-4A41-A1BA-3FCAFE7338EE}" styleName="">
    <a:tblBg/>
    <a:wholeTbl>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E3E5E8"/>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Ref idx="maj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aj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aj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aj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262727"/>
          </a:solidFill>
        </a:fill>
      </a:tcStyle>
    </a:firstCol>
    <a:la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42424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58" d="100"/>
          <a:sy n="58" d="100"/>
        </p:scale>
        <p:origin x="92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226189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498" y="11839048"/>
            <a:ext cx="21971003" cy="636979"/>
          </a:xfrm>
          <a:prstGeom prst="rect">
            <a:avLst/>
          </a:prstGeom>
        </p:spPr>
        <p:txBody>
          <a:bodyPr lIns="45719" tIns="45719" rIns="45719" bIns="45719" anchor="b"/>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6500" y="7196865"/>
            <a:ext cx="21971000"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12007748" y="13080999"/>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Green, hilly landscape"/>
          <p:cNvSpPr>
            <a:spLocks noGrp="1"/>
          </p:cNvSpPr>
          <p:nvPr>
            <p:ph type="pic" idx="21"/>
          </p:nvPr>
        </p:nvSpPr>
        <p:spPr>
          <a:xfrm>
            <a:off x="-431800" y="-4038600"/>
            <a:ext cx="29464000" cy="18034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44688"/>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 </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3" name="Body Level One…"/>
          <p:cNvSpPr txBox="1">
            <a:spLocks noGrp="1"/>
          </p:cNvSpPr>
          <p:nvPr>
            <p:ph type="body" sz="quarter" idx="1" hasCustomPrompt="1"/>
          </p:nvPr>
        </p:nvSpPr>
        <p:spPr>
          <a:xfrm>
            <a:off x="1206500" y="7060576"/>
            <a:ext cx="9779000" cy="5382403"/>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4" name="Moss-covered rocks"/>
          <p:cNvSpPr>
            <a:spLocks noGrp="1"/>
          </p:cNvSpPr>
          <p:nvPr>
            <p:ph type="pic" sz="half" idx="21"/>
          </p:nvPr>
        </p:nvSpPr>
        <p:spPr>
          <a:xfrm>
            <a:off x="12052303" y="1270000"/>
            <a:ext cx="11188406" cy="11209889"/>
          </a:xfrm>
          <a:prstGeom prst="rect">
            <a:avLst/>
          </a:prstGeom>
        </p:spPr>
        <p:txBody>
          <a:bodyPr lIns="91439" tIns="45719" rIns="91439" bIns="45719">
            <a:noAutofit/>
          </a:bodyPr>
          <a:lstStyle/>
          <a:p>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1206500" y="952500"/>
            <a:ext cx="9779000" cy="1435100"/>
          </a:xfrm>
          <a:prstGeom prst="rect">
            <a:avLst/>
          </a:prstGeom>
        </p:spPr>
        <p:txBody>
          <a:bodyPr/>
          <a:lstStyle/>
          <a:p>
            <a:r>
              <a:t>Slide Title</a:t>
            </a:r>
          </a:p>
        </p:txBody>
      </p:sp>
      <p:sp>
        <p:nvSpPr>
          <p:cNvPr id="61" name="Slide Subtitle"/>
          <p:cNvSpPr txBox="1">
            <a:spLocks noGrp="1"/>
          </p:cNvSpPr>
          <p:nvPr>
            <p:ph type="body" sz="quarter" idx="21" hasCustomPrompt="1"/>
          </p:nvPr>
        </p:nvSpPr>
        <p:spPr>
          <a:xfrm>
            <a:off x="1206500" y="2245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2"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63" name="Large rock formation under dark clouds with a dirt road in the foreground"/>
          <p:cNvSpPr>
            <a:spLocks noGrp="1"/>
          </p:cNvSpPr>
          <p:nvPr>
            <p:ph type="pic" idx="22"/>
          </p:nvPr>
        </p:nvSpPr>
        <p:spPr>
          <a:xfrm>
            <a:off x="6380200" y="1263848"/>
            <a:ext cx="22529801" cy="11193471"/>
          </a:xfrm>
          <a:prstGeom prst="rect">
            <a:avLst/>
          </a:prstGeom>
        </p:spPr>
        <p:txBody>
          <a:bodyPr lIns="91439" tIns="45719" rIns="91439" bIns="45719">
            <a:noAutofit/>
          </a:bodyPr>
          <a:lstStyle/>
          <a:p>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952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952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7" name="Body Level One…"/>
          <p:cNvSpPr txBox="1">
            <a:spLocks noGrp="1"/>
          </p:cNvSpPr>
          <p:nvPr>
            <p:ph type="body" idx="1" hasCustomPrompt="1"/>
          </p:nvPr>
        </p:nvSpPr>
        <p:spPr>
          <a:xfrm>
            <a:off x="1206500" y="935258"/>
            <a:ext cx="21971000" cy="7359063"/>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nchor="ct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Close-up of wild plants growing between rocks"/>
          <p:cNvSpPr>
            <a:spLocks noGrp="1"/>
          </p:cNvSpPr>
          <p:nvPr>
            <p:ph type="pic" sz="quarter" idx="21"/>
          </p:nvPr>
        </p:nvSpPr>
        <p:spPr>
          <a:xfrm>
            <a:off x="15430500" y="7085409"/>
            <a:ext cx="8128000" cy="5410201"/>
          </a:xfrm>
          <a:prstGeom prst="rect">
            <a:avLst/>
          </a:prstGeom>
        </p:spPr>
        <p:txBody>
          <a:bodyPr lIns="91439" tIns="45719" rIns="91439" bIns="45719">
            <a:noAutofit/>
          </a:bodyPr>
          <a:lstStyle/>
          <a:p>
            <a:endParaRPr/>
          </a:p>
        </p:txBody>
      </p:sp>
      <p:sp>
        <p:nvSpPr>
          <p:cNvPr id="125" name="Large rock formation under dark clouds with a dirt road in the foreground"/>
          <p:cNvSpPr>
            <a:spLocks noGrp="1"/>
          </p:cNvSpPr>
          <p:nvPr>
            <p:ph type="pic" idx="22"/>
          </p:nvPr>
        </p:nvSpPr>
        <p:spPr>
          <a:xfrm>
            <a:off x="-2933700" y="1270000"/>
            <a:ext cx="22699133" cy="11277600"/>
          </a:xfrm>
          <a:prstGeom prst="rect">
            <a:avLst/>
          </a:prstGeom>
        </p:spPr>
        <p:txBody>
          <a:bodyPr lIns="91439" tIns="45719" rIns="91439" bIns="45719">
            <a:noAutofit/>
          </a:bodyPr>
          <a:lstStyle/>
          <a:p>
            <a:endParaRPr/>
          </a:p>
        </p:txBody>
      </p:sp>
      <p:sp>
        <p:nvSpPr>
          <p:cNvPr id="126" name="Close-up of a wild plant growing between lava rocks"/>
          <p:cNvSpPr>
            <a:spLocks noGrp="1"/>
          </p:cNvSpPr>
          <p:nvPr>
            <p:ph type="pic" sz="quarter" idx="23"/>
          </p:nvPr>
        </p:nvSpPr>
        <p:spPr>
          <a:xfrm>
            <a:off x="15430500" y="1270000"/>
            <a:ext cx="8128000" cy="54102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waterfall surrounded by a green rocky landscape"/>
          <p:cNvSpPr>
            <a:spLocks noGrp="1"/>
          </p:cNvSpPr>
          <p:nvPr>
            <p:ph type="pic" idx="21"/>
          </p:nvPr>
        </p:nvSpPr>
        <p:spPr>
          <a:xfrm>
            <a:off x="-1511300" y="-3721100"/>
            <a:ext cx="28511500" cy="19030242"/>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952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151"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15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2813001" y="4321778"/>
            <a:ext cx="18757998" cy="507244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155"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sp>
        <p:nvSpPr>
          <p:cNvPr id="154" name="Getting Started"/>
          <p:cNvSpPr txBox="1">
            <a:spLocks noGrp="1"/>
          </p:cNvSpPr>
          <p:nvPr>
            <p:ph type="ctrTitle"/>
          </p:nvPr>
        </p:nvSpPr>
        <p:spPr>
          <a:xfrm>
            <a:off x="3783093" y="7668928"/>
            <a:ext cx="16817814" cy="2317301"/>
          </a:xfrm>
          <a:prstGeom prst="rect">
            <a:avLst/>
          </a:prstGeom>
        </p:spPr>
        <p:txBody>
          <a:bodyPr/>
          <a:lstStyle>
            <a:lvl1pPr algn="ctr">
              <a:defRPr sz="13300" b="0" spc="-532">
                <a:latin typeface="+mn-lt"/>
                <a:ea typeface="+mn-ea"/>
                <a:cs typeface="+mn-cs"/>
                <a:sym typeface="Montserrat Light"/>
              </a:defRPr>
            </a:lvl1pPr>
          </a:lstStyle>
          <a:p>
            <a:r>
              <a:rPr lang="fr-CH" dirty="0"/>
              <a:t>Pour commencer</a:t>
            </a:r>
            <a:endParaRPr dirty="0"/>
          </a:p>
        </p:txBody>
      </p:sp>
      <p:pic>
        <p:nvPicPr>
          <p:cNvPr id="15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5332584" y="2582641"/>
            <a:ext cx="13718832" cy="3709777"/>
          </a:xfrm>
          <a:prstGeom prst="rect">
            <a:avLst/>
          </a:prstGeom>
          <a:ln w="12700">
            <a:miter lim="400000"/>
          </a:ln>
        </p:spPr>
      </p:pic>
      <p:sp>
        <p:nvSpPr>
          <p:cNvPr id="157" name="Session 1"/>
          <p:cNvSpPr txBox="1"/>
          <p:nvPr/>
        </p:nvSpPr>
        <p:spPr>
          <a:xfrm>
            <a:off x="3783093" y="10287394"/>
            <a:ext cx="16817814" cy="739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rPr dirty="0"/>
              <a:t>Session 1</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59" name="1. Why We Are Here Toda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1. </a:t>
            </a:r>
            <a:r>
              <a:rPr lang="fr-CH" dirty="0"/>
              <a:t>Pourquoi sommes-nous ici aujourd’hui</a:t>
            </a:r>
            <a:endParaRPr dirty="0"/>
          </a:p>
        </p:txBody>
      </p:sp>
      <p:sp>
        <p:nvSpPr>
          <p:cNvPr id="160" name="A. To GLORIFY God."/>
          <p:cNvSpPr txBox="1">
            <a:spLocks noGrp="1"/>
          </p:cNvSpPr>
          <p:nvPr>
            <p:ph type="subTitle" sz="quarter" idx="1"/>
          </p:nvPr>
        </p:nvSpPr>
        <p:spPr>
          <a:xfrm>
            <a:off x="1206500" y="4472767"/>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fr-CH" dirty="0"/>
              <a:t>Pour</a:t>
            </a:r>
            <a:r>
              <a:rPr dirty="0"/>
              <a:t> </a:t>
            </a:r>
            <a:r>
              <a:rPr u="sng" dirty="0"/>
              <a:t>GLORIF</a:t>
            </a:r>
            <a:r>
              <a:rPr lang="fr-CH" u="sng" dirty="0"/>
              <a:t>IER</a:t>
            </a:r>
            <a:r>
              <a:rPr dirty="0"/>
              <a:t> </a:t>
            </a:r>
            <a:r>
              <a:rPr lang="fr-CH" dirty="0"/>
              <a:t>Dieu</a:t>
            </a:r>
            <a:r>
              <a:rPr dirty="0"/>
              <a:t>.</a:t>
            </a:r>
          </a:p>
        </p:txBody>
      </p:sp>
      <p:pic>
        <p:nvPicPr>
          <p:cNvPr id="16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6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163" name="Glorify the LORD with me; let us exalt his name together.…"/>
          <p:cNvSpPr txBox="1"/>
          <p:nvPr/>
        </p:nvSpPr>
        <p:spPr>
          <a:xfrm>
            <a:off x="1206500" y="6369280"/>
            <a:ext cx="20537406" cy="35793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775969">
              <a:defRPr sz="5170">
                <a:latin typeface="Source Serif Variable Regular"/>
                <a:ea typeface="Source Serif Variable Regular"/>
                <a:cs typeface="Source Serif Variable Regular"/>
                <a:sym typeface="Source Serif Variable Regular"/>
              </a:defRPr>
            </a:pPr>
            <a:r>
              <a:rPr lang="fr-CH" sz="5170" dirty="0">
                <a:sym typeface="Source Serif Variable Regular"/>
              </a:rPr>
              <a:t>Dites avec moi la grandeur de l’</a:t>
            </a:r>
            <a:r>
              <a:rPr lang="fr-CH" sz="5400" dirty="0">
                <a:sym typeface="Source Serif Variable Regular"/>
              </a:rPr>
              <a:t>É</a:t>
            </a:r>
            <a:r>
              <a:rPr lang="fr-CH" sz="5170" dirty="0">
                <a:sym typeface="Source Serif Variable Regular"/>
              </a:rPr>
              <a:t>ternel, célébrons tous son nom!</a:t>
            </a:r>
          </a:p>
          <a:p>
            <a:pPr algn="l" defTabSz="775969">
              <a:defRPr sz="5170">
                <a:solidFill>
                  <a:srgbClr val="CE9759"/>
                </a:solidFill>
                <a:latin typeface="Source Serif Variable Regular"/>
                <a:ea typeface="Source Serif Variable Regular"/>
                <a:cs typeface="Source Serif Variable Regular"/>
                <a:sym typeface="Source Serif Variable Regular"/>
              </a:defRPr>
            </a:pPr>
            <a:r>
              <a:rPr dirty="0"/>
              <a:t>- </a:t>
            </a:r>
            <a:r>
              <a:rPr dirty="0" err="1"/>
              <a:t>Psa</a:t>
            </a:r>
            <a:r>
              <a:rPr lang="fr-CH" dirty="0" err="1"/>
              <a:t>ume</a:t>
            </a:r>
            <a:r>
              <a:rPr dirty="0"/>
              <a:t> 34</a:t>
            </a:r>
            <a:r>
              <a:rPr lang="fr-CH" dirty="0"/>
              <a:t>.4</a:t>
            </a:r>
            <a:endParaRPr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65" name="B. To GROW closer to God."/>
          <p:cNvSpPr txBox="1">
            <a:spLocks noGrp="1"/>
          </p:cNvSpPr>
          <p:nvPr>
            <p:ph type="subTitle" sz="quarter" idx="1"/>
          </p:nvPr>
        </p:nvSpPr>
        <p:spPr>
          <a:xfrm>
            <a:off x="1206500" y="2080876"/>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Pour</a:t>
            </a:r>
            <a:r>
              <a:rPr dirty="0"/>
              <a:t> </a:t>
            </a:r>
            <a:r>
              <a:rPr u="sng" dirty="0"/>
              <a:t>GR</a:t>
            </a:r>
            <a:r>
              <a:rPr lang="fr-CH" u="sng" dirty="0"/>
              <a:t>ANDIR SPIRITUELLEMENT</a:t>
            </a:r>
            <a:r>
              <a:rPr dirty="0"/>
              <a:t> </a:t>
            </a:r>
            <a:r>
              <a:rPr lang="fr-CH" dirty="0"/>
              <a:t>en se rapprochant de Dieu</a:t>
            </a:r>
            <a:r>
              <a:rPr dirty="0"/>
              <a:t>.</a:t>
            </a:r>
          </a:p>
        </p:txBody>
      </p:sp>
      <p:pic>
        <p:nvPicPr>
          <p:cNvPr id="16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6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168" name="Let us draw near to God with a sincere heart and with the full assurance that faith brings...…"/>
          <p:cNvSpPr txBox="1"/>
          <p:nvPr/>
        </p:nvSpPr>
        <p:spPr>
          <a:xfrm>
            <a:off x="1206500" y="3977390"/>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Approchons-nous donc avec un cœur sincère, une foi inébranlable...</a:t>
            </a:r>
            <a:r>
              <a:rPr dirty="0"/>
              <a:t> </a:t>
            </a:r>
          </a:p>
          <a:p>
            <a:pPr algn="l" defTabSz="825500">
              <a:defRPr sz="5500">
                <a:solidFill>
                  <a:srgbClr val="CE9759"/>
                </a:solidFill>
                <a:latin typeface="Source Serif Variable Regular"/>
                <a:ea typeface="Source Serif Variable Regular"/>
                <a:cs typeface="Source Serif Variable Regular"/>
                <a:sym typeface="Source Serif Variable Regular"/>
              </a:defRPr>
            </a:pPr>
            <a:r>
              <a:rPr dirty="0"/>
              <a:t>- H</a:t>
            </a:r>
            <a:r>
              <a:rPr lang="fr-CH" dirty="0" err="1"/>
              <a:t>ébreux</a:t>
            </a:r>
            <a:r>
              <a:rPr lang="fr-CH" dirty="0"/>
              <a:t> </a:t>
            </a:r>
            <a:r>
              <a:rPr dirty="0"/>
              <a:t>10</a:t>
            </a:r>
            <a:r>
              <a:rPr lang="fr-CH" dirty="0"/>
              <a:t>.</a:t>
            </a:r>
            <a:r>
              <a:rPr dirty="0"/>
              <a:t>22</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1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7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172" name="Therefore go and make disciples of all nations, baptizing them in the name of the Father and of the Son and of the Holy Spirit, and teaching them to obey everything I have commanded you.…"/>
          <p:cNvSpPr txBox="1"/>
          <p:nvPr/>
        </p:nvSpPr>
        <p:spPr>
          <a:xfrm>
            <a:off x="1206500" y="3989778"/>
            <a:ext cx="20537406" cy="47960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Allez [donc], faites de toutes les nations des disciples, baptisez-les au nom du Père, du Fils et du Saint-Esprit et enseignez-leur à mettre en pratique tout ce que je vous ai prescrit</a:t>
            </a:r>
            <a:r>
              <a:rPr dirty="0"/>
              <a:t>. </a:t>
            </a:r>
          </a:p>
          <a:p>
            <a:pPr algn="l" defTabSz="825500">
              <a:defRPr sz="5500">
                <a:solidFill>
                  <a:srgbClr val="CE9759"/>
                </a:solidFill>
                <a:latin typeface="Source Serif Variable Regular"/>
                <a:ea typeface="Source Serif Variable Regular"/>
                <a:cs typeface="Source Serif Variable Regular"/>
                <a:sym typeface="Source Serif Variable Regular"/>
              </a:defRPr>
            </a:pPr>
            <a:r>
              <a:rPr dirty="0"/>
              <a:t>- Matth</a:t>
            </a:r>
            <a:r>
              <a:rPr lang="fr-CH" dirty="0" err="1"/>
              <a:t>ieu</a:t>
            </a:r>
            <a:r>
              <a:rPr dirty="0"/>
              <a:t> 28</a:t>
            </a:r>
            <a:r>
              <a:rPr lang="fr-CH" dirty="0"/>
              <a:t>.</a:t>
            </a:r>
            <a:r>
              <a:rPr dirty="0"/>
              <a:t>19-20</a:t>
            </a:r>
          </a:p>
        </p:txBody>
      </p:sp>
      <p:sp>
        <p:nvSpPr>
          <p:cNvPr id="173" name="C. To GAIN a biblical strategy for making disciples."/>
          <p:cNvSpPr txBox="1"/>
          <p:nvPr/>
        </p:nvSpPr>
        <p:spPr>
          <a:xfrm>
            <a:off x="1206500" y="2093264"/>
            <a:ext cx="20537406" cy="1905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775969">
              <a:defRPr sz="5170">
                <a:latin typeface="Source Serif Variable Regular"/>
                <a:ea typeface="Source Serif Variable Regular"/>
                <a:cs typeface="Source Serif Variable Regular"/>
                <a:sym typeface="Source Serif Variable Regular"/>
              </a:defRPr>
            </a:pPr>
            <a:r>
              <a:rPr dirty="0"/>
              <a:t>C. </a:t>
            </a:r>
            <a:r>
              <a:rPr lang="fr-CH" dirty="0"/>
              <a:t>Pour</a:t>
            </a:r>
            <a:r>
              <a:rPr dirty="0"/>
              <a:t> </a:t>
            </a:r>
            <a:r>
              <a:rPr lang="fr-CH" u="sng" dirty="0"/>
              <a:t>DÉVELOPPER</a:t>
            </a:r>
            <a:r>
              <a:rPr dirty="0"/>
              <a:t> </a:t>
            </a:r>
            <a:r>
              <a:rPr lang="fr-CH" dirty="0"/>
              <a:t>une stratégie biblique pour «faire des disciples»</a:t>
            </a:r>
            <a:r>
              <a:rPr dirty="0"/>
              <a:t>.</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75" name="Engage: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S’engager</a:t>
            </a:r>
            <a:r>
              <a:rPr dirty="0"/>
              <a:t>: Discussion</a:t>
            </a:r>
          </a:p>
        </p:txBody>
      </p:sp>
      <p:sp>
        <p:nvSpPr>
          <p:cNvPr id="176" name="Get into groups of 3-5 and briefly introduce yourself. What do you hope for our time together?…"/>
          <p:cNvSpPr txBox="1">
            <a:spLocks noGrp="1"/>
          </p:cNvSpPr>
          <p:nvPr>
            <p:ph type="subTitle" idx="1"/>
          </p:nvPr>
        </p:nvSpPr>
        <p:spPr>
          <a:xfrm>
            <a:off x="1206500" y="4472767"/>
            <a:ext cx="20537406" cy="6834815"/>
          </a:xfrm>
          <a:prstGeom prst="rect">
            <a:avLst/>
          </a:prstGeom>
        </p:spPr>
        <p:txBody>
          <a:bodyPr/>
          <a:lstStyle/>
          <a:p>
            <a:pPr marL="1018645" indent="-1018645">
              <a:spcBef>
                <a:spcPts val="4500"/>
              </a:spcBef>
              <a:buSzPct val="100000"/>
              <a:buAutoNum type="arabicPeriod"/>
              <a:defRPr b="0">
                <a:latin typeface="Source Serif Variable Regular"/>
                <a:ea typeface="Source Serif Variable Regular"/>
                <a:cs typeface="Source Serif Variable Regular"/>
                <a:sym typeface="Source Serif Variable Regular"/>
              </a:defRPr>
            </a:pPr>
            <a:r>
              <a:rPr lang="fr-FR" b="0" dirty="0">
                <a:sym typeface="Source Serif Variable Regular"/>
              </a:rPr>
              <a:t>Formez des groupes de 3 à 5 personnes et présentez-vous brièvement. Qu'espérez-vous de ce temps passé ensemble</a:t>
            </a:r>
            <a:r>
              <a:rPr dirty="0"/>
              <a:t>?</a:t>
            </a:r>
          </a:p>
          <a:p>
            <a:pPr marL="1018645" indent="-1018645">
              <a:spcBef>
                <a:spcPts val="4500"/>
              </a:spcBef>
              <a:buSzPct val="100000"/>
              <a:buAutoNum type="arabicPeriod"/>
              <a:defRPr b="0">
                <a:latin typeface="Source Serif Variable Regular"/>
                <a:ea typeface="Source Serif Variable Regular"/>
                <a:cs typeface="Source Serif Variable Regular"/>
                <a:sym typeface="Source Serif Variable Regular"/>
              </a:defRPr>
            </a:pPr>
            <a:r>
              <a:rPr lang="fr-FR" b="0" dirty="0">
                <a:sym typeface="Source Serif Variable Regular"/>
              </a:rPr>
              <a:t>Quels rêves avez-vous pour vos enfants (ou futurs enfants)</a:t>
            </a:r>
            <a:r>
              <a:rPr dirty="0"/>
              <a:t>?</a:t>
            </a:r>
          </a:p>
        </p:txBody>
      </p:sp>
      <p:pic>
        <p:nvPicPr>
          <p:cNvPr id="17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7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0" name="2. God’s Dream for Your Church"/>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2. </a:t>
            </a:r>
            <a:r>
              <a:rPr lang="fr-CH" dirty="0"/>
              <a:t>Le rêve de Dieu pour votre église</a:t>
            </a:r>
            <a:endParaRPr dirty="0"/>
          </a:p>
        </p:txBody>
      </p:sp>
      <p:sp>
        <p:nvSpPr>
          <p:cNvPr id="181" name="A. Every parent has a DREAM for their children."/>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dirty="0"/>
              <a:t>A. </a:t>
            </a:r>
            <a:r>
              <a:rPr lang="fr-CH" dirty="0"/>
              <a:t>Tous les parents ont un</a:t>
            </a:r>
            <a:r>
              <a:rPr dirty="0"/>
              <a:t> </a:t>
            </a:r>
            <a:r>
              <a:rPr lang="fr-CH" u="sng" dirty="0"/>
              <a:t>RÊVE</a:t>
            </a:r>
            <a:r>
              <a:rPr dirty="0"/>
              <a:t> </a:t>
            </a:r>
            <a:r>
              <a:rPr lang="fr-CH" dirty="0"/>
              <a:t>pour leurs enfants</a:t>
            </a:r>
            <a:r>
              <a:rPr dirty="0"/>
              <a:t>.</a:t>
            </a:r>
          </a:p>
        </p:txBody>
      </p:sp>
      <p:pic>
        <p:nvPicPr>
          <p:cNvPr id="18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8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5" name="B. Our heavenly Father has a dream for every one of His CHILDREN."/>
          <p:cNvSpPr txBox="1">
            <a:spLocks noGrp="1"/>
          </p:cNvSpPr>
          <p:nvPr>
            <p:ph type="subTitle" sz="quarter" idx="1"/>
          </p:nvPr>
        </p:nvSpPr>
        <p:spPr>
          <a:xfrm>
            <a:off x="1206500" y="2080876"/>
            <a:ext cx="22799441"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dirty="0"/>
              <a:t>B. </a:t>
            </a:r>
            <a:r>
              <a:rPr lang="fr-CH" dirty="0"/>
              <a:t>Notre Père céleste a un rêve pour chacun de ses</a:t>
            </a:r>
            <a:r>
              <a:rPr dirty="0"/>
              <a:t> </a:t>
            </a:r>
            <a:r>
              <a:rPr lang="fr-CH" u="sng" dirty="0"/>
              <a:t>ENFANTS</a:t>
            </a:r>
            <a:r>
              <a:rPr dirty="0"/>
              <a:t>.</a:t>
            </a:r>
          </a:p>
        </p:txBody>
      </p:sp>
      <p:pic>
        <p:nvPicPr>
          <p:cNvPr id="18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8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9" name="C. God’s dream is to make His children like JESUS.…"/>
          <p:cNvSpPr txBox="1">
            <a:spLocks noGrp="1"/>
          </p:cNvSpPr>
          <p:nvPr>
            <p:ph type="subTitle" sz="half" idx="1"/>
          </p:nvPr>
        </p:nvSpPr>
        <p:spPr>
          <a:xfrm>
            <a:off x="1206500" y="20901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t>Le rêve de Dieu est de rendre ses enfants semblables à </a:t>
            </a:r>
            <a:r>
              <a:rPr lang="fr-CH" u="sng" dirty="0"/>
              <a:t>JÉSUS</a:t>
            </a:r>
            <a:r>
              <a:rPr dirty="0"/>
              <a:t>.</a:t>
            </a:r>
          </a:p>
          <a:p>
            <a:pPr>
              <a:defRPr b="0">
                <a:latin typeface="Source Serif Variable Regular"/>
                <a:ea typeface="Source Serif Variable Regular"/>
                <a:cs typeface="Source Serif Variable Regular"/>
                <a:sym typeface="Source Serif Variable Regular"/>
              </a:defRPr>
            </a:pPr>
            <a:r>
              <a:rPr dirty="0"/>
              <a:t>     (Matth</a:t>
            </a:r>
            <a:r>
              <a:rPr lang="fr-CH" dirty="0" err="1"/>
              <a:t>ieu</a:t>
            </a:r>
            <a:r>
              <a:rPr dirty="0"/>
              <a:t> 5</a:t>
            </a:r>
            <a:r>
              <a:rPr lang="fr-CH" dirty="0"/>
              <a:t>.</a:t>
            </a:r>
            <a:r>
              <a:rPr dirty="0"/>
              <a:t>48, Roma</a:t>
            </a:r>
            <a:r>
              <a:rPr lang="fr-CH" dirty="0"/>
              <a:t>i</a:t>
            </a:r>
            <a:r>
              <a:rPr dirty="0"/>
              <a:t>ns 8</a:t>
            </a:r>
            <a:r>
              <a:rPr lang="fr-CH" dirty="0"/>
              <a:t>.</a:t>
            </a:r>
            <a:r>
              <a:rPr dirty="0"/>
              <a:t>29, </a:t>
            </a:r>
            <a:r>
              <a:rPr lang="fr-CH" dirty="0" err="1"/>
              <a:t>É</a:t>
            </a:r>
            <a:r>
              <a:rPr dirty="0" err="1"/>
              <a:t>ph</a:t>
            </a:r>
            <a:r>
              <a:rPr lang="fr-CH" dirty="0" err="1"/>
              <a:t>é</a:t>
            </a:r>
            <a:r>
              <a:rPr dirty="0" err="1"/>
              <a:t>si</a:t>
            </a:r>
            <a:r>
              <a:rPr lang="fr-CH" dirty="0"/>
              <a:t>e</a:t>
            </a:r>
            <a:r>
              <a:rPr dirty="0"/>
              <a:t>ns 4</a:t>
            </a:r>
            <a:r>
              <a:rPr lang="fr-CH" dirty="0"/>
              <a:t>.</a:t>
            </a:r>
            <a:r>
              <a:rPr dirty="0"/>
              <a:t>13)</a:t>
            </a:r>
          </a:p>
        </p:txBody>
      </p:sp>
      <p:pic>
        <p:nvPicPr>
          <p:cNvPr id="19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9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93" name="D. God’s plan for making disciples is the CHURCH. (Matthew 5:13-16)"/>
          <p:cNvSpPr txBox="1">
            <a:spLocks noGrp="1"/>
          </p:cNvSpPr>
          <p:nvPr>
            <p:ph type="subTitle" sz="half" idx="1"/>
          </p:nvPr>
        </p:nvSpPr>
        <p:spPr>
          <a:xfrm>
            <a:off x="1206500" y="2090323"/>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fr-CH" dirty="0"/>
              <a:t>Le plan de dieu pour «faire des disciples» est l’</a:t>
            </a:r>
            <a:r>
              <a:rPr lang="fr-CH" u="sng" dirty="0"/>
              <a:t>ÉGLISE</a:t>
            </a:r>
            <a:r>
              <a:rPr dirty="0"/>
              <a:t>. (Matth</a:t>
            </a:r>
            <a:r>
              <a:rPr lang="fr-CH" dirty="0" err="1"/>
              <a:t>ieu</a:t>
            </a:r>
            <a:r>
              <a:rPr dirty="0"/>
              <a:t> 5</a:t>
            </a:r>
            <a:r>
              <a:rPr lang="fr-CH" dirty="0"/>
              <a:t>.</a:t>
            </a:r>
            <a:r>
              <a:rPr dirty="0"/>
              <a:t>13-16)</a:t>
            </a:r>
          </a:p>
          <a:p>
            <a:pPr>
              <a:defRPr b="0">
                <a:latin typeface="Source Serif Variable Regular"/>
                <a:ea typeface="Source Serif Variable Regular"/>
                <a:cs typeface="Source Serif Variable Regular"/>
                <a:sym typeface="Source Serif Variable Regular"/>
              </a:defRPr>
            </a:pPr>
            <a:endParaRPr dirty="0"/>
          </a:p>
        </p:txBody>
      </p:sp>
      <p:pic>
        <p:nvPicPr>
          <p:cNvPr id="19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19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196" name="“The greatest need in the church is for Christians to actually live like Christians.”  - Chip Ingram"/>
          <p:cNvSpPr txBox="1"/>
          <p:nvPr/>
        </p:nvSpPr>
        <p:spPr>
          <a:xfrm>
            <a:off x="1206500" y="3986837"/>
            <a:ext cx="21362559" cy="58493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Montserrat Regular"/>
                <a:ea typeface="Montserrat Regular"/>
                <a:cs typeface="Montserrat Regular"/>
                <a:sym typeface="Montserrat Regular"/>
              </a:defRPr>
            </a:pPr>
            <a:r>
              <a:rPr lang="fr-FR" sz="5500" dirty="0">
                <a:sym typeface="Montserrat Regular"/>
              </a:rPr>
              <a:t>«Le plus grand besoin de l'Église est que les chrétiens vivent réellement comme des chrétiens.»</a:t>
            </a:r>
            <a:r>
              <a:rPr dirty="0"/>
              <a:t>  </a:t>
            </a:r>
            <a:r>
              <a:rPr dirty="0">
                <a:solidFill>
                  <a:srgbClr val="CE9759"/>
                </a:solidFill>
              </a:rPr>
              <a:t>- Chip Ingram</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98" name="E. THE QUESTION: What does a HEALTHY CHURCH look like?"/>
          <p:cNvSpPr txBox="1">
            <a:spLocks noGrp="1"/>
          </p:cNvSpPr>
          <p:nvPr>
            <p:ph type="subTitle" sz="half" idx="1"/>
          </p:nvPr>
        </p:nvSpPr>
        <p:spPr>
          <a:xfrm>
            <a:off x="1206500" y="2074059"/>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E. </a:t>
            </a:r>
            <a:r>
              <a:rPr lang="fr-CH" dirty="0"/>
              <a:t>LA</a:t>
            </a:r>
            <a:r>
              <a:rPr dirty="0"/>
              <a:t> QUESTION: </a:t>
            </a:r>
            <a:r>
              <a:rPr lang="fr-CH" dirty="0"/>
              <a:t>À quoi ressemble une </a:t>
            </a:r>
            <a:r>
              <a:rPr lang="fr-CH" u="sng" dirty="0"/>
              <a:t>ÉGLISE EN BONNE SANTÉ</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19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0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02" name="3. Three Characteristics of      a Healthy Church"/>
          <p:cNvSpPr txBox="1">
            <a:spLocks noGrp="1"/>
          </p:cNvSpPr>
          <p:nvPr>
            <p:ph type="ctrTitle"/>
          </p:nvPr>
        </p:nvSpPr>
        <p:spPr>
          <a:xfrm>
            <a:off x="1206496" y="683400"/>
            <a:ext cx="20537413" cy="4046681"/>
          </a:xfrm>
          <a:prstGeom prst="rect">
            <a:avLst/>
          </a:prstGeom>
        </p:spPr>
        <p:txBody>
          <a:bodyPr/>
          <a:lstStyle/>
          <a:p>
            <a:pPr>
              <a:defRPr sz="8500" b="0" spc="-340">
                <a:latin typeface="+mn-lt"/>
                <a:ea typeface="+mn-ea"/>
                <a:cs typeface="+mn-cs"/>
                <a:sym typeface="Montserrat Light"/>
              </a:defRPr>
            </a:pPr>
            <a:r>
              <a:rPr dirty="0"/>
              <a:t>3. </a:t>
            </a:r>
            <a:r>
              <a:rPr lang="fr-CH" dirty="0"/>
              <a:t>Trois caractéristiques d’une</a:t>
            </a:r>
            <a:br>
              <a:rPr dirty="0"/>
            </a:br>
            <a:r>
              <a:rPr dirty="0"/>
              <a:t>    </a:t>
            </a:r>
            <a:r>
              <a:rPr lang="fr-CH" dirty="0"/>
              <a:t>église en bonne santé</a:t>
            </a:r>
            <a:endParaRPr dirty="0"/>
          </a:p>
        </p:txBody>
      </p:sp>
      <p:sp>
        <p:nvSpPr>
          <p:cNvPr id="203" name="A. Lost people are COMING TO CHRIST."/>
          <p:cNvSpPr txBox="1">
            <a:spLocks noGrp="1"/>
          </p:cNvSpPr>
          <p:nvPr>
            <p:ph type="subTitle" sz="half" idx="1"/>
          </p:nvPr>
        </p:nvSpPr>
        <p:spPr>
          <a:xfrm>
            <a:off x="1206499" y="5398694"/>
            <a:ext cx="22799442"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fr-CH" dirty="0"/>
              <a:t>Les gens perdus </a:t>
            </a:r>
            <a:r>
              <a:rPr lang="fr-CH" u="sng" dirty="0"/>
              <a:t>SE TOURNENT </a:t>
            </a:r>
            <a:r>
              <a:rPr dirty="0"/>
              <a:t> </a:t>
            </a:r>
            <a:r>
              <a:rPr lang="fr-CH" u="sng" dirty="0"/>
              <a:t>VERS</a:t>
            </a:r>
            <a:r>
              <a:rPr dirty="0"/>
              <a:t> </a:t>
            </a:r>
            <a:r>
              <a:rPr u="sng" dirty="0"/>
              <a:t>CHRIST</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0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0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07" name="Then Jesus came to them and said, “All authority in heaven and on earth has been given to me. Therefore, go and make disciples of all nations, baptizing them in the name of the Father and of the Son and of the Holy Spirit, and teaching them to obey every"/>
          <p:cNvSpPr txBox="1">
            <a:spLocks noGrp="1"/>
          </p:cNvSpPr>
          <p:nvPr>
            <p:ph type="subTitle" sz="half" idx="1"/>
          </p:nvPr>
        </p:nvSpPr>
        <p:spPr>
          <a:xfrm>
            <a:off x="1206500" y="4015095"/>
            <a:ext cx="21329858" cy="5849355"/>
          </a:xfrm>
          <a:prstGeom prst="rect">
            <a:avLst/>
          </a:prstGeom>
        </p:spPr>
        <p:txBody>
          <a:bodyPr/>
          <a:lstStyle/>
          <a:p>
            <a:pPr defTabSz="701675">
              <a:defRPr sz="4675" b="0">
                <a:latin typeface="Source Serif Variable Regular"/>
                <a:ea typeface="Source Serif Variable Regular"/>
                <a:cs typeface="Source Serif Variable Regular"/>
                <a:sym typeface="Source Serif Variable Regular"/>
              </a:defRPr>
            </a:pPr>
            <a:r>
              <a:rPr lang="fr-CH" sz="4675" b="0" dirty="0">
                <a:sym typeface="Source Serif Variable Regular"/>
              </a:rPr>
              <a:t>Jésus s’approcha et leur dit: «Tout pouvoir m’a été donné dans le ciel et sur la terre. Allez [donc], faites de toutes les nations des disciples, baptisez-les au nom du Père, du Fils et du Saint-Esprit et enseignez-leur à mettre en pratique tout ce que je vous ai prescrit. Et moi, je suis avec vous tous les jours, jusqu’à la fin du monde.»</a:t>
            </a:r>
            <a:r>
              <a:rPr dirty="0"/>
              <a:t> </a:t>
            </a:r>
          </a:p>
          <a:p>
            <a:pPr defTabSz="701675">
              <a:defRPr sz="4675" b="0">
                <a:solidFill>
                  <a:srgbClr val="CE9759"/>
                </a:solidFill>
                <a:latin typeface="Source Serif Variable Regular"/>
                <a:ea typeface="Source Serif Variable Regular"/>
                <a:cs typeface="Source Serif Variable Regular"/>
                <a:sym typeface="Source Serif Variable Regular"/>
              </a:defRPr>
            </a:pPr>
            <a:r>
              <a:rPr dirty="0"/>
              <a:t>- Matth</a:t>
            </a:r>
            <a:r>
              <a:rPr lang="fr-CH" dirty="0" err="1"/>
              <a:t>ieu</a:t>
            </a:r>
            <a:r>
              <a:rPr dirty="0"/>
              <a:t> 28</a:t>
            </a:r>
            <a:r>
              <a:rPr lang="fr-CH" dirty="0"/>
              <a:t>.</a:t>
            </a:r>
            <a:r>
              <a:rPr dirty="0"/>
              <a:t>18-20</a:t>
            </a:r>
          </a:p>
        </p:txBody>
      </p:sp>
      <p:pic>
        <p:nvPicPr>
          <p:cNvPr id="20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09"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10" name="THE GREAT COMMISSION"/>
          <p:cNvSpPr txBox="1"/>
          <p:nvPr/>
        </p:nvSpPr>
        <p:spPr>
          <a:xfrm>
            <a:off x="1206500" y="2099381"/>
            <a:ext cx="21329858" cy="12389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rPr lang="fr-CH" dirty="0"/>
              <a:t>LE GRAND ORDRE DE MISSION</a:t>
            </a:r>
            <a:endParaRPr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12" name="B. Found people are GROWING IN MATURITY."/>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Les personnes sauvées </a:t>
            </a:r>
            <a:r>
              <a:rPr u="sng" dirty="0"/>
              <a:t>G</a:t>
            </a:r>
            <a:r>
              <a:rPr lang="fr-CH" u="sng" dirty="0"/>
              <a:t>RANDISSENT</a:t>
            </a:r>
            <a:r>
              <a:rPr dirty="0"/>
              <a:t> </a:t>
            </a:r>
            <a:r>
              <a:rPr lang="fr-CH" u="sng" dirty="0"/>
              <a:t>E</a:t>
            </a:r>
            <a:r>
              <a:rPr u="sng" dirty="0"/>
              <a:t>N</a:t>
            </a:r>
            <a:r>
              <a:rPr dirty="0"/>
              <a:t> </a:t>
            </a:r>
            <a:r>
              <a:rPr u="sng" dirty="0"/>
              <a:t>MATU</a:t>
            </a:r>
            <a:r>
              <a:rPr lang="fr-CH" u="sng" dirty="0"/>
              <a:t>RITÉ</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1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16" name="“Love the Lord your God with all your heart and with all your soul and with all your mind.’ This is the first and greatest commandment. And the second is like it: ‘Love your neighbor as yourself.’ All the Law and the Prophets hang on these two commandmen"/>
          <p:cNvSpPr txBox="1">
            <a:spLocks noGrp="1"/>
          </p:cNvSpPr>
          <p:nvPr>
            <p:ph type="subTitle" sz="half" idx="1"/>
          </p:nvPr>
        </p:nvSpPr>
        <p:spPr>
          <a:xfrm>
            <a:off x="1206500" y="4015095"/>
            <a:ext cx="21329858" cy="5849355"/>
          </a:xfrm>
          <a:prstGeom prst="rect">
            <a:avLst/>
          </a:prstGeom>
        </p:spPr>
        <p:txBody>
          <a:bodyPr>
            <a:normAutofit/>
          </a:bodyPr>
          <a:lstStyle/>
          <a:p>
            <a:pPr>
              <a:defRPr b="0">
                <a:latin typeface="Source Serif Variable Regular"/>
                <a:ea typeface="Source Serif Variable Regular"/>
                <a:cs typeface="Source Serif Variable Regular"/>
                <a:sym typeface="Source Serif Variable Regular"/>
              </a:defRPr>
            </a:pPr>
            <a:r>
              <a:rPr lang="fr-CH" b="0" dirty="0">
                <a:sym typeface="Source Serif Variable Regular"/>
              </a:rPr>
              <a:t>Jésus lui répondit: «Tu aimeras le Seigneur, ton Dieu, de tout ton cœur, de toute ton âme et de toute ta pensée. C’est le premier commandement et le plus grand. Et voici le deuxième, qui lui est semblable: Tu aimeras ton prochain comme toi-même. De ces deux commandements dépendent toute la loi et les prophètes.» </a:t>
            </a:r>
            <a:r>
              <a:rPr dirty="0"/>
              <a:t> </a:t>
            </a:r>
          </a:p>
          <a:p>
            <a:pPr>
              <a:defRPr b="0">
                <a:solidFill>
                  <a:srgbClr val="CE9759"/>
                </a:solidFill>
                <a:latin typeface="Source Serif Variable Regular"/>
                <a:ea typeface="Source Serif Variable Regular"/>
                <a:cs typeface="Source Serif Variable Regular"/>
                <a:sym typeface="Source Serif Variable Regular"/>
              </a:defRPr>
            </a:pPr>
            <a:r>
              <a:rPr dirty="0"/>
              <a:t>- Matth</a:t>
            </a:r>
            <a:r>
              <a:rPr lang="fr-CH" dirty="0" err="1"/>
              <a:t>ieu</a:t>
            </a:r>
            <a:r>
              <a:rPr dirty="0"/>
              <a:t> 22</a:t>
            </a:r>
            <a:r>
              <a:rPr lang="fr-CH" dirty="0"/>
              <a:t>.</a:t>
            </a:r>
            <a:r>
              <a:rPr dirty="0"/>
              <a:t>37-40</a:t>
            </a:r>
          </a:p>
        </p:txBody>
      </p:sp>
      <p:pic>
        <p:nvPicPr>
          <p:cNvPr id="21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1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19" name="THE GREAT COMMANDMENT"/>
          <p:cNvSpPr txBox="1"/>
          <p:nvPr/>
        </p:nvSpPr>
        <p:spPr>
          <a:xfrm>
            <a:off x="1206500" y="2099381"/>
            <a:ext cx="21329858" cy="12389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rPr lang="fr-CH" dirty="0"/>
              <a:t>LE GRAND COMMANDEMENT</a:t>
            </a:r>
            <a:endParaRPr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21" name="C. Equipped people MEETING NEEDS in the community."/>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t>Les personnes formées et matures spirituellement </a:t>
            </a:r>
            <a:r>
              <a:rPr lang="fr-CH" u="sng" dirty="0"/>
              <a:t>RÉPONDENT</a:t>
            </a:r>
            <a:r>
              <a:rPr dirty="0"/>
              <a:t> </a:t>
            </a:r>
            <a:r>
              <a:rPr lang="fr-CH" u="sng" dirty="0"/>
              <a:t>AUX BESOINS</a:t>
            </a:r>
            <a:r>
              <a:rPr dirty="0"/>
              <a:t> </a:t>
            </a:r>
            <a:br>
              <a:rPr lang="fr-CH" dirty="0"/>
            </a:br>
            <a:r>
              <a:rPr lang="fr-CH" dirty="0"/>
              <a:t>    de l’entourage</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2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2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25" name="“Then the King will say to those on His right, ‘Come, you who are blessed of My Father, inherit the kingdom prepared for you from the foundation of the world. For I was hungry, and you gave Me something to eat; I was thirsty, and you gave Me something to"/>
          <p:cNvSpPr txBox="1">
            <a:spLocks noGrp="1"/>
          </p:cNvSpPr>
          <p:nvPr>
            <p:ph type="subTitle" sz="half" idx="1"/>
          </p:nvPr>
        </p:nvSpPr>
        <p:spPr>
          <a:xfrm>
            <a:off x="1206500" y="4015095"/>
            <a:ext cx="21329858" cy="6009921"/>
          </a:xfrm>
          <a:prstGeom prst="rect">
            <a:avLst/>
          </a:prstGeom>
        </p:spPr>
        <p:txBody>
          <a:bodyPr/>
          <a:lstStyle>
            <a:lvl1pPr>
              <a:defRPr b="0">
                <a:latin typeface="Source Serif Variable Regular"/>
                <a:ea typeface="Source Serif Variable Regular"/>
                <a:cs typeface="Source Serif Variable Regular"/>
                <a:sym typeface="Source Serif Variable Regular"/>
              </a:defRPr>
            </a:lvl1pPr>
          </a:lstStyle>
          <a:p>
            <a:r>
              <a:rPr lang="fr-CH" dirty="0"/>
              <a:t>Alors le roi dira à ceux qui seront à sa droite: «Venez, vous qui êtes bénis par mon Père, prenez possession du royaume qui vous a été préparé dès la création du monde! En effet, j’ai eu faim et vous m’avez donné à manger; j’ai eu soif et vous m’avez donné à boire; j’étais étranger et vous m’avez accueilli; j’étais nu et vous m’avez habillé; j’étais malade et vous m’avez rendu visite; j’étais en prison et vous êtes venus vers moi.» </a:t>
            </a:r>
            <a:endParaRPr dirty="0"/>
          </a:p>
        </p:txBody>
      </p:sp>
      <p:pic>
        <p:nvPicPr>
          <p:cNvPr id="2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2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28" name="THE GREAT COMPASSION"/>
          <p:cNvSpPr txBox="1"/>
          <p:nvPr/>
        </p:nvSpPr>
        <p:spPr>
          <a:xfrm>
            <a:off x="1206500" y="2099381"/>
            <a:ext cx="21329858" cy="12389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rPr lang="fr-CH" dirty="0"/>
              <a:t>LA GRANDE </a:t>
            </a:r>
            <a:r>
              <a:rPr dirty="0"/>
              <a:t>COMPASSION</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0" name="Then the righteous will answer Him, ‘Lord, when did we see You hungry, and feed You, or thirsty, and give You something to drink? And when did we see You a stranger, and invite You in, or naked, and clothe You? When did we see You sick, or in prison, and"/>
          <p:cNvSpPr txBox="1">
            <a:spLocks noGrp="1"/>
          </p:cNvSpPr>
          <p:nvPr>
            <p:ph type="subTitle" idx="1"/>
          </p:nvPr>
        </p:nvSpPr>
        <p:spPr>
          <a:xfrm>
            <a:off x="1206500" y="1974414"/>
            <a:ext cx="21329858" cy="783446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fr-CH" b="0" dirty="0">
                <a:sym typeface="Source Serif Variable Regular"/>
              </a:rPr>
              <a:t>Les justes lui répondront: «Seigneur, quand t’avons-nous vu affamé et t’avons-nous donné à manger, ou assoiffé et t’avons-nous donné à boire? Quand t’avons-nous vu étranger et t’avons-nous accueilli, ou nu et t’avons-nous habillé? Quand t’avons-nous vu malade ou en prison et sommes-nous allés vers toi?» Et le roi leur répondra: «Je vous le dis en vérité, toutes les fois que vous avez fait cela à l’un de ces plus petits de mes frères, c’est à moi que vous l’avez fait.»</a:t>
            </a:r>
            <a:endParaRPr dirty="0"/>
          </a:p>
          <a:p>
            <a:pPr>
              <a:defRPr b="0">
                <a:solidFill>
                  <a:srgbClr val="CE9759"/>
                </a:solidFill>
                <a:latin typeface="Source Serif Variable Regular"/>
                <a:ea typeface="Source Serif Variable Regular"/>
                <a:cs typeface="Source Serif Variable Regular"/>
                <a:sym typeface="Source Serif Variable Regular"/>
              </a:defRPr>
            </a:pPr>
            <a:r>
              <a:rPr dirty="0"/>
              <a:t>- Matth</a:t>
            </a:r>
            <a:r>
              <a:rPr lang="fr-CH" dirty="0" err="1"/>
              <a:t>ieu</a:t>
            </a:r>
            <a:r>
              <a:rPr dirty="0"/>
              <a:t> 25</a:t>
            </a:r>
            <a:r>
              <a:rPr lang="fr-CH" dirty="0"/>
              <a:t>.</a:t>
            </a:r>
            <a:r>
              <a:rPr dirty="0"/>
              <a:t>34-40</a:t>
            </a:r>
          </a:p>
        </p:txBody>
      </p:sp>
      <p:pic>
        <p:nvPicPr>
          <p:cNvPr id="2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3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4" name="When your church does these three things, it is a…"/>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fr-CH" dirty="0"/>
              <a:t>Lorsque votre église fait ces trois choses, c’est une</a:t>
            </a:r>
            <a:endParaRPr dirty="0"/>
          </a:p>
          <a:p>
            <a:pPr>
              <a:defRPr b="0">
                <a:latin typeface="Source Serif Variable Regular"/>
                <a:ea typeface="Source Serif Variable Regular"/>
                <a:cs typeface="Source Serif Variable Regular"/>
                <a:sym typeface="Source Serif Variable Regular"/>
              </a:defRPr>
            </a:pPr>
            <a:r>
              <a:rPr lang="fr-CH" u="sng" dirty="0"/>
              <a:t>ÉGLISE</a:t>
            </a:r>
            <a:r>
              <a:rPr dirty="0"/>
              <a:t> </a:t>
            </a:r>
            <a:r>
              <a:rPr lang="fr-CH" u="sng" dirty="0"/>
              <a:t>À FORT</a:t>
            </a:r>
            <a:r>
              <a:rPr dirty="0"/>
              <a:t> </a:t>
            </a:r>
            <a:r>
              <a:rPr lang="fr-CH" u="sng" dirty="0"/>
              <a:t>IMPACT</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3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8" name="4. What Healthy Churches…"/>
          <p:cNvSpPr txBox="1">
            <a:spLocks noGrp="1"/>
          </p:cNvSpPr>
          <p:nvPr>
            <p:ph type="ctrTitle"/>
          </p:nvPr>
        </p:nvSpPr>
        <p:spPr>
          <a:xfrm>
            <a:off x="1206496" y="580104"/>
            <a:ext cx="22435751" cy="4046681"/>
          </a:xfrm>
          <a:prstGeom prst="rect">
            <a:avLst/>
          </a:prstGeom>
        </p:spPr>
        <p:txBody>
          <a:bodyPr/>
          <a:lstStyle/>
          <a:p>
            <a:pPr>
              <a:defRPr sz="8500" b="0" spc="-340">
                <a:latin typeface="+mn-lt"/>
                <a:ea typeface="+mn-ea"/>
                <a:cs typeface="+mn-cs"/>
                <a:sym typeface="Montserrat Light"/>
              </a:defRPr>
            </a:pPr>
            <a:r>
              <a:rPr dirty="0"/>
              <a:t>4. </a:t>
            </a:r>
            <a:r>
              <a:rPr lang="fr-CH" dirty="0"/>
              <a:t>Conditions pour que les églises en bonne</a:t>
            </a:r>
            <a:endParaRPr dirty="0"/>
          </a:p>
          <a:p>
            <a:pPr>
              <a:defRPr sz="8500" b="0" spc="-340">
                <a:latin typeface="+mn-lt"/>
                <a:ea typeface="+mn-ea"/>
                <a:cs typeface="+mn-cs"/>
                <a:sym typeface="Montserrat Light"/>
              </a:defRPr>
            </a:pPr>
            <a:r>
              <a:rPr dirty="0"/>
              <a:t>     </a:t>
            </a:r>
            <a:r>
              <a:rPr lang="fr-CH" dirty="0"/>
              <a:t>santé «fassent des disciples»</a:t>
            </a:r>
            <a:endParaRPr dirty="0"/>
          </a:p>
        </p:txBody>
      </p:sp>
      <p:sp>
        <p:nvSpPr>
          <p:cNvPr id="239" name="A. Every church needs a CLEAR PICTURE of discipleship."/>
          <p:cNvSpPr txBox="1">
            <a:spLocks noGrp="1"/>
          </p:cNvSpPr>
          <p:nvPr>
            <p:ph type="subTitle" sz="half" idx="1"/>
          </p:nvPr>
        </p:nvSpPr>
        <p:spPr>
          <a:xfrm>
            <a:off x="1206499" y="5295398"/>
            <a:ext cx="22799442"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fr-CH" dirty="0"/>
              <a:t>L’église doit avoir une </a:t>
            </a:r>
            <a:r>
              <a:rPr lang="fr-CH" u="sng" dirty="0"/>
              <a:t>COMPRÉHENSION</a:t>
            </a:r>
            <a:r>
              <a:rPr dirty="0"/>
              <a:t> </a:t>
            </a:r>
            <a:r>
              <a:rPr lang="fr-CH" u="sng" dirty="0"/>
              <a:t>CLAIRE</a:t>
            </a:r>
            <a:r>
              <a:rPr dirty="0"/>
              <a:t> </a:t>
            </a:r>
            <a:r>
              <a:rPr lang="fr-CH" dirty="0"/>
              <a:t>de ce qu’est un disciple</a:t>
            </a:r>
            <a:r>
              <a:rPr dirty="0"/>
              <a:t>.</a:t>
            </a:r>
          </a:p>
        </p:txBody>
      </p:sp>
      <p:pic>
        <p:nvPicPr>
          <p:cNvPr id="2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4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43" name="B. Every church needs leaders who are disciples FIRST      and leaders SECOND."/>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L’église doit avoir des dirigeants qui sont </a:t>
            </a:r>
            <a:r>
              <a:rPr lang="fr-CH" u="sng" dirty="0"/>
              <a:t>PREMIÈREMENT</a:t>
            </a:r>
            <a:br>
              <a:rPr dirty="0"/>
            </a:br>
            <a:r>
              <a:rPr dirty="0"/>
              <a:t>     </a:t>
            </a:r>
            <a:r>
              <a:rPr lang="fr-CH" dirty="0"/>
              <a:t>des disciples et </a:t>
            </a:r>
            <a:r>
              <a:rPr lang="fr-CH" u="sng" dirty="0"/>
              <a:t>DEUXIÈMEMENT</a:t>
            </a:r>
            <a:r>
              <a:rPr lang="fr-CH" dirty="0"/>
              <a:t> des leaders.</a:t>
            </a:r>
            <a:endParaRPr dirty="0"/>
          </a:p>
          <a:p>
            <a:pPr>
              <a:defRPr b="0">
                <a:latin typeface="Source Serif Variable Regular"/>
                <a:ea typeface="Source Serif Variable Regular"/>
                <a:cs typeface="Source Serif Variable Regular"/>
                <a:sym typeface="Source Serif Variable Regular"/>
              </a:defRPr>
            </a:pPr>
            <a:endParaRPr dirty="0"/>
          </a:p>
        </p:txBody>
      </p:sp>
      <p:pic>
        <p:nvPicPr>
          <p:cNvPr id="2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4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46" name="“A church will rise and fall on the spiritual leadership of its pastor and the strength of its disciples.”  - Dennis Baril"/>
          <p:cNvSpPr txBox="1"/>
          <p:nvPr/>
        </p:nvSpPr>
        <p:spPr>
          <a:xfrm>
            <a:off x="1206500" y="4673398"/>
            <a:ext cx="21362559" cy="58493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Montserrat Regular"/>
                <a:ea typeface="Montserrat Regular"/>
                <a:cs typeface="Montserrat Regular"/>
                <a:sym typeface="Montserrat Regular"/>
              </a:defRPr>
            </a:pPr>
            <a:r>
              <a:rPr lang="fr-FR" sz="5500" dirty="0">
                <a:sym typeface="Montserrat Regular"/>
              </a:rPr>
              <a:t>«Une église grandit et stagne en fonction de la direction spirituelle de son pasteur et de la maturité de ses disciples.»</a:t>
            </a:r>
            <a:endParaRPr lang="fr-CH" sz="5500" dirty="0">
              <a:sym typeface="Montserrat Regular"/>
            </a:endParaRPr>
          </a:p>
          <a:p>
            <a:pPr algn="l" defTabSz="825500">
              <a:defRPr sz="5500">
                <a:latin typeface="Montserrat Regular"/>
                <a:ea typeface="Montserrat Regular"/>
                <a:cs typeface="Montserrat Regular"/>
                <a:sym typeface="Montserrat Regular"/>
              </a:defRPr>
            </a:pPr>
            <a:r>
              <a:rPr dirty="0"/>
              <a:t>  </a:t>
            </a:r>
            <a:r>
              <a:rPr dirty="0">
                <a:solidFill>
                  <a:srgbClr val="CE9759"/>
                </a:solidFill>
              </a:rPr>
              <a:t>- Dennis Baril</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48" name="C. Every church needs a PROFILE and a PROCESS to make disciples."/>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t>L’église doit développer une </a:t>
            </a:r>
            <a:r>
              <a:rPr lang="fr-CH" u="sng" dirty="0"/>
              <a:t>APPROCHE</a:t>
            </a:r>
            <a:r>
              <a:rPr dirty="0"/>
              <a:t> </a:t>
            </a:r>
            <a:r>
              <a:rPr lang="fr-CH" dirty="0"/>
              <a:t>et une</a:t>
            </a:r>
            <a:r>
              <a:rPr dirty="0"/>
              <a:t> </a:t>
            </a:r>
            <a:r>
              <a:rPr lang="fr-CH" u="sng" dirty="0"/>
              <a:t>STRATÉGIE</a:t>
            </a:r>
            <a:r>
              <a:rPr dirty="0"/>
              <a:t> </a:t>
            </a:r>
            <a:r>
              <a:rPr lang="fr-CH" dirty="0"/>
              <a:t>pour «faire des </a:t>
            </a:r>
            <a:br>
              <a:rPr lang="fr-CH" dirty="0"/>
            </a:br>
            <a:r>
              <a:rPr lang="fr-CH" dirty="0"/>
              <a:t>    disciples»</a:t>
            </a:r>
            <a:r>
              <a:rPr dirty="0"/>
              <a:t>.</a:t>
            </a:r>
          </a:p>
        </p:txBody>
      </p:sp>
      <p:pic>
        <p:nvPicPr>
          <p:cNvPr id="24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5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52" name="5. The Profile of a Disciple:       Romans 12"/>
          <p:cNvSpPr txBox="1">
            <a:spLocks noGrp="1"/>
          </p:cNvSpPr>
          <p:nvPr>
            <p:ph type="ctrTitle"/>
          </p:nvPr>
        </p:nvSpPr>
        <p:spPr>
          <a:xfrm>
            <a:off x="1206496" y="196163"/>
            <a:ext cx="32721282" cy="5516273"/>
          </a:xfrm>
          <a:prstGeom prst="rect">
            <a:avLst/>
          </a:prstGeom>
        </p:spPr>
        <p:txBody>
          <a:bodyPr/>
          <a:lstStyle/>
          <a:p>
            <a:pPr>
              <a:defRPr sz="8500" b="0" spc="-340">
                <a:latin typeface="+mn-lt"/>
                <a:ea typeface="+mn-ea"/>
                <a:cs typeface="+mn-cs"/>
                <a:sym typeface="Montserrat Light"/>
              </a:defRPr>
            </a:pPr>
            <a:r>
              <a:rPr dirty="0"/>
              <a:t>5. </a:t>
            </a:r>
            <a:r>
              <a:rPr lang="fr-CH" dirty="0"/>
              <a:t>Le profil d’un disciple</a:t>
            </a:r>
            <a:r>
              <a:rPr dirty="0"/>
              <a:t>: </a:t>
            </a:r>
            <a:br>
              <a:rPr dirty="0"/>
            </a:br>
            <a:r>
              <a:rPr dirty="0"/>
              <a:t>     Roma</a:t>
            </a:r>
            <a:r>
              <a:rPr lang="fr-CH" dirty="0"/>
              <a:t>i</a:t>
            </a:r>
            <a:r>
              <a:rPr dirty="0"/>
              <a:t>ns 12 </a:t>
            </a:r>
          </a:p>
        </p:txBody>
      </p:sp>
      <p:pic>
        <p:nvPicPr>
          <p:cNvPr id="25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5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5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58" name="1 Therefore, I urge you, brothers and sisters, in view of God’s mercy, to offer your bodies as a living sacrifice, holy and pleasing to God—this is your true and proper worship.…"/>
          <p:cNvSpPr txBox="1">
            <a:spLocks noGrp="1"/>
          </p:cNvSpPr>
          <p:nvPr>
            <p:ph type="subTitle" idx="1"/>
          </p:nvPr>
        </p:nvSpPr>
        <p:spPr>
          <a:xfrm>
            <a:off x="1206500" y="1630095"/>
            <a:ext cx="22799441" cy="7123767"/>
          </a:xfrm>
          <a:prstGeom prst="rect">
            <a:avLst/>
          </a:prstGeom>
        </p:spPr>
        <p:txBody>
          <a:bodyPr/>
          <a:lstStyle/>
          <a:p>
            <a:pPr>
              <a:spcBef>
                <a:spcPts val="3100"/>
              </a:spcBef>
              <a:defRPr b="0">
                <a:latin typeface="Source Serif Variable Regular"/>
                <a:ea typeface="Source Serif Variable Regular"/>
                <a:cs typeface="Source Serif Variable Regular"/>
                <a:sym typeface="Source Serif Variable Regular"/>
              </a:defRPr>
            </a:pPr>
            <a:r>
              <a:rPr dirty="0"/>
              <a:t>1 </a:t>
            </a:r>
            <a:r>
              <a:rPr lang="fr-CH" b="0" dirty="0">
                <a:sym typeface="Source Serif Variable Regular"/>
              </a:rPr>
              <a:t>Je vous encourage donc, frères et sœurs, par les compassions de Dieu, à offrir votre corps comme un sacrifice vivant, saint, agréable à Dieu. Ce sera de votre part un culte raisonnable</a:t>
            </a:r>
            <a:r>
              <a:rPr dirty="0"/>
              <a:t>. </a:t>
            </a:r>
          </a:p>
          <a:p>
            <a:pPr>
              <a:spcBef>
                <a:spcPts val="3100"/>
              </a:spcBef>
              <a:defRPr b="0">
                <a:latin typeface="Source Serif Variable Regular"/>
                <a:ea typeface="Source Serif Variable Regular"/>
                <a:cs typeface="Source Serif Variable Regular"/>
                <a:sym typeface="Source Serif Variable Regular"/>
              </a:defRPr>
            </a:pPr>
            <a:r>
              <a:rPr dirty="0"/>
              <a:t>2 </a:t>
            </a:r>
            <a:r>
              <a:rPr lang="fr-CH" b="0" dirty="0">
                <a:sym typeface="Source Serif Variable Regular"/>
              </a:rPr>
              <a:t>Ne vous conformez pas au monde actuel, mais soyez transformés par le renouvellement de l’intelligence afin de discerner quelle est la volonté de Dieu, ce qui est bon, agréable et parfait</a:t>
            </a:r>
            <a:r>
              <a:rPr dirty="0"/>
              <a:t>.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6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62" name="3 For by the grace given me I say to every one of you: Do not think of yourself more highly than you ought, but rather think of yourself with sober judgment, in accordance with the faith God has distributed to each of you. 4 For just as each of us has on"/>
          <p:cNvSpPr txBox="1">
            <a:spLocks noGrp="1"/>
          </p:cNvSpPr>
          <p:nvPr>
            <p:ph type="subTitle" idx="1"/>
          </p:nvPr>
        </p:nvSpPr>
        <p:spPr>
          <a:xfrm>
            <a:off x="1206500" y="1630095"/>
            <a:ext cx="22799441" cy="6537992"/>
          </a:xfrm>
          <a:prstGeom prst="rect">
            <a:avLst/>
          </a:prstGeom>
        </p:spPr>
        <p:txBody>
          <a:bodyPr>
            <a:normAutofit/>
          </a:bodyPr>
          <a:lstStyle>
            <a:lvl1pPr defTabSz="817244">
              <a:spcBef>
                <a:spcPts val="3000"/>
              </a:spcBef>
              <a:defRPr sz="5445" b="0">
                <a:latin typeface="Source Serif Variable Regular"/>
                <a:ea typeface="Source Serif Variable Regular"/>
                <a:cs typeface="Source Serif Variable Regular"/>
                <a:sym typeface="Source Serif Variable Regular"/>
              </a:defRPr>
            </a:lvl1pPr>
          </a:lstStyle>
          <a:p>
            <a:r>
              <a:rPr dirty="0"/>
              <a:t>3 </a:t>
            </a:r>
            <a:r>
              <a:rPr lang="fr-CH" dirty="0"/>
              <a:t>Par la grâce qui m’a été donnée, je dis à chacun de vous de ne pas avoir une trop haute opinion de lui-même, mais de garder des sentiments modestes, chacun selon la mesure de foi que Dieu lui a donnée</a:t>
            </a:r>
            <a:r>
              <a:rPr dirty="0"/>
              <a:t>. 4 </a:t>
            </a:r>
            <a:r>
              <a:rPr lang="fr-CH" dirty="0"/>
              <a:t>En effet, de même que nous avons plusieurs membres dans un seul corps et que tous les membres n’ont pas la même fonction,</a:t>
            </a:r>
            <a:r>
              <a:rPr dirty="0"/>
              <a:t> 5 </a:t>
            </a:r>
            <a:r>
              <a:rPr lang="fr-CH" dirty="0"/>
              <a:t>de même, nous qui sommes plusieurs, nous formons un seul corps en Christ et nous sommes tous membres les uns des autres, chacun pour sa part</a:t>
            </a:r>
            <a:r>
              <a:rPr dirty="0"/>
              <a:t>.</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6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66" name="6 We have different gifts, according to the grace given to each of us. If your gift is prophesying, then prophesy in accordance with your faith; 7 if it is serving, then serve; if it is teaching, then teach; 8 if it is to encourage, then give encourageme"/>
          <p:cNvSpPr txBox="1">
            <a:spLocks noGrp="1"/>
          </p:cNvSpPr>
          <p:nvPr>
            <p:ph type="subTitle" idx="1"/>
          </p:nvPr>
        </p:nvSpPr>
        <p:spPr>
          <a:xfrm>
            <a:off x="1206500" y="1630095"/>
            <a:ext cx="22799441" cy="6537992"/>
          </a:xfrm>
          <a:prstGeom prst="rect">
            <a:avLst/>
          </a:prstGeom>
        </p:spPr>
        <p:txBody>
          <a:bodyPr/>
          <a:lstStyle>
            <a:lvl1pPr>
              <a:spcBef>
                <a:spcPts val="3100"/>
              </a:spcBef>
              <a:defRPr b="0">
                <a:latin typeface="Source Serif Variable Regular"/>
                <a:ea typeface="Source Serif Variable Regular"/>
                <a:cs typeface="Source Serif Variable Regular"/>
                <a:sym typeface="Source Serif Variable Regular"/>
              </a:defRPr>
            </a:lvl1pPr>
          </a:lstStyle>
          <a:p>
            <a:r>
              <a:rPr dirty="0"/>
              <a:t>6 </a:t>
            </a:r>
            <a:r>
              <a:rPr lang="fr-CH" dirty="0"/>
              <a:t>Nous avons des dons différents, selon la grâce qui nous a été accordée. Si quelqu’un a le don de prophétie, qu’il l’exerce en accord avec la foi; </a:t>
            </a:r>
            <a:r>
              <a:rPr dirty="0"/>
              <a:t>7 </a:t>
            </a:r>
            <a:r>
              <a:rPr lang="fr-CH" dirty="0"/>
              <a:t>si un autre est appelé à servir, qu’il se consacre à son service. Que celui qui enseigne se donne à son enseignement, </a:t>
            </a:r>
            <a:r>
              <a:rPr dirty="0"/>
              <a:t>8 </a:t>
            </a:r>
            <a:r>
              <a:rPr lang="fr-CH" dirty="0"/>
              <a:t>et celui qui a le don d’encourager à l’encouragement. Que celui qui donne le fasse avec générosité, celui qui préside, avec zèle, et que celui qui exerce la bienveillance le fasse avec joie.</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69"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70" name="9 Love must be sincere. Hate what is evil; cling to what is good. 10 Be devoted to one another in love. Honor one another above yourselves. 11 Never be lacking in zeal, but keep your spiritual fervor, serving the Lord. 12 Be joyful in hope, patient in af"/>
          <p:cNvSpPr txBox="1">
            <a:spLocks noGrp="1"/>
          </p:cNvSpPr>
          <p:nvPr>
            <p:ph type="subTitle" idx="1"/>
          </p:nvPr>
        </p:nvSpPr>
        <p:spPr>
          <a:xfrm>
            <a:off x="1206500" y="1630095"/>
            <a:ext cx="22799441" cy="6868556"/>
          </a:xfrm>
          <a:prstGeom prst="rect">
            <a:avLst/>
          </a:prstGeom>
        </p:spPr>
        <p:txBody>
          <a:bodyPr/>
          <a:lstStyle>
            <a:lvl1pPr>
              <a:spcBef>
                <a:spcPts val="3100"/>
              </a:spcBef>
              <a:defRPr b="0">
                <a:latin typeface="Source Serif Variable Regular"/>
                <a:ea typeface="Source Serif Variable Regular"/>
                <a:cs typeface="Source Serif Variable Regular"/>
                <a:sym typeface="Source Serif Variable Regular"/>
              </a:defRPr>
            </a:lvl1pPr>
          </a:lstStyle>
          <a:p>
            <a:r>
              <a:rPr dirty="0"/>
              <a:t>9 </a:t>
            </a:r>
            <a:r>
              <a:rPr lang="fr-CH" dirty="0"/>
              <a:t>Que l’amour soit sans hypocrisie. Ayez le mal en horreur, attachez-vous au bien</a:t>
            </a:r>
            <a:r>
              <a:rPr dirty="0"/>
              <a:t>. 10 </a:t>
            </a:r>
            <a:r>
              <a:rPr lang="fr-CH" dirty="0"/>
              <a:t>Par amour fraternel soyez pleins d’affection les uns pour les autres et rivalisez d’estime réciproque</a:t>
            </a:r>
            <a:r>
              <a:rPr dirty="0"/>
              <a:t>. 11 </a:t>
            </a:r>
            <a:r>
              <a:rPr lang="fr-CH" dirty="0"/>
              <a:t>Ayez du zèle, et non de la paresse. Soyez fervents d’esprit et servez le Seigneur</a:t>
            </a:r>
            <a:r>
              <a:rPr dirty="0"/>
              <a:t>. 12 </a:t>
            </a:r>
            <a:r>
              <a:rPr lang="fr-CH" dirty="0"/>
              <a:t>Réjouissez-vous dans l’espérance et soyez patients dans la détresse. Persévérez dans la prière</a:t>
            </a:r>
            <a:r>
              <a:rPr dirty="0"/>
              <a:t>. 13 </a:t>
            </a:r>
            <a:r>
              <a:rPr lang="fr-CH" dirty="0"/>
              <a:t>Pourvoyez aux besoins des saints et exercez l’hospitalité avec empressement</a:t>
            </a:r>
            <a:r>
              <a:rPr dirty="0"/>
              <a:t>. </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73" name="HIC Logo Horizontal@2400x-8.png" descr="HIC Logo Horizontal@2400x-8.png"/>
          <p:cNvPicPr>
            <a:picLocks noChangeAspect="1"/>
          </p:cNvPicPr>
          <p:nvPr/>
        </p:nvPicPr>
        <p:blipFill>
          <a:blip r:embed="rId3"/>
          <a:stretch>
            <a:fillRect/>
          </a:stretch>
        </p:blipFill>
        <p:spPr>
          <a:xfrm>
            <a:off x="1483858" y="11952349"/>
            <a:ext cx="4188121" cy="1137774"/>
          </a:xfrm>
          <a:prstGeom prst="rect">
            <a:avLst/>
          </a:prstGeom>
          <a:ln w="12700">
            <a:miter lim="400000"/>
          </a:ln>
        </p:spPr>
      </p:pic>
      <p:sp>
        <p:nvSpPr>
          <p:cNvPr id="274" name="14 Bless those who persecute you; bless and do not curse.…"/>
          <p:cNvSpPr txBox="1">
            <a:spLocks noGrp="1"/>
          </p:cNvSpPr>
          <p:nvPr>
            <p:ph type="subTitle" idx="1"/>
          </p:nvPr>
        </p:nvSpPr>
        <p:spPr>
          <a:xfrm>
            <a:off x="1206500" y="1630095"/>
            <a:ext cx="22799441" cy="7540843"/>
          </a:xfrm>
          <a:prstGeom prst="rect">
            <a:avLst/>
          </a:prstGeom>
        </p:spPr>
        <p:txBody>
          <a:bodyPr/>
          <a:lstStyle/>
          <a:p>
            <a:pPr>
              <a:spcBef>
                <a:spcPts val="3100"/>
              </a:spcBef>
              <a:defRPr b="0">
                <a:latin typeface="Source Serif Variable Regular"/>
                <a:ea typeface="Source Serif Variable Regular"/>
                <a:cs typeface="Source Serif Variable Regular"/>
                <a:sym typeface="Source Serif Variable Regular"/>
              </a:defRPr>
            </a:pPr>
            <a:r>
              <a:rPr dirty="0"/>
              <a:t>14 </a:t>
            </a:r>
            <a:r>
              <a:rPr lang="fr-CH" b="0" dirty="0">
                <a:sym typeface="Source Serif Variable Regular"/>
              </a:rPr>
              <a:t>Bénissez ceux qui vous persécutent, bénissez et ne maudissez pas</a:t>
            </a:r>
            <a:r>
              <a:rPr dirty="0"/>
              <a:t>.</a:t>
            </a:r>
          </a:p>
          <a:p>
            <a:pPr>
              <a:spcBef>
                <a:spcPts val="3100"/>
              </a:spcBef>
              <a:defRPr b="0">
                <a:latin typeface="Source Serif Variable Regular"/>
                <a:ea typeface="Source Serif Variable Regular"/>
                <a:cs typeface="Source Serif Variable Regular"/>
                <a:sym typeface="Source Serif Variable Regular"/>
              </a:defRPr>
            </a:pPr>
            <a:r>
              <a:rPr dirty="0"/>
              <a:t>15 </a:t>
            </a:r>
            <a:r>
              <a:rPr lang="fr-CH" b="0" dirty="0">
                <a:sym typeface="Source Serif Variable Regular"/>
              </a:rPr>
              <a:t>Réjouissez-vous avec ceux qui se réjouissent, pleurez avec ceux qui pleurent</a:t>
            </a:r>
            <a:r>
              <a:rPr dirty="0"/>
              <a:t>. 16 </a:t>
            </a:r>
            <a:r>
              <a:rPr lang="fr-CH" b="0" dirty="0">
                <a:sym typeface="Source Serif Variable Regular"/>
              </a:rPr>
              <a:t>Vivez en plein accord les uns avec les autres. N’aspirez pas à ce qui est élevé, mais laissez-vous attirer par ce qui est humble. </a:t>
            </a:r>
            <a:r>
              <a:rPr lang="fr-CH" b="0" i="1" dirty="0">
                <a:sym typeface="Source Serif Variable Regular"/>
              </a:rPr>
              <a:t>Ne vous prenez pas pour des sages</a:t>
            </a:r>
            <a:r>
              <a:rPr lang="fr-CH" b="0" dirty="0">
                <a:sym typeface="Source Serif Variable Regular"/>
              </a:rPr>
              <a:t>.</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7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7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78" name="17 Do not repay anyone evil for evil. Be careful to do what is right in the eyes of everyone. 18 If it is possible, as far as it depends on you, live at peace with everyone. 19 Do not take revenge, my dear friends, but leave room for God’s wrath, for it "/>
          <p:cNvSpPr txBox="1">
            <a:spLocks noGrp="1"/>
          </p:cNvSpPr>
          <p:nvPr>
            <p:ph type="subTitle" idx="1"/>
          </p:nvPr>
        </p:nvSpPr>
        <p:spPr>
          <a:xfrm>
            <a:off x="1206500" y="1630095"/>
            <a:ext cx="22799441" cy="9221862"/>
          </a:xfrm>
          <a:prstGeom prst="rect">
            <a:avLst/>
          </a:prstGeom>
        </p:spPr>
        <p:txBody>
          <a:bodyPr>
            <a:normAutofit/>
          </a:bodyPr>
          <a:lstStyle/>
          <a:p>
            <a:pPr>
              <a:spcBef>
                <a:spcPts val="3100"/>
              </a:spcBef>
              <a:defRPr b="0">
                <a:latin typeface="Source Serif Variable Regular"/>
                <a:ea typeface="Source Serif Variable Regular"/>
                <a:cs typeface="Source Serif Variable Regular"/>
                <a:sym typeface="Source Serif Variable Regular"/>
              </a:defRPr>
            </a:pPr>
            <a:r>
              <a:rPr dirty="0"/>
              <a:t>17 </a:t>
            </a:r>
            <a:r>
              <a:rPr lang="fr-CH" b="0" dirty="0">
                <a:sym typeface="Source Serif Variable Regular"/>
              </a:rPr>
              <a:t>Ne rendez à personne le mal pour le mal. Recherchez ce qui est bien devant tous les hommes</a:t>
            </a:r>
            <a:r>
              <a:rPr dirty="0"/>
              <a:t>. 18 </a:t>
            </a:r>
            <a:r>
              <a:rPr lang="fr-CH" b="0" dirty="0">
                <a:sym typeface="Source Serif Variable Regular"/>
              </a:rPr>
              <a:t>Si cela est possible, dans la mesure où cela dépend de vous, soyez en paix avec tous les hommes</a:t>
            </a:r>
            <a:r>
              <a:rPr dirty="0"/>
              <a:t>. 19 </a:t>
            </a:r>
            <a:r>
              <a:rPr lang="fr-CH" b="0" dirty="0">
                <a:sym typeface="Source Serif Variable Regular"/>
              </a:rPr>
              <a:t>Ne vous vengez pas vous-mêmes, bien-aimés, mais laissez agir la colère de Dieu, car il est écrit: </a:t>
            </a:r>
            <a:r>
              <a:rPr lang="fr-CH" b="0" i="1" dirty="0">
                <a:sym typeface="Source Serif Variable Regular"/>
              </a:rPr>
              <a:t>C’est à moi qu’appartient la vengeance, c’est moi qui donnerai à chacun ce qu’il mérite, dit le Seigneur</a:t>
            </a:r>
            <a:r>
              <a:rPr lang="fr-CH" b="0" dirty="0">
                <a:sym typeface="Source Serif Variable Regular"/>
              </a:rPr>
              <a:t>.</a:t>
            </a:r>
            <a:r>
              <a:rPr dirty="0"/>
              <a:t> 20 </a:t>
            </a:r>
            <a:r>
              <a:rPr lang="fr-CH" b="0" i="1" dirty="0">
                <a:sym typeface="Source Serif Variable Regular"/>
              </a:rPr>
              <a:t>Mais si ton ennemi a faim, donne-lui à manger, s’il a soif, donne-lui à boire, car en agissant ainsi, tu amasseras des charbons ardents sur sa tête.</a:t>
            </a:r>
            <a:r>
              <a:rPr dirty="0"/>
              <a:t> 21 </a:t>
            </a:r>
            <a:r>
              <a:rPr lang="fr-CH" b="0" dirty="0">
                <a:sym typeface="Source Serif Variable Regular"/>
              </a:rPr>
              <a:t>Ne te laisse pas vaincre par le mal, mais sois vainqueur du mal par le bien</a:t>
            </a:r>
            <a:r>
              <a:rPr dirty="0"/>
              <a:t>.</a:t>
            </a:r>
          </a:p>
          <a:p>
            <a:pPr>
              <a:spcBef>
                <a:spcPts val="3100"/>
              </a:spcBef>
              <a:defRPr b="0">
                <a:solidFill>
                  <a:srgbClr val="CE9759"/>
                </a:solidFill>
                <a:latin typeface="Source Serif Variable Regular"/>
                <a:ea typeface="Source Serif Variable Regular"/>
                <a:cs typeface="Source Serif Variable Regular"/>
                <a:sym typeface="Source Serif Variable Regular"/>
              </a:defRPr>
            </a:pPr>
            <a:r>
              <a:rPr dirty="0"/>
              <a:t>- Roma</a:t>
            </a:r>
            <a:r>
              <a:rPr lang="fr-CH" dirty="0"/>
              <a:t>i</a:t>
            </a:r>
            <a:r>
              <a:rPr dirty="0"/>
              <a:t>ns 12</a:t>
            </a:r>
            <a:r>
              <a:rPr lang="fr-CH" dirty="0"/>
              <a:t>.</a:t>
            </a:r>
            <a:r>
              <a:rPr dirty="0"/>
              <a:t>1-21 </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80" name="A. Five key relationships found in Romans 12:"/>
          <p:cNvSpPr txBox="1">
            <a:spLocks noGrp="1"/>
          </p:cNvSpPr>
          <p:nvPr>
            <p:ph type="subTitle" sz="half" idx="1"/>
          </p:nvPr>
        </p:nvSpPr>
        <p:spPr>
          <a:xfrm>
            <a:off x="1206500" y="2064745"/>
            <a:ext cx="22799441" cy="5849355"/>
          </a:xfrm>
          <a:prstGeom prst="rect">
            <a:avLst/>
          </a:prstGeom>
        </p:spPr>
        <p:txBody>
          <a:bodyPr/>
          <a:lstStyle>
            <a:lvl1pPr>
              <a:defRPr b="0">
                <a:latin typeface="Source Serif Variable Regular"/>
                <a:ea typeface="Source Serif Variable Regular"/>
                <a:cs typeface="Source Serif Variable Regular"/>
                <a:sym typeface="Source Serif Variable Regular"/>
              </a:defRPr>
            </a:lvl1pPr>
          </a:lstStyle>
          <a:p>
            <a:r>
              <a:rPr dirty="0"/>
              <a:t>A. </a:t>
            </a:r>
            <a:r>
              <a:rPr lang="fr-CH" dirty="0"/>
              <a:t>Cinq relations clés dans Romains </a:t>
            </a:r>
            <a:r>
              <a:rPr dirty="0"/>
              <a:t>12:</a:t>
            </a:r>
          </a:p>
        </p:txBody>
      </p:sp>
      <p:pic>
        <p:nvPicPr>
          <p:cNvPr id="28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8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83" name="GOD (v. 1)…"/>
          <p:cNvSpPr txBox="1"/>
          <p:nvPr/>
        </p:nvSpPr>
        <p:spPr>
          <a:xfrm>
            <a:off x="2092385" y="3526456"/>
            <a:ext cx="22799442" cy="105853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1600"/>
              </a:spcBef>
              <a:defRPr sz="5500">
                <a:latin typeface="Source Serif Variable Regular"/>
                <a:ea typeface="Source Serif Variable Regular"/>
                <a:cs typeface="Source Serif Variable Regular"/>
                <a:sym typeface="Source Serif Variable Regular"/>
              </a:defRPr>
            </a:pPr>
            <a:r>
              <a:rPr lang="fr-CH" dirty="0"/>
              <a:t>Avec </a:t>
            </a:r>
            <a:r>
              <a:rPr lang="fr-CH" u="sng" dirty="0"/>
              <a:t>DIEU</a:t>
            </a:r>
            <a:r>
              <a:rPr dirty="0"/>
              <a:t> (v. 1)</a:t>
            </a:r>
          </a:p>
          <a:p>
            <a:pPr algn="l" defTabSz="825500">
              <a:spcBef>
                <a:spcPts val="1600"/>
              </a:spcBef>
              <a:defRPr sz="5500">
                <a:latin typeface="Source Serif Variable Regular"/>
                <a:ea typeface="Source Serif Variable Regular"/>
                <a:cs typeface="Source Serif Variable Regular"/>
                <a:sym typeface="Source Serif Variable Regular"/>
              </a:defRPr>
            </a:pPr>
            <a:r>
              <a:rPr lang="fr-CH" dirty="0"/>
              <a:t>Avec </a:t>
            </a:r>
            <a:r>
              <a:rPr lang="fr-CH" u="sng" dirty="0"/>
              <a:t>LE MONDE</a:t>
            </a:r>
            <a:r>
              <a:rPr lang="fr-CH" dirty="0"/>
              <a:t> </a:t>
            </a:r>
            <a:r>
              <a:rPr dirty="0"/>
              <a:t>(v. 2)</a:t>
            </a:r>
          </a:p>
          <a:p>
            <a:pPr algn="l" defTabSz="825500">
              <a:spcBef>
                <a:spcPts val="1600"/>
              </a:spcBef>
              <a:defRPr sz="5500">
                <a:latin typeface="Source Serif Variable Regular"/>
                <a:ea typeface="Source Serif Variable Regular"/>
                <a:cs typeface="Source Serif Variable Regular"/>
                <a:sym typeface="Source Serif Variable Regular"/>
              </a:defRPr>
            </a:pPr>
            <a:r>
              <a:rPr lang="fr-CH" dirty="0"/>
              <a:t>Avec </a:t>
            </a:r>
            <a:r>
              <a:rPr lang="fr-CH" u="sng" dirty="0"/>
              <a:t>NOUS-MÊMES</a:t>
            </a:r>
            <a:r>
              <a:rPr dirty="0"/>
              <a:t> (v. 3-8)</a:t>
            </a:r>
          </a:p>
          <a:p>
            <a:pPr algn="l" defTabSz="825500">
              <a:spcBef>
                <a:spcPts val="1600"/>
              </a:spcBef>
              <a:defRPr sz="5500">
                <a:latin typeface="Source Serif Variable Regular"/>
                <a:ea typeface="Source Serif Variable Regular"/>
                <a:cs typeface="Source Serif Variable Regular"/>
                <a:sym typeface="Source Serif Variable Regular"/>
              </a:defRPr>
            </a:pPr>
            <a:r>
              <a:rPr lang="fr-CH" dirty="0"/>
              <a:t>Avec </a:t>
            </a:r>
            <a:r>
              <a:rPr lang="fr-CH" u="sng" dirty="0"/>
              <a:t>LES CROYANTS</a:t>
            </a:r>
            <a:r>
              <a:rPr dirty="0"/>
              <a:t> (v. 9-13)</a:t>
            </a:r>
          </a:p>
          <a:p>
            <a:pPr algn="l" defTabSz="825500">
              <a:spcBef>
                <a:spcPts val="1600"/>
              </a:spcBef>
              <a:defRPr sz="5500">
                <a:latin typeface="Source Serif Variable Regular"/>
                <a:ea typeface="Source Serif Variable Regular"/>
                <a:cs typeface="Source Serif Variable Regular"/>
                <a:sym typeface="Source Serif Variable Regular"/>
              </a:defRPr>
            </a:pPr>
            <a:r>
              <a:rPr lang="fr-CH" dirty="0"/>
              <a:t>Avec </a:t>
            </a:r>
            <a:r>
              <a:rPr lang="fr-CH" u="sng" dirty="0"/>
              <a:t>LES NON-CROYANTS</a:t>
            </a:r>
            <a:r>
              <a:rPr dirty="0"/>
              <a:t> (v. 14-21)</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8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8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8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8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 grpId="1" build="p" bldLvl="5"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85" name="B. How a DISCIPLE responds to Romans 12:"/>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Comment </a:t>
            </a:r>
            <a:r>
              <a:rPr lang="fr-CH" u="sng" dirty="0"/>
              <a:t>LE D</a:t>
            </a:r>
            <a:r>
              <a:rPr u="sng" dirty="0"/>
              <a:t>ISCIPLE</a:t>
            </a:r>
            <a:r>
              <a:rPr dirty="0"/>
              <a:t> </a:t>
            </a:r>
            <a:r>
              <a:rPr lang="fr-CH" dirty="0"/>
              <a:t>reflète-t-il Romains </a:t>
            </a:r>
            <a:r>
              <a:rPr dirty="0"/>
              <a:t>12:</a:t>
            </a:r>
          </a:p>
        </p:txBody>
      </p:sp>
      <p:pic>
        <p:nvPicPr>
          <p:cNvPr id="28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8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88" name="God…"/>
          <p:cNvSpPr txBox="1"/>
          <p:nvPr/>
        </p:nvSpPr>
        <p:spPr>
          <a:xfrm>
            <a:off x="2136679" y="3526456"/>
            <a:ext cx="5391791" cy="67543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1500"/>
              </a:spcBef>
              <a:defRPr sz="5500">
                <a:latin typeface="Source Serif Variable Regular"/>
                <a:ea typeface="Source Serif Variable Regular"/>
                <a:cs typeface="Source Serif Variable Regular"/>
                <a:sym typeface="Source Serif Variable Regular"/>
              </a:defRPr>
            </a:pPr>
            <a:r>
              <a:rPr lang="fr-CH" dirty="0"/>
              <a:t>Dieu</a:t>
            </a:r>
            <a:endParaRPr dirty="0"/>
          </a:p>
          <a:p>
            <a:pPr algn="l" defTabSz="825500">
              <a:spcBef>
                <a:spcPts val="1500"/>
              </a:spcBef>
              <a:defRPr sz="5500">
                <a:latin typeface="Source Serif Variable Regular"/>
                <a:ea typeface="Source Serif Variable Regular"/>
                <a:cs typeface="Source Serif Variable Regular"/>
                <a:sym typeface="Source Serif Variable Regular"/>
              </a:defRPr>
            </a:pPr>
            <a:r>
              <a:rPr lang="fr-CH" dirty="0"/>
              <a:t>Le monde</a:t>
            </a:r>
            <a:endParaRPr dirty="0"/>
          </a:p>
          <a:p>
            <a:pPr algn="l" defTabSz="825500">
              <a:spcBef>
                <a:spcPts val="1500"/>
              </a:spcBef>
              <a:defRPr sz="5500">
                <a:latin typeface="Source Serif Variable Regular"/>
                <a:ea typeface="Source Serif Variable Regular"/>
                <a:cs typeface="Source Serif Variable Regular"/>
                <a:sym typeface="Source Serif Variable Regular"/>
              </a:defRPr>
            </a:pPr>
            <a:r>
              <a:rPr lang="fr-CH" dirty="0"/>
              <a:t>Nous-mêmes</a:t>
            </a:r>
            <a:endParaRPr dirty="0"/>
          </a:p>
          <a:p>
            <a:pPr algn="l" defTabSz="825500">
              <a:spcBef>
                <a:spcPts val="1500"/>
              </a:spcBef>
              <a:defRPr sz="5500">
                <a:latin typeface="Source Serif Variable Regular"/>
                <a:ea typeface="Source Serif Variable Regular"/>
                <a:cs typeface="Source Serif Variable Regular"/>
                <a:sym typeface="Source Serif Variable Regular"/>
              </a:defRPr>
            </a:pPr>
            <a:r>
              <a:rPr lang="fr-CH" dirty="0"/>
              <a:t>Les croyants</a:t>
            </a:r>
            <a:endParaRPr dirty="0"/>
          </a:p>
          <a:p>
            <a:pPr algn="l" defTabSz="825500">
              <a:spcBef>
                <a:spcPts val="1500"/>
              </a:spcBef>
              <a:defRPr sz="5500">
                <a:latin typeface="Source Serif Variable Regular"/>
                <a:ea typeface="Source Serif Variable Regular"/>
                <a:cs typeface="Source Serif Variable Regular"/>
                <a:sym typeface="Source Serif Variable Regular"/>
              </a:defRPr>
            </a:pPr>
            <a:r>
              <a:rPr lang="fr-CH" dirty="0"/>
              <a:t>Les non-croyants</a:t>
            </a:r>
            <a:endParaRPr dirty="0"/>
          </a:p>
        </p:txBody>
      </p:sp>
      <p:pic>
        <p:nvPicPr>
          <p:cNvPr id="289" name="caret.png" descr="caret.png"/>
          <p:cNvPicPr>
            <a:picLocks noChangeAspect="1"/>
          </p:cNvPicPr>
          <p:nvPr/>
        </p:nvPicPr>
        <p:blipFill>
          <a:blip r:embed="rId4"/>
          <a:stretch>
            <a:fillRect/>
          </a:stretch>
        </p:blipFill>
        <p:spPr>
          <a:xfrm>
            <a:off x="7031006" y="3633761"/>
            <a:ext cx="752753" cy="752753"/>
          </a:xfrm>
          <a:prstGeom prst="rect">
            <a:avLst/>
          </a:prstGeom>
          <a:ln w="12700">
            <a:miter lim="400000"/>
          </a:ln>
        </p:spPr>
      </p:pic>
      <p:pic>
        <p:nvPicPr>
          <p:cNvPr id="290" name="caret.png" descr="caret.png"/>
          <p:cNvPicPr>
            <a:picLocks noChangeAspect="1"/>
          </p:cNvPicPr>
          <p:nvPr/>
        </p:nvPicPr>
        <p:blipFill>
          <a:blip r:embed="rId4"/>
          <a:stretch>
            <a:fillRect/>
          </a:stretch>
        </p:blipFill>
        <p:spPr>
          <a:xfrm>
            <a:off x="7031006" y="4674412"/>
            <a:ext cx="752753" cy="752753"/>
          </a:xfrm>
          <a:prstGeom prst="rect">
            <a:avLst/>
          </a:prstGeom>
          <a:ln w="12700">
            <a:miter lim="400000"/>
          </a:ln>
        </p:spPr>
      </p:pic>
      <p:pic>
        <p:nvPicPr>
          <p:cNvPr id="291" name="caret.png" descr="caret.png"/>
          <p:cNvPicPr>
            <a:picLocks noChangeAspect="1"/>
          </p:cNvPicPr>
          <p:nvPr/>
        </p:nvPicPr>
        <p:blipFill>
          <a:blip r:embed="rId4"/>
          <a:stretch>
            <a:fillRect/>
          </a:stretch>
        </p:blipFill>
        <p:spPr>
          <a:xfrm>
            <a:off x="7031006" y="5699794"/>
            <a:ext cx="752753" cy="752753"/>
          </a:xfrm>
          <a:prstGeom prst="rect">
            <a:avLst/>
          </a:prstGeom>
          <a:ln w="12700">
            <a:miter lim="400000"/>
          </a:ln>
        </p:spPr>
      </p:pic>
      <p:pic>
        <p:nvPicPr>
          <p:cNvPr id="292" name="caret.png" descr="caret.png"/>
          <p:cNvPicPr>
            <a:picLocks noChangeAspect="1"/>
          </p:cNvPicPr>
          <p:nvPr/>
        </p:nvPicPr>
        <p:blipFill>
          <a:blip r:embed="rId4"/>
          <a:stretch>
            <a:fillRect/>
          </a:stretch>
        </p:blipFill>
        <p:spPr>
          <a:xfrm>
            <a:off x="7031006" y="6774605"/>
            <a:ext cx="752753" cy="752752"/>
          </a:xfrm>
          <a:prstGeom prst="rect">
            <a:avLst/>
          </a:prstGeom>
          <a:ln w="12700">
            <a:miter lim="400000"/>
          </a:ln>
        </p:spPr>
      </p:pic>
      <p:pic>
        <p:nvPicPr>
          <p:cNvPr id="293" name="caret.png" descr="caret.png"/>
          <p:cNvPicPr>
            <a:picLocks noChangeAspect="1"/>
          </p:cNvPicPr>
          <p:nvPr/>
        </p:nvPicPr>
        <p:blipFill>
          <a:blip r:embed="rId4"/>
          <a:stretch>
            <a:fillRect/>
          </a:stretch>
        </p:blipFill>
        <p:spPr>
          <a:xfrm>
            <a:off x="7031006" y="7755824"/>
            <a:ext cx="752753" cy="752753"/>
          </a:xfrm>
          <a:prstGeom prst="rect">
            <a:avLst/>
          </a:prstGeom>
          <a:ln w="12700">
            <a:miter lim="400000"/>
          </a:ln>
        </p:spPr>
      </p:pic>
      <p:sp>
        <p:nvSpPr>
          <p:cNvPr id="294" name="SURRENDER my life…"/>
          <p:cNvSpPr txBox="1"/>
          <p:nvPr/>
        </p:nvSpPr>
        <p:spPr>
          <a:xfrm>
            <a:off x="8420410" y="3526456"/>
            <a:ext cx="15963589" cy="6562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1500"/>
              </a:spcBef>
              <a:defRPr sz="5500">
                <a:latin typeface="Source Serif Variable Regular"/>
                <a:ea typeface="Source Serif Variable Regular"/>
                <a:cs typeface="Source Serif Variable Regular"/>
                <a:sym typeface="Source Serif Variable Regular"/>
              </a:defRPr>
            </a:pPr>
            <a:r>
              <a:rPr lang="fr-CH" u="sng" dirty="0"/>
              <a:t>LUI ABANDONNER</a:t>
            </a:r>
            <a:r>
              <a:rPr dirty="0"/>
              <a:t> </a:t>
            </a:r>
            <a:r>
              <a:rPr lang="fr-CH" dirty="0"/>
              <a:t>ma vie</a:t>
            </a:r>
            <a:endParaRPr dirty="0"/>
          </a:p>
          <a:p>
            <a:pPr algn="l" defTabSz="825500">
              <a:spcBef>
                <a:spcPts val="1500"/>
              </a:spcBef>
              <a:defRPr sz="5500">
                <a:latin typeface="Source Serif Variable Regular"/>
                <a:ea typeface="Source Serif Variable Regular"/>
                <a:cs typeface="Source Serif Variable Regular"/>
                <a:sym typeface="Source Serif Variable Regular"/>
              </a:defRPr>
            </a:pPr>
            <a:r>
              <a:rPr lang="fr-CH" u="sng" dirty="0"/>
              <a:t>NOUS SÉPARER</a:t>
            </a:r>
            <a:r>
              <a:rPr dirty="0"/>
              <a:t> </a:t>
            </a:r>
            <a:r>
              <a:rPr lang="fr-CH" dirty="0"/>
              <a:t>du monde et de ses valeurs</a:t>
            </a:r>
            <a:r>
              <a:rPr dirty="0"/>
              <a:t> </a:t>
            </a:r>
          </a:p>
          <a:p>
            <a:pPr algn="l" defTabSz="825500">
              <a:spcBef>
                <a:spcPts val="1500"/>
              </a:spcBef>
              <a:defRPr sz="5500">
                <a:latin typeface="Source Serif Variable Regular"/>
                <a:ea typeface="Source Serif Variable Regular"/>
                <a:cs typeface="Source Serif Variable Regular"/>
                <a:sym typeface="Source Serif Variable Regular"/>
              </a:defRPr>
            </a:pPr>
            <a:r>
              <a:rPr lang="fr-CH" u="sng" dirty="0"/>
              <a:t>MODESTE ET JUSTE</a:t>
            </a:r>
            <a:r>
              <a:rPr dirty="0"/>
              <a:t> </a:t>
            </a:r>
            <a:r>
              <a:rPr lang="fr-CH" dirty="0"/>
              <a:t>évaluation de nous- mêmes</a:t>
            </a:r>
            <a:endParaRPr dirty="0"/>
          </a:p>
          <a:p>
            <a:pPr algn="l" defTabSz="825500">
              <a:spcBef>
                <a:spcPts val="1500"/>
              </a:spcBef>
              <a:defRPr sz="5500">
                <a:latin typeface="Source Serif Variable Regular"/>
                <a:ea typeface="Source Serif Variable Regular"/>
                <a:cs typeface="Source Serif Variable Regular"/>
                <a:sym typeface="Source Serif Variable Regular"/>
              </a:defRPr>
            </a:pPr>
            <a:r>
              <a:rPr lang="fr-CH" u="sng" dirty="0"/>
              <a:t>ÊTRE À LEUR SERVICE</a:t>
            </a:r>
            <a:r>
              <a:rPr dirty="0"/>
              <a:t> </a:t>
            </a:r>
            <a:r>
              <a:rPr lang="fr-CH" dirty="0"/>
              <a:t>dans l’amour</a:t>
            </a:r>
            <a:endParaRPr dirty="0"/>
          </a:p>
          <a:p>
            <a:pPr algn="l" defTabSz="825500">
              <a:spcBef>
                <a:spcPts val="1500"/>
              </a:spcBef>
              <a:defRPr sz="5500">
                <a:latin typeface="Source Serif Variable Regular"/>
                <a:ea typeface="Source Serif Variable Regular"/>
                <a:cs typeface="Source Serif Variable Regular"/>
                <a:sym typeface="Source Serif Variable Regular"/>
              </a:defRPr>
            </a:pPr>
            <a:r>
              <a:rPr lang="fr-CH" dirty="0"/>
              <a:t>répondre au mal par le bien </a:t>
            </a:r>
            <a:r>
              <a:rPr lang="fr-CH" u="sng" dirty="0"/>
              <a:t>DE FAÇON SURNATURELLE</a:t>
            </a:r>
            <a:endParaRPr dirty="0"/>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96" name="C. Do Not Miss This: TRUE Discipleship is:"/>
          <p:cNvSpPr txBox="1">
            <a:spLocks noGrp="1"/>
          </p:cNvSpPr>
          <p:nvPr>
            <p:ph type="subTitle" sz="half" idx="1"/>
          </p:nvPr>
        </p:nvSpPr>
        <p:spPr>
          <a:xfrm>
            <a:off x="1206500" y="1974414"/>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t>Bien noter que la </a:t>
            </a:r>
            <a:r>
              <a:rPr lang="fr-CH" u="sng" dirty="0"/>
              <a:t>VRAIE</a:t>
            </a:r>
            <a:r>
              <a:rPr dirty="0"/>
              <a:t> </a:t>
            </a:r>
            <a:r>
              <a:rPr lang="fr-CH" dirty="0"/>
              <a:t>maturité qui caractérise un disciple est</a:t>
            </a:r>
            <a:r>
              <a:rPr dirty="0"/>
              <a:t>:</a:t>
            </a:r>
          </a:p>
        </p:txBody>
      </p:sp>
      <p:pic>
        <p:nvPicPr>
          <p:cNvPr id="29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9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299" name="Grace-based, not performance…"/>
          <p:cNvSpPr txBox="1"/>
          <p:nvPr/>
        </p:nvSpPr>
        <p:spPr>
          <a:xfrm>
            <a:off x="2136679" y="3526456"/>
            <a:ext cx="15257217" cy="59499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marL="698500" indent="-698500" algn="l" defTabSz="825500">
              <a:spcBef>
                <a:spcPts val="1500"/>
              </a:spcBef>
              <a:buSzPct val="40000"/>
              <a:buBlip>
                <a:blip r:embed="rId4"/>
              </a:buBlip>
              <a:defRPr sz="5500">
                <a:latin typeface="Source Serif Variable Regular"/>
                <a:ea typeface="Source Serif Variable Regular"/>
                <a:cs typeface="Source Serif Variable Regular"/>
                <a:sym typeface="Source Serif Variable Regular"/>
              </a:defRPr>
            </a:pPr>
            <a:r>
              <a:rPr lang="fr-CH" dirty="0"/>
              <a:t>basée sur la grâce, pas sur la performance</a:t>
            </a:r>
            <a:endParaRPr dirty="0"/>
          </a:p>
          <a:p>
            <a:pPr marL="698500" indent="-698500" algn="l" defTabSz="825500">
              <a:spcBef>
                <a:spcPts val="1500"/>
              </a:spcBef>
              <a:buSzPct val="40000"/>
              <a:buBlip>
                <a:blip r:embed="rId4"/>
              </a:buBlip>
              <a:defRPr sz="5500">
                <a:latin typeface="Source Serif Variable Regular"/>
                <a:ea typeface="Source Serif Variable Regular"/>
                <a:cs typeface="Source Serif Variable Regular"/>
                <a:sym typeface="Source Serif Variable Regular"/>
              </a:defRPr>
            </a:pPr>
            <a:r>
              <a:rPr lang="fr-CH" dirty="0"/>
              <a:t>relationnelle, pas transactionnelle</a:t>
            </a:r>
            <a:endParaRPr dirty="0"/>
          </a:p>
          <a:p>
            <a:pPr marL="698500" indent="-698500" algn="l" defTabSz="825500">
              <a:spcBef>
                <a:spcPts val="1500"/>
              </a:spcBef>
              <a:buSzPct val="40000"/>
              <a:buBlip>
                <a:blip r:embed="rId4"/>
              </a:buBlip>
              <a:defRPr sz="5500">
                <a:latin typeface="Source Serif Variable Regular"/>
                <a:ea typeface="Source Serif Variable Regular"/>
                <a:cs typeface="Source Serif Variable Regular"/>
                <a:sym typeface="Source Serif Variable Regular"/>
              </a:defRPr>
            </a:pPr>
            <a:r>
              <a:rPr lang="fr-CH" dirty="0"/>
              <a:t>pratique, pas théorique</a:t>
            </a:r>
            <a:endParaRPr dirty="0"/>
          </a:p>
          <a:p>
            <a:pPr marL="698500" indent="-698500" algn="l" defTabSz="825500">
              <a:spcBef>
                <a:spcPts val="1500"/>
              </a:spcBef>
              <a:buSzPct val="40000"/>
              <a:buBlip>
                <a:blip r:embed="rId4"/>
              </a:buBlip>
              <a:defRPr sz="5500">
                <a:latin typeface="Source Serif Variable Regular"/>
                <a:ea typeface="Source Serif Variable Regular"/>
                <a:cs typeface="Source Serif Variable Regular"/>
                <a:sym typeface="Source Serif Variable Regular"/>
              </a:defRPr>
            </a:pPr>
            <a:r>
              <a:rPr lang="fr-CH" dirty="0"/>
              <a:t>mesurable, pas imprécise</a:t>
            </a:r>
            <a:endParaRPr dirty="0"/>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01" name="6. The Challenge"/>
          <p:cNvSpPr txBox="1">
            <a:spLocks noGrp="1"/>
          </p:cNvSpPr>
          <p:nvPr>
            <p:ph type="ctrTitle"/>
          </p:nvPr>
        </p:nvSpPr>
        <p:spPr>
          <a:xfrm>
            <a:off x="1206496" y="1458550"/>
            <a:ext cx="32721282" cy="2263412"/>
          </a:xfrm>
          <a:prstGeom prst="rect">
            <a:avLst/>
          </a:prstGeom>
        </p:spPr>
        <p:txBody>
          <a:bodyPr/>
          <a:lstStyle>
            <a:lvl1pPr>
              <a:defRPr sz="8500" b="0" spc="-340">
                <a:latin typeface="+mn-lt"/>
                <a:ea typeface="+mn-ea"/>
                <a:cs typeface="+mn-cs"/>
                <a:sym typeface="Montserrat Light"/>
              </a:defRPr>
            </a:lvl1pPr>
          </a:lstStyle>
          <a:p>
            <a:r>
              <a:rPr dirty="0"/>
              <a:t>6. </a:t>
            </a:r>
            <a:r>
              <a:rPr lang="fr-CH" dirty="0"/>
              <a:t>Le défi</a:t>
            </a:r>
            <a:endParaRPr dirty="0"/>
          </a:p>
        </p:txBody>
      </p:sp>
      <p:pic>
        <p:nvPicPr>
          <p:cNvPr id="3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0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2051224"/>
            <a:ext cx="4188121" cy="1132530"/>
          </a:xfrm>
          <a:prstGeom prst="rect">
            <a:avLst/>
          </a:prstGeom>
          <a:ln w="12700">
            <a:miter lim="400000"/>
          </a:ln>
        </p:spPr>
      </p:pic>
      <p:sp>
        <p:nvSpPr>
          <p:cNvPr id="304" name="A. You cannot GIVE what you do not POSSESS. We must BE who…"/>
          <p:cNvSpPr txBox="1"/>
          <p:nvPr/>
        </p:nvSpPr>
        <p:spPr>
          <a:xfrm>
            <a:off x="1206499" y="4570580"/>
            <a:ext cx="21362560" cy="41318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fr-CH" dirty="0"/>
              <a:t>Nous ne pouvons </a:t>
            </a:r>
            <a:r>
              <a:rPr lang="fr-CH" u="sng" dirty="0"/>
              <a:t>DONNER</a:t>
            </a:r>
            <a:r>
              <a:rPr dirty="0"/>
              <a:t> </a:t>
            </a:r>
            <a:r>
              <a:rPr lang="fr-CH" dirty="0"/>
              <a:t>ce que nous ne </a:t>
            </a:r>
            <a:r>
              <a:rPr lang="fr-CH" u="sng" dirty="0"/>
              <a:t>POSSÉDONS</a:t>
            </a:r>
            <a:r>
              <a:rPr lang="fr-CH" dirty="0"/>
              <a:t> pas</a:t>
            </a:r>
            <a:r>
              <a:rPr dirty="0"/>
              <a:t>. </a:t>
            </a:r>
            <a:r>
              <a:rPr lang="fr-CH" dirty="0"/>
              <a:t>Nous devons </a:t>
            </a:r>
            <a:r>
              <a:rPr lang="fr-CH" u="sng" dirty="0"/>
              <a:t>ÊTRE</a:t>
            </a:r>
            <a:r>
              <a:rPr dirty="0"/>
              <a:t> </a:t>
            </a:r>
            <a:r>
              <a:rPr lang="fr-CH" dirty="0"/>
              <a:t>ce que nous voulons que les autres </a:t>
            </a:r>
            <a:r>
              <a:rPr lang="fr-CH" u="sng" dirty="0"/>
              <a:t>DEVIENNENT</a:t>
            </a:r>
            <a:r>
              <a:rPr dirty="0"/>
              <a:t>.</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06" name="B. God must work DEEPLY in us before He works…"/>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Dieu doit œuvrer </a:t>
            </a:r>
            <a:r>
              <a:rPr lang="fr-CH" u="sng" dirty="0"/>
              <a:t>PROFONDÉMENT</a:t>
            </a:r>
            <a:r>
              <a:rPr dirty="0"/>
              <a:t> </a:t>
            </a:r>
            <a:r>
              <a:rPr lang="fr-CH" dirty="0"/>
              <a:t>en nous avant d’œuvrer </a:t>
            </a:r>
            <a:endParaRPr dirty="0"/>
          </a:p>
          <a:p>
            <a:pPr>
              <a:defRPr b="0">
                <a:latin typeface="Source Serif Variable Regular"/>
                <a:ea typeface="Source Serif Variable Regular"/>
                <a:cs typeface="Source Serif Variable Regular"/>
                <a:sym typeface="Source Serif Variable Regular"/>
              </a:defRPr>
            </a:pPr>
            <a:r>
              <a:rPr dirty="0"/>
              <a:t>     </a:t>
            </a:r>
            <a:r>
              <a:rPr lang="fr-CH" u="sng" dirty="0"/>
              <a:t>PUISSAMMENT</a:t>
            </a:r>
            <a:r>
              <a:rPr dirty="0"/>
              <a:t> </a:t>
            </a:r>
            <a:r>
              <a:rPr lang="fr-CH" dirty="0"/>
              <a:t>par nous</a:t>
            </a:r>
            <a:r>
              <a:rPr dirty="0"/>
              <a:t>.</a:t>
            </a:r>
          </a:p>
        </p:txBody>
      </p:sp>
      <p:pic>
        <p:nvPicPr>
          <p:cNvPr id="3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0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10"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Engagement et leadership</a:t>
            </a:r>
            <a:endParaRPr dirty="0"/>
          </a:p>
        </p:txBody>
      </p:sp>
      <p:sp>
        <p:nvSpPr>
          <p:cNvPr id="311" name="I commit to being a DISCIPLE of Jesus before being a   LEADER for Jesus."/>
          <p:cNvSpPr txBox="1">
            <a:spLocks noGrp="1"/>
          </p:cNvSpPr>
          <p:nvPr>
            <p:ph type="subTitle" idx="1"/>
          </p:nvPr>
        </p:nvSpPr>
        <p:spPr>
          <a:xfrm>
            <a:off x="1206500" y="4472767"/>
            <a:ext cx="20537406"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fr-CH" dirty="0"/>
              <a:t>Je m’engage à être un </a:t>
            </a:r>
            <a:r>
              <a:rPr u="sng" dirty="0"/>
              <a:t>DISCIPLE</a:t>
            </a:r>
            <a:r>
              <a:rPr dirty="0"/>
              <a:t> </a:t>
            </a:r>
            <a:r>
              <a:rPr lang="fr-CH" dirty="0"/>
              <a:t>de Jésus avant d’être un</a:t>
            </a:r>
            <a:br>
              <a:rPr dirty="0"/>
            </a:br>
            <a:r>
              <a:rPr u="sng" dirty="0"/>
              <a:t>LEADER</a:t>
            </a:r>
            <a:r>
              <a:rPr dirty="0"/>
              <a:t> </a:t>
            </a:r>
            <a:r>
              <a:rPr lang="fr-CH" dirty="0"/>
              <a:t>pour Jésus</a:t>
            </a:r>
            <a:r>
              <a:rPr dirty="0"/>
              <a:t>.</a:t>
            </a:r>
          </a:p>
        </p:txBody>
      </p:sp>
      <p:pic>
        <p:nvPicPr>
          <p:cNvPr id="312"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13"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15" name="Engage - Personal Reflection and Discussion"/>
          <p:cNvSpPr txBox="1">
            <a:spLocks noGrp="1"/>
          </p:cNvSpPr>
          <p:nvPr>
            <p:ph type="ctrTitle"/>
          </p:nvPr>
        </p:nvSpPr>
        <p:spPr>
          <a:xfrm>
            <a:off x="1206496" y="1458550"/>
            <a:ext cx="20368401" cy="3856787"/>
          </a:xfrm>
          <a:prstGeom prst="rect">
            <a:avLst/>
          </a:prstGeom>
        </p:spPr>
        <p:txBody>
          <a:bodyPr/>
          <a:lstStyle>
            <a:lvl1pPr>
              <a:lnSpc>
                <a:spcPct val="100000"/>
              </a:lnSpc>
              <a:defRPr sz="8500" b="0" spc="-340">
                <a:latin typeface="+mn-lt"/>
                <a:ea typeface="+mn-ea"/>
                <a:cs typeface="+mn-cs"/>
                <a:sym typeface="Montserrat Light"/>
              </a:defRPr>
            </a:lvl1pPr>
          </a:lstStyle>
          <a:p>
            <a:r>
              <a:rPr lang="fr-CH" dirty="0"/>
              <a:t>Mise en pratique</a:t>
            </a:r>
            <a:r>
              <a:rPr dirty="0"/>
              <a:t> </a:t>
            </a:r>
            <a:r>
              <a:rPr lang="fr-CH" dirty="0"/>
              <a:t>–</a:t>
            </a:r>
            <a:r>
              <a:rPr dirty="0"/>
              <a:t> </a:t>
            </a:r>
            <a:r>
              <a:rPr lang="fr-CH" dirty="0"/>
              <a:t>Réflexion personnelle et d</a:t>
            </a:r>
            <a:r>
              <a:rPr dirty="0" err="1"/>
              <a:t>iscussion</a:t>
            </a:r>
            <a:endParaRPr dirty="0"/>
          </a:p>
        </p:txBody>
      </p:sp>
      <p:pic>
        <p:nvPicPr>
          <p:cNvPr id="31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1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20"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sp>
        <p:nvSpPr>
          <p:cNvPr id="319" name="What Does God Want…"/>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fr-CH" dirty="0"/>
              <a:t>Qu’est-ce que Dieu </a:t>
            </a:r>
            <a:br>
              <a:rPr lang="fr-CH" dirty="0"/>
            </a:br>
            <a:r>
              <a:rPr lang="fr-CH" dirty="0"/>
              <a:t>attend de moi</a:t>
            </a:r>
            <a:r>
              <a:rPr dirty="0"/>
              <a:t>?</a:t>
            </a:r>
          </a:p>
        </p:txBody>
      </p:sp>
      <p:pic>
        <p:nvPicPr>
          <p:cNvPr id="32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5332584" y="2582641"/>
            <a:ext cx="13718832" cy="3709777"/>
          </a:xfrm>
          <a:prstGeom prst="rect">
            <a:avLst/>
          </a:prstGeom>
          <a:ln w="12700">
            <a:miter lim="400000"/>
          </a:ln>
        </p:spPr>
      </p:pic>
      <p:sp>
        <p:nvSpPr>
          <p:cNvPr id="322" name="Session 2"/>
          <p:cNvSpPr txBox="1"/>
          <p:nvPr/>
        </p:nvSpPr>
        <p:spPr>
          <a:xfrm>
            <a:off x="3783093" y="11787663"/>
            <a:ext cx="16817814" cy="739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2</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24" name="What Does God Want From M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Qu’est-ce que Dieu attend de moi</a:t>
            </a:r>
            <a:r>
              <a:rPr dirty="0"/>
              <a:t>?</a:t>
            </a:r>
          </a:p>
        </p:txBody>
      </p:sp>
      <p:sp>
        <p:nvSpPr>
          <p:cNvPr id="325" name="The first characteristic of a Romans 12 disciple relates to our relationship with GOD."/>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fr-CH" dirty="0"/>
              <a:t>La première caractéristique d’un disciple selon Romains </a:t>
            </a:r>
            <a:r>
              <a:rPr dirty="0"/>
              <a:t>12 </a:t>
            </a:r>
            <a:r>
              <a:rPr lang="fr-CH" dirty="0"/>
              <a:t>concerne notre relation avec </a:t>
            </a:r>
            <a:r>
              <a:rPr lang="fr-CH" dirty="0">
                <a:latin typeface="Source Serif Variable Bold"/>
                <a:ea typeface="Source Serif Variable Bold"/>
                <a:cs typeface="Source Serif Variable Bold"/>
                <a:sym typeface="Source Serif Variable Bold"/>
              </a:rPr>
              <a:t>DIEU</a:t>
            </a:r>
            <a:r>
              <a:rPr dirty="0"/>
              <a:t>.</a:t>
            </a:r>
          </a:p>
        </p:txBody>
      </p:sp>
      <p:pic>
        <p:nvPicPr>
          <p:cNvPr id="3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2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29" name="1. How to Give God What He Want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t>1. How to Give God What He Wants</a:t>
            </a:r>
          </a:p>
        </p:txBody>
      </p:sp>
      <p:pic>
        <p:nvPicPr>
          <p:cNvPr id="33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3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332" name="Therefore, I urge you, brothers and sisters, in view of God’s mercy, to offer your bodies as a living sacrifice, holy and pleasing to God—this is your true and proper worship.…"/>
          <p:cNvSpPr txBox="1"/>
          <p:nvPr/>
        </p:nvSpPr>
        <p:spPr>
          <a:xfrm>
            <a:off x="1206500" y="3977390"/>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Je vous encourage donc, frères et sœurs, par les compassions de Dieu, à offrir votre corps comme un sacrifice vivant, saint, agréable à Dieu. Ce sera de votre part un culte raisonnable</a:t>
            </a:r>
            <a:r>
              <a:rPr dirty="0"/>
              <a:t>. </a:t>
            </a:r>
          </a:p>
          <a:p>
            <a:pPr algn="l" defTabSz="825500">
              <a:spcBef>
                <a:spcPts val="1200"/>
              </a:spcBef>
              <a:defRPr sz="5500">
                <a:solidFill>
                  <a:srgbClr val="CE9759"/>
                </a:solidFill>
                <a:latin typeface="Source Serif Variable Regular"/>
                <a:ea typeface="Source Serif Variable Regular"/>
                <a:cs typeface="Source Serif Variable Regular"/>
                <a:sym typeface="Source Serif Variable Regular"/>
              </a:defRPr>
            </a:pPr>
            <a:r>
              <a:rPr dirty="0"/>
              <a:t>- Roma</a:t>
            </a:r>
            <a:r>
              <a:rPr lang="fr-CH" dirty="0"/>
              <a:t>i</a:t>
            </a:r>
            <a:r>
              <a:rPr dirty="0"/>
              <a:t>ns 12</a:t>
            </a:r>
            <a:r>
              <a:rPr lang="fr-CH" dirty="0"/>
              <a:t>.</a:t>
            </a:r>
            <a:r>
              <a:rPr dirty="0"/>
              <a:t>1</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34" name="A. The command: “OFFER your bodies as a living sacrifice”"/>
          <p:cNvSpPr txBox="1">
            <a:spLocks noGrp="1"/>
          </p:cNvSpPr>
          <p:nvPr>
            <p:ph type="subTitle" sz="quarter" idx="1"/>
          </p:nvPr>
        </p:nvSpPr>
        <p:spPr>
          <a:xfrm>
            <a:off x="1206500" y="2080876"/>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dirty="0"/>
              <a:t>A. </a:t>
            </a:r>
            <a:r>
              <a:rPr lang="fr-CH" dirty="0">
                <a:latin typeface="Source Serif Variable Bold"/>
                <a:ea typeface="Source Serif Variable Bold"/>
                <a:cs typeface="Source Serif Variable Bold"/>
                <a:sym typeface="Source Serif Variable Bold"/>
              </a:rPr>
              <a:t>Le commandement</a:t>
            </a:r>
            <a:r>
              <a:rPr dirty="0">
                <a:latin typeface="Source Serif Variable Bold"/>
                <a:ea typeface="Source Serif Variable Bold"/>
                <a:cs typeface="Source Serif Variable Bold"/>
                <a:sym typeface="Source Serif Variable Bold"/>
              </a:rPr>
              <a:t>:</a:t>
            </a:r>
            <a:r>
              <a:rPr dirty="0"/>
              <a:t> </a:t>
            </a:r>
            <a:r>
              <a:rPr lang="fr-CH" dirty="0"/>
              <a:t>«</a:t>
            </a:r>
            <a:r>
              <a:rPr u="sng" dirty="0"/>
              <a:t>OFF</a:t>
            </a:r>
            <a:r>
              <a:rPr lang="fr-CH" u="sng" dirty="0"/>
              <a:t>RIR</a:t>
            </a:r>
            <a:r>
              <a:rPr dirty="0"/>
              <a:t> </a:t>
            </a:r>
            <a:r>
              <a:rPr lang="fr-CH" dirty="0"/>
              <a:t>vos corps comme un sacrifice vivant.»</a:t>
            </a:r>
            <a:endParaRPr dirty="0"/>
          </a:p>
        </p:txBody>
      </p:sp>
      <p:pic>
        <p:nvPicPr>
          <p:cNvPr id="3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3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38" name="B. The motivation: &quot;The MERCY of God&quot;"/>
          <p:cNvSpPr txBox="1">
            <a:spLocks noGrp="1"/>
          </p:cNvSpPr>
          <p:nvPr>
            <p:ph type="subTitle" sz="quarter" idx="1"/>
          </p:nvPr>
        </p:nvSpPr>
        <p:spPr>
          <a:xfrm>
            <a:off x="1206500" y="2080876"/>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latin typeface="Source Serif Variable Bold"/>
                <a:ea typeface="Source Serif Variable Bold"/>
                <a:cs typeface="Source Serif Variable Bold"/>
                <a:sym typeface="Source Serif Variable Bold"/>
              </a:rPr>
              <a:t>La</a:t>
            </a:r>
            <a:r>
              <a:rPr dirty="0">
                <a:latin typeface="Source Serif Variable Bold"/>
                <a:ea typeface="Source Serif Variable Bold"/>
                <a:cs typeface="Source Serif Variable Bold"/>
                <a:sym typeface="Source Serif Variable Bold"/>
              </a:rPr>
              <a:t> motivation: </a:t>
            </a:r>
            <a:r>
              <a:rPr lang="fr-CH" dirty="0"/>
              <a:t>«La</a:t>
            </a:r>
            <a:r>
              <a:rPr dirty="0"/>
              <a:t> </a:t>
            </a:r>
            <a:r>
              <a:rPr u="sng" dirty="0"/>
              <a:t>M</a:t>
            </a:r>
            <a:r>
              <a:rPr lang="fr-CH" u="sng" dirty="0"/>
              <a:t>ISÉRICORDE</a:t>
            </a:r>
            <a:r>
              <a:rPr dirty="0"/>
              <a:t> </a:t>
            </a:r>
            <a:r>
              <a:rPr lang="fr-CH" dirty="0"/>
              <a:t>de Dieu.»</a:t>
            </a:r>
            <a:endParaRPr dirty="0"/>
          </a:p>
        </p:txBody>
      </p:sp>
      <p:pic>
        <p:nvPicPr>
          <p:cNvPr id="33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4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42" name="C. The reason: &quot;spiritual act of WORSHIP.&quot;"/>
          <p:cNvSpPr txBox="1">
            <a:spLocks noGrp="1"/>
          </p:cNvSpPr>
          <p:nvPr>
            <p:ph type="subTitle" sz="quarter" idx="1"/>
          </p:nvPr>
        </p:nvSpPr>
        <p:spPr>
          <a:xfrm>
            <a:off x="1206500" y="2080876"/>
            <a:ext cx="20537406" cy="2483076"/>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latin typeface="Source Serif Variable Bold"/>
                <a:ea typeface="Source Serif Variable Bold"/>
                <a:cs typeface="Source Serif Variable Bold"/>
                <a:sym typeface="Source Serif Variable Bold"/>
              </a:rPr>
              <a:t>La</a:t>
            </a:r>
            <a:r>
              <a:rPr dirty="0">
                <a:latin typeface="Source Serif Variable Bold"/>
                <a:ea typeface="Source Serif Variable Bold"/>
                <a:cs typeface="Source Serif Variable Bold"/>
                <a:sym typeface="Source Serif Variable Bold"/>
              </a:rPr>
              <a:t> r</a:t>
            </a:r>
            <a:r>
              <a:rPr lang="fr-CH" dirty="0">
                <a:latin typeface="Source Serif Variable Bold"/>
                <a:ea typeface="Source Serif Variable Bold"/>
                <a:cs typeface="Source Serif Variable Bold"/>
                <a:sym typeface="Source Serif Variable Bold"/>
              </a:rPr>
              <a:t>ai</a:t>
            </a:r>
            <a:r>
              <a:rPr dirty="0">
                <a:latin typeface="Source Serif Variable Bold"/>
                <a:ea typeface="Source Serif Variable Bold"/>
                <a:cs typeface="Source Serif Variable Bold"/>
                <a:sym typeface="Source Serif Variable Bold"/>
              </a:rPr>
              <a:t>son:</a:t>
            </a:r>
            <a:r>
              <a:rPr dirty="0"/>
              <a:t> </a:t>
            </a:r>
            <a:r>
              <a:rPr lang="fr-CH" dirty="0"/>
              <a:t>«Un acte spirituel d’</a:t>
            </a:r>
            <a:r>
              <a:rPr lang="fr-CH" u="sng" dirty="0"/>
              <a:t>ADORATION</a:t>
            </a:r>
            <a:r>
              <a:rPr dirty="0"/>
              <a:t>.</a:t>
            </a:r>
            <a:r>
              <a:rPr lang="fr-CH" dirty="0"/>
              <a:t> »</a:t>
            </a:r>
            <a:endParaRPr dirty="0"/>
          </a:p>
        </p:txBody>
      </p:sp>
      <p:pic>
        <p:nvPicPr>
          <p:cNvPr id="34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4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46" name="2. Surrender is True Worship"/>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2. </a:t>
            </a:r>
            <a:r>
              <a:rPr lang="fr-CH" dirty="0"/>
              <a:t>L’abandon est une véritable adoration</a:t>
            </a:r>
            <a:endParaRPr dirty="0"/>
          </a:p>
        </p:txBody>
      </p:sp>
      <p:pic>
        <p:nvPicPr>
          <p:cNvPr id="34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4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349" name="A. God wants ALL OF YOU!…"/>
          <p:cNvSpPr txBox="1"/>
          <p:nvPr/>
        </p:nvSpPr>
        <p:spPr>
          <a:xfrm>
            <a:off x="1206500" y="3977390"/>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fr-CH" dirty="0"/>
              <a:t>Dieu veut </a:t>
            </a:r>
            <a:r>
              <a:rPr lang="fr-CH" u="sng" dirty="0"/>
              <a:t>TOUT</a:t>
            </a:r>
            <a:r>
              <a:rPr dirty="0"/>
              <a:t> </a:t>
            </a:r>
            <a:r>
              <a:rPr lang="fr-CH" u="sng" dirty="0"/>
              <a:t>DE</a:t>
            </a:r>
            <a:r>
              <a:rPr dirty="0"/>
              <a:t> </a:t>
            </a:r>
            <a:r>
              <a:rPr lang="fr-CH" u="sng" dirty="0"/>
              <a:t>VOUS</a:t>
            </a:r>
            <a:r>
              <a:rPr dirty="0"/>
              <a:t>!</a:t>
            </a:r>
            <a:r>
              <a:rPr lang="fr-CH" dirty="0"/>
              <a:t> </a:t>
            </a:r>
            <a:r>
              <a:rPr dirty="0"/>
              <a:t>(</a:t>
            </a:r>
            <a:r>
              <a:rPr dirty="0" err="1"/>
              <a:t>Exod</a:t>
            </a:r>
            <a:r>
              <a:rPr lang="fr-CH" dirty="0"/>
              <a:t>e</a:t>
            </a:r>
            <a:r>
              <a:rPr dirty="0"/>
              <a:t> 20</a:t>
            </a:r>
            <a:r>
              <a:rPr lang="fr-CH" dirty="0"/>
              <a:t>.</a:t>
            </a:r>
            <a:r>
              <a:rPr dirty="0"/>
              <a:t>3, Matth</a:t>
            </a:r>
            <a:r>
              <a:rPr lang="fr-CH" dirty="0" err="1"/>
              <a:t>ieu</a:t>
            </a:r>
            <a:r>
              <a:rPr dirty="0"/>
              <a:t> 6</a:t>
            </a:r>
            <a:r>
              <a:rPr lang="fr-CH" dirty="0"/>
              <a:t>.</a:t>
            </a:r>
            <a:r>
              <a:rPr dirty="0"/>
              <a:t>33)</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1"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5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5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353" name="The kingdom of heaven is like a treasure hidden in the field, which a man found and hid again; and from joy over it he goes and sells all that he has and buys that field.…"/>
          <p:cNvSpPr txBox="1"/>
          <p:nvPr/>
        </p:nvSpPr>
        <p:spPr>
          <a:xfrm>
            <a:off x="1206500" y="2139177"/>
            <a:ext cx="20537406" cy="79933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Le royaume des cieux ressemble [encore] à un trésor caché dans un champ. L’homme qui l’a trouvé le cache et, dans sa joie, il va vendre tout ce qu’il possède et achète ce champ</a:t>
            </a:r>
            <a:r>
              <a:rPr dirty="0"/>
              <a:t>.</a:t>
            </a:r>
          </a:p>
          <a:p>
            <a:pPr algn="l" defTabSz="825500">
              <a:spcBef>
                <a:spcPts val="2400"/>
              </a:spcBef>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Le royaume des cieux ressemble encore à un marchand qui cherche de belles perles. Lorsqu’il a trouvé une perle de grande valeur, il est allé vendre tout ce qu’il possédait et l’a achetée</a:t>
            </a:r>
            <a:r>
              <a:rPr dirty="0"/>
              <a:t>.</a:t>
            </a:r>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rPr dirty="0"/>
              <a:t>- Matth</a:t>
            </a:r>
            <a:r>
              <a:rPr lang="fr-CH" dirty="0" err="1"/>
              <a:t>ieu</a:t>
            </a:r>
            <a:r>
              <a:rPr dirty="0"/>
              <a:t> 13</a:t>
            </a:r>
            <a:r>
              <a:rPr lang="fr-CH" dirty="0"/>
              <a:t>.</a:t>
            </a:r>
            <a:r>
              <a:rPr dirty="0"/>
              <a:t>44-46</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55" name="B. The problem: we tend to see surrender as NEGATIVE       and as DEFEAT."/>
          <p:cNvSpPr txBox="1">
            <a:spLocks noGrp="1"/>
          </p:cNvSpPr>
          <p:nvPr>
            <p:ph type="subTitle" sz="quarter" idx="1"/>
          </p:nvPr>
        </p:nvSpPr>
        <p:spPr>
          <a:xfrm>
            <a:off x="1206500" y="2080876"/>
            <a:ext cx="20537406" cy="2387999"/>
          </a:xfrm>
          <a:prstGeom prst="rect">
            <a:avLst/>
          </a:prstGeom>
        </p:spPr>
        <p:txBody>
          <a:bodyPr>
            <a:normAutofit lnSpcReduction="10000"/>
          </a:bodyPr>
          <a:lstStyle/>
          <a:p>
            <a:pPr>
              <a:defRPr b="0">
                <a:latin typeface="Source Serif Variable Regular"/>
                <a:ea typeface="Source Serif Variable Regular"/>
                <a:cs typeface="Source Serif Variable Regular"/>
                <a:sym typeface="Source Serif Variable Regular"/>
              </a:defRPr>
            </a:pPr>
            <a:r>
              <a:rPr dirty="0"/>
              <a:t>B. </a:t>
            </a:r>
            <a:r>
              <a:rPr lang="fr-CH" dirty="0">
                <a:latin typeface="Source Serif Variable Bold"/>
                <a:ea typeface="Source Serif Variable Bold"/>
                <a:cs typeface="Source Serif Variable Bold"/>
                <a:sym typeface="Source Serif Variable Bold"/>
              </a:rPr>
              <a:t>Le problème</a:t>
            </a:r>
            <a:r>
              <a:rPr dirty="0">
                <a:latin typeface="Source Serif Variable Bold"/>
                <a:ea typeface="Source Serif Variable Bold"/>
                <a:cs typeface="Source Serif Variable Bold"/>
                <a:sym typeface="Source Serif Variable Bold"/>
              </a:rPr>
              <a:t>: </a:t>
            </a:r>
            <a:r>
              <a:rPr lang="fr-CH" dirty="0"/>
              <a:t>nous avons tendance à considérer l’abandon comme </a:t>
            </a:r>
            <a:br>
              <a:rPr lang="fr-CH" dirty="0"/>
            </a:br>
            <a:r>
              <a:rPr lang="fr-CH" dirty="0"/>
              <a:t>     quelque chose de </a:t>
            </a:r>
            <a:r>
              <a:rPr u="sng" dirty="0"/>
              <a:t>N</a:t>
            </a:r>
            <a:r>
              <a:rPr lang="fr-CH" u="sng" dirty="0"/>
              <a:t>ÉGATIF</a:t>
            </a:r>
            <a:r>
              <a:rPr dirty="0"/>
              <a:t> </a:t>
            </a:r>
            <a:r>
              <a:rPr lang="fr-CH" dirty="0"/>
              <a:t>et comme une forme d’</a:t>
            </a:r>
            <a:r>
              <a:rPr lang="fr-CH" u="sng" dirty="0"/>
              <a:t>ÉCHEC</a:t>
            </a:r>
            <a:r>
              <a:rPr dirty="0"/>
              <a:t>.</a:t>
            </a:r>
          </a:p>
        </p:txBody>
      </p:sp>
      <p:pic>
        <p:nvPicPr>
          <p:cNvPr id="3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5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59" name="C. The truth: Surrender is the CHANNEL through which God's…"/>
          <p:cNvSpPr txBox="1">
            <a:spLocks noGrp="1"/>
          </p:cNvSpPr>
          <p:nvPr>
            <p:ph type="subTitle" sz="quarter" idx="1"/>
          </p:nvPr>
        </p:nvSpPr>
        <p:spPr>
          <a:xfrm>
            <a:off x="1206500" y="2080876"/>
            <a:ext cx="20537406" cy="2387999"/>
          </a:xfrm>
          <a:prstGeom prst="rect">
            <a:avLst/>
          </a:prstGeom>
        </p:spPr>
        <p:txBody>
          <a:bodyPr>
            <a:normAutofit lnSpcReduction="10000"/>
          </a:bodyPr>
          <a:lstStyle/>
          <a:p>
            <a:pPr>
              <a:defRPr b="0">
                <a:latin typeface="Source Serif Variable Regular"/>
                <a:ea typeface="Source Serif Variable Regular"/>
                <a:cs typeface="Source Serif Variable Regular"/>
                <a:sym typeface="Source Serif Variable Regular"/>
              </a:defRPr>
            </a:pPr>
            <a:r>
              <a:rPr dirty="0"/>
              <a:t>C. </a:t>
            </a:r>
            <a:r>
              <a:rPr lang="fr-CH" dirty="0">
                <a:latin typeface="Source Serif Variable Bold"/>
                <a:ea typeface="Source Serif Variable Bold"/>
                <a:cs typeface="Source Serif Variable Bold"/>
                <a:sym typeface="Source Serif Variable Bold"/>
              </a:rPr>
              <a:t>La vérité</a:t>
            </a:r>
            <a:r>
              <a:rPr dirty="0">
                <a:latin typeface="Source Serif Variable Bold"/>
                <a:ea typeface="Source Serif Variable Bold"/>
                <a:cs typeface="Source Serif Variable Bold"/>
                <a:sym typeface="Source Serif Variable Bold"/>
              </a:rPr>
              <a:t>:</a:t>
            </a:r>
            <a:r>
              <a:rPr dirty="0"/>
              <a:t> </a:t>
            </a:r>
            <a:r>
              <a:rPr lang="fr-CH" dirty="0"/>
              <a:t>l’abandon est le </a:t>
            </a:r>
            <a:r>
              <a:rPr u="sng" dirty="0"/>
              <a:t>C</a:t>
            </a:r>
            <a:r>
              <a:rPr lang="fr-CH" u="sng" dirty="0"/>
              <a:t>ANAL</a:t>
            </a:r>
            <a:r>
              <a:rPr dirty="0"/>
              <a:t> </a:t>
            </a:r>
            <a:r>
              <a:rPr lang="fr-CH" dirty="0"/>
              <a:t>par lequel se déversent les plus </a:t>
            </a:r>
            <a:br>
              <a:rPr lang="fr-CH" dirty="0"/>
            </a:br>
            <a:r>
              <a:rPr lang="fr-CH" dirty="0"/>
              <a:t>     grandes bénédictions de Dieu</a:t>
            </a:r>
            <a:r>
              <a:rPr dirty="0"/>
              <a:t> (</a:t>
            </a:r>
            <a:r>
              <a:rPr dirty="0" err="1"/>
              <a:t>Psa</a:t>
            </a:r>
            <a:r>
              <a:rPr lang="fr-CH" dirty="0" err="1"/>
              <a:t>ume</a:t>
            </a:r>
            <a:r>
              <a:rPr dirty="0"/>
              <a:t> 84</a:t>
            </a:r>
            <a:r>
              <a:rPr lang="fr-CH" dirty="0"/>
              <a:t>.</a:t>
            </a:r>
            <a:r>
              <a:rPr dirty="0"/>
              <a:t>1</a:t>
            </a:r>
            <a:r>
              <a:rPr lang="fr-CH" dirty="0"/>
              <a:t>2</a:t>
            </a:r>
            <a:r>
              <a:rPr dirty="0"/>
              <a:t>)</a:t>
            </a:r>
            <a:r>
              <a:rPr lang="fr-CH" dirty="0"/>
              <a:t>.</a:t>
            </a:r>
            <a:endParaRPr dirty="0"/>
          </a:p>
        </p:txBody>
      </p:sp>
      <p:pic>
        <p:nvPicPr>
          <p:cNvPr id="3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6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63" name="D. Surrender is a DECISION and a PROCESS. It’s a choice that       leads to a lifestyle."/>
          <p:cNvSpPr txBox="1">
            <a:spLocks noGrp="1"/>
          </p:cNvSpPr>
          <p:nvPr>
            <p:ph type="subTitle" sz="quarter" idx="1"/>
          </p:nvPr>
        </p:nvSpPr>
        <p:spPr>
          <a:xfrm>
            <a:off x="1206500" y="2080876"/>
            <a:ext cx="20537406" cy="2756627"/>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fr-CH" dirty="0"/>
              <a:t>L’abandon est une </a:t>
            </a:r>
            <a:r>
              <a:rPr u="sng" dirty="0"/>
              <a:t>D</a:t>
            </a:r>
            <a:r>
              <a:rPr lang="fr-CH" u="sng" dirty="0" err="1"/>
              <a:t>É</a:t>
            </a:r>
            <a:r>
              <a:rPr u="sng" dirty="0"/>
              <a:t>CISION</a:t>
            </a:r>
            <a:r>
              <a:rPr dirty="0"/>
              <a:t> </a:t>
            </a:r>
            <a:r>
              <a:rPr lang="fr-CH" dirty="0"/>
              <a:t>et un</a:t>
            </a:r>
            <a:r>
              <a:rPr dirty="0"/>
              <a:t> </a:t>
            </a:r>
            <a:r>
              <a:rPr u="sng" dirty="0"/>
              <a:t>PROCESS</a:t>
            </a:r>
            <a:r>
              <a:rPr lang="fr-CH" u="sng" dirty="0"/>
              <a:t>US</a:t>
            </a:r>
            <a:r>
              <a:rPr dirty="0"/>
              <a:t>. </a:t>
            </a:r>
            <a:r>
              <a:rPr lang="fr-CH" dirty="0"/>
              <a:t>C’est un choix qui se</a:t>
            </a:r>
            <a:br>
              <a:rPr dirty="0"/>
            </a:br>
            <a:r>
              <a:rPr dirty="0"/>
              <a:t>     </a:t>
            </a:r>
            <a:r>
              <a:rPr lang="fr-CH" dirty="0"/>
              <a:t>traduit à travers un style de vie</a:t>
            </a:r>
            <a:r>
              <a:rPr dirty="0"/>
              <a:t>. </a:t>
            </a:r>
          </a:p>
        </p:txBody>
      </p:sp>
      <p:pic>
        <p:nvPicPr>
          <p:cNvPr id="3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6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6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6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369" name="Then he said to them, “My soul is overwhelmed with sorrow to the point of death. Stay here and keep watch with me.” Going a little farther, he fell with his face to the ground and prayed, “My Father, if it is possible, may this cup be taken from me. Yet "/>
          <p:cNvSpPr txBox="1"/>
          <p:nvPr/>
        </p:nvSpPr>
        <p:spPr>
          <a:xfrm>
            <a:off x="1206500" y="2139177"/>
            <a:ext cx="20537406" cy="79933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Il leur dit alors: «Mon âme est triste à en mourir. Restez ici, éveillés avec moi.» Puis il avança de quelques pas, se jeta le visage contre terre et fit cette prière: «Mon Père, si cela est possible, que cette coupe s’éloigne de moi! Toutefois, non pas ce que je veux, mais ce que tu veux.»</a:t>
            </a:r>
            <a:r>
              <a:rPr dirty="0"/>
              <a:t> </a:t>
            </a:r>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rPr dirty="0"/>
              <a:t>- Matth</a:t>
            </a:r>
            <a:r>
              <a:rPr lang="fr-CH" dirty="0" err="1"/>
              <a:t>ieu</a:t>
            </a:r>
            <a:r>
              <a:rPr dirty="0"/>
              <a:t> 26</a:t>
            </a:r>
            <a:r>
              <a:rPr lang="fr-CH" dirty="0"/>
              <a:t>.</a:t>
            </a:r>
            <a:r>
              <a:rPr dirty="0"/>
              <a:t>38-39</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71" name="E.  We give God EVERYTHING by giving Him the NEXT THING."/>
          <p:cNvSpPr txBox="1">
            <a:spLocks noGrp="1"/>
          </p:cNvSpPr>
          <p:nvPr>
            <p:ph type="subTitle" sz="quarter" idx="1"/>
          </p:nvPr>
        </p:nvSpPr>
        <p:spPr>
          <a:xfrm>
            <a:off x="1206500" y="2080876"/>
            <a:ext cx="21701626" cy="238799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E. 	</a:t>
            </a:r>
            <a:r>
              <a:rPr lang="fr-CH" dirty="0"/>
              <a:t>Après avoir </a:t>
            </a:r>
            <a:r>
              <a:rPr lang="fr-CH" u="sng" dirty="0"/>
              <a:t>TOUT</a:t>
            </a:r>
            <a:r>
              <a:rPr dirty="0"/>
              <a:t> </a:t>
            </a:r>
            <a:r>
              <a:rPr lang="fr-CH" dirty="0"/>
              <a:t>donné à Dieu nous lui donnons </a:t>
            </a:r>
            <a:r>
              <a:rPr lang="fr-CH" u="sng" dirty="0"/>
              <a:t>ENCORE</a:t>
            </a:r>
            <a:r>
              <a:rPr dirty="0"/>
              <a:t> </a:t>
            </a:r>
            <a:r>
              <a:rPr lang="fr-CH" u="sng" dirty="0"/>
              <a:t>ET ENCORE</a:t>
            </a:r>
            <a:r>
              <a:rPr dirty="0"/>
              <a:t>.</a:t>
            </a:r>
          </a:p>
        </p:txBody>
      </p:sp>
      <p:pic>
        <p:nvPicPr>
          <p:cNvPr id="3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7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7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7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377" name="Then God said, “Take your son, your only son, whom you love—Isaac—and go to the region of Moriah. Sacrifice him there as a burnt offering on a mountain I will show you.”…"/>
          <p:cNvSpPr txBox="1"/>
          <p:nvPr/>
        </p:nvSpPr>
        <p:spPr>
          <a:xfrm>
            <a:off x="1206500" y="2139177"/>
            <a:ext cx="20537406" cy="79933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Dieu dit: «Prends ton fils unique, celui que tu aimes, Isaac. Va-t’en au pays de </a:t>
            </a:r>
            <a:r>
              <a:rPr lang="fr-CH" sz="5500" dirty="0" err="1">
                <a:sym typeface="Source Serif Variable Regular"/>
              </a:rPr>
              <a:t>Morija</a:t>
            </a:r>
            <a:r>
              <a:rPr lang="fr-CH" sz="5500" dirty="0">
                <a:sym typeface="Source Serif Variable Regular"/>
              </a:rPr>
              <a:t> et là offre-le en holocauste sur l’une des montagnes que je t’indiquerai.»</a:t>
            </a:r>
            <a:endParaRPr dirty="0"/>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rPr dirty="0"/>
              <a:t>- Gen</a:t>
            </a:r>
            <a:r>
              <a:rPr lang="fr-CH" dirty="0" err="1"/>
              <a:t>èse</a:t>
            </a:r>
            <a:r>
              <a:rPr dirty="0"/>
              <a:t> 22</a:t>
            </a:r>
            <a:r>
              <a:rPr lang="fr-CH" dirty="0"/>
              <a:t>.</a:t>
            </a:r>
            <a:r>
              <a:rPr dirty="0"/>
              <a:t>2</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79"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Engagement et leadership</a:t>
            </a:r>
            <a:endParaRPr dirty="0"/>
          </a:p>
        </p:txBody>
      </p:sp>
      <p:sp>
        <p:nvSpPr>
          <p:cNvPr id="380" name="I commit to SURRENDERING all that I am and all that I have to God."/>
          <p:cNvSpPr txBox="1">
            <a:spLocks noGrp="1"/>
          </p:cNvSpPr>
          <p:nvPr>
            <p:ph type="subTitle" sz="half" idx="1"/>
          </p:nvPr>
        </p:nvSpPr>
        <p:spPr>
          <a:xfrm>
            <a:off x="1206500" y="4472767"/>
            <a:ext cx="15755915"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fr-CH" dirty="0"/>
              <a:t>Je m’engage à renoncer à tout ce que je suis et tout ce que j’ai </a:t>
            </a:r>
            <a:r>
              <a:rPr lang="fr-CH" u="sng" dirty="0"/>
              <a:t>ET À LE DONNER</a:t>
            </a:r>
            <a:r>
              <a:rPr dirty="0"/>
              <a:t> </a:t>
            </a:r>
            <a:r>
              <a:rPr lang="fr-CH" dirty="0"/>
              <a:t>à Dieu</a:t>
            </a:r>
            <a:r>
              <a:rPr dirty="0"/>
              <a:t>. </a:t>
            </a:r>
          </a:p>
        </p:txBody>
      </p:sp>
      <p:pic>
        <p:nvPicPr>
          <p:cNvPr id="381"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82"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84" name="Engage -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Mise en pratique</a:t>
            </a:r>
            <a:r>
              <a:rPr dirty="0"/>
              <a:t> - Discussion</a:t>
            </a:r>
          </a:p>
        </p:txBody>
      </p:sp>
      <p:pic>
        <p:nvPicPr>
          <p:cNvPr id="38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8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89"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sp>
        <p:nvSpPr>
          <p:cNvPr id="388" name="How Do I Get God’s  Best for My Life?"/>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fr-CH" dirty="0"/>
              <a:t>Comment obtenir de Dieu</a:t>
            </a:r>
            <a:br>
              <a:rPr dirty="0"/>
            </a:br>
            <a:r>
              <a:rPr lang="fr-CH" dirty="0"/>
              <a:t>ce qu’il y a de meilleur pour ma vie</a:t>
            </a:r>
            <a:r>
              <a:rPr dirty="0"/>
              <a:t>?</a:t>
            </a:r>
          </a:p>
        </p:txBody>
      </p:sp>
      <p:pic>
        <p:nvPicPr>
          <p:cNvPr id="39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5332584" y="2582641"/>
            <a:ext cx="13718832" cy="3709777"/>
          </a:xfrm>
          <a:prstGeom prst="rect">
            <a:avLst/>
          </a:prstGeom>
          <a:ln w="12700">
            <a:miter lim="400000"/>
          </a:ln>
        </p:spPr>
      </p:pic>
      <p:sp>
        <p:nvSpPr>
          <p:cNvPr id="391" name="Session 3"/>
          <p:cNvSpPr txBox="1"/>
          <p:nvPr/>
        </p:nvSpPr>
        <p:spPr>
          <a:xfrm>
            <a:off x="3783093" y="11787663"/>
            <a:ext cx="16817814" cy="739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3</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93" name="How Do I Get God’s Best for My Lif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Comment obtenir de Dieu </a:t>
            </a:r>
            <a:br>
              <a:rPr lang="fr-CH" dirty="0"/>
            </a:br>
            <a:r>
              <a:rPr lang="fr-CH" dirty="0"/>
              <a:t>ce qu’il y a de meilleur pour ma vie</a:t>
            </a:r>
            <a:r>
              <a:rPr dirty="0"/>
              <a:t>?</a:t>
            </a:r>
          </a:p>
        </p:txBody>
      </p:sp>
      <p:sp>
        <p:nvSpPr>
          <p:cNvPr id="394" name="The second characteristic of a Romans 12 disciple relates to our relationship with the WORLD."/>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fr-FR" sz="5170" b="0" dirty="0">
                <a:sym typeface="Source Serif Variable Regular"/>
              </a:rPr>
              <a:t>La deuxième caractéristique d'un disciple selon Romains 12 concerne notre relation avec le </a:t>
            </a:r>
            <a:r>
              <a:rPr lang="fr-CH" dirty="0">
                <a:latin typeface="Source Serif Variable Bold"/>
                <a:ea typeface="Source Serif Variable Bold"/>
                <a:cs typeface="Source Serif Variable Bold"/>
                <a:sym typeface="Source Serif Variable Bold"/>
              </a:rPr>
              <a:t>MONDE</a:t>
            </a:r>
            <a:r>
              <a:rPr dirty="0"/>
              <a:t>.</a:t>
            </a:r>
          </a:p>
        </p:txBody>
      </p:sp>
      <p:pic>
        <p:nvPicPr>
          <p:cNvPr id="39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9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98" name="1. How to Get God’s Best For Your Lif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1. </a:t>
            </a:r>
            <a:r>
              <a:rPr lang="fr-CH" dirty="0"/>
              <a:t>Comment obtenir de Dieu</a:t>
            </a:r>
            <a:br>
              <a:rPr lang="fr-CH" dirty="0"/>
            </a:br>
            <a:r>
              <a:rPr lang="fr-CH" dirty="0"/>
              <a:t>   ce qu’il y a de meilleur pour votre vie</a:t>
            </a:r>
            <a:endParaRPr dirty="0"/>
          </a:p>
        </p:txBody>
      </p:sp>
      <p:pic>
        <p:nvPicPr>
          <p:cNvPr id="39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0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01" name="And do not be conformed to this world, but be transformed by the renewing of your mind, so that you may prove what the will of God is, that which is good and acceptable and perfect.…"/>
          <p:cNvSpPr txBox="1"/>
          <p:nvPr/>
        </p:nvSpPr>
        <p:spPr>
          <a:xfrm>
            <a:off x="1206500" y="3977390"/>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Ne vous conformez pas au monde actuel, mais soyez transformés par le renouvellement de l’intelligence afin de discerner quelle est la volonté de Dieu, ce qui est bon, agréable et parfait</a:t>
            </a:r>
            <a:r>
              <a:rPr dirty="0"/>
              <a:t>.</a:t>
            </a:r>
          </a:p>
          <a:p>
            <a:pPr algn="l" defTabSz="825500">
              <a:defRPr sz="5500">
                <a:solidFill>
                  <a:srgbClr val="CE9759"/>
                </a:solidFill>
                <a:latin typeface="Source Serif Variable Regular"/>
                <a:ea typeface="Source Serif Variable Regular"/>
                <a:cs typeface="Source Serif Variable Regular"/>
                <a:sym typeface="Source Serif Variable Regular"/>
              </a:defRPr>
            </a:pPr>
            <a:r>
              <a:rPr dirty="0"/>
              <a:t>- Roma</a:t>
            </a:r>
            <a:r>
              <a:rPr lang="fr-CH" dirty="0"/>
              <a:t>i</a:t>
            </a:r>
            <a:r>
              <a:rPr dirty="0"/>
              <a:t>ns 12</a:t>
            </a:r>
            <a:r>
              <a:rPr lang="fr-CH" dirty="0"/>
              <a:t>.</a:t>
            </a:r>
            <a:r>
              <a:rPr dirty="0"/>
              <a:t>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 grpId="1" animBg="1" advAuto="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0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0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05" name="A. Why are there so many salvation DECISIONS and so few       dedicated DISCIPLES?"/>
          <p:cNvSpPr txBox="1"/>
          <p:nvPr/>
        </p:nvSpPr>
        <p:spPr>
          <a:xfrm>
            <a:off x="1206500" y="2094883"/>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fr-CH" dirty="0"/>
              <a:t>Pourquoi y a-t-il tant de conversions ou de </a:t>
            </a:r>
            <a:r>
              <a:rPr u="sng" dirty="0"/>
              <a:t>D</a:t>
            </a:r>
            <a:r>
              <a:rPr lang="fr-CH" u="sng" dirty="0" err="1"/>
              <a:t>É</a:t>
            </a:r>
            <a:r>
              <a:rPr u="sng" dirty="0"/>
              <a:t>CISIONS</a:t>
            </a:r>
            <a:r>
              <a:rPr dirty="0"/>
              <a:t> </a:t>
            </a:r>
            <a:r>
              <a:rPr lang="fr-CH" dirty="0"/>
              <a:t>pour le salut et </a:t>
            </a:r>
            <a:br>
              <a:rPr lang="fr-CH" dirty="0"/>
            </a:br>
            <a:r>
              <a:rPr lang="fr-CH" dirty="0"/>
              <a:t>     si peu de</a:t>
            </a:r>
            <a:r>
              <a:rPr dirty="0"/>
              <a:t> </a:t>
            </a:r>
            <a:r>
              <a:rPr u="sng" dirty="0"/>
              <a:t>DISCIPLES</a:t>
            </a:r>
            <a:r>
              <a:rPr dirty="0"/>
              <a:t>?</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0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09" name="B. Negative command: &quot;Do not be conformed to the pattern of       this world..&quot;"/>
          <p:cNvSpPr txBox="1"/>
          <p:nvPr/>
        </p:nvSpPr>
        <p:spPr>
          <a:xfrm>
            <a:off x="1206500" y="2094883"/>
            <a:ext cx="21678214" cy="2396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B. </a:t>
            </a:r>
            <a:r>
              <a:rPr lang="fr-CH" dirty="0">
                <a:latin typeface="Source Serif Variable Bold"/>
                <a:ea typeface="Source Serif Variable Bold"/>
                <a:cs typeface="Source Serif Variable Bold"/>
                <a:sym typeface="Source Serif Variable Bold"/>
              </a:rPr>
              <a:t>Commandement négatif</a:t>
            </a:r>
            <a:r>
              <a:rPr dirty="0">
                <a:latin typeface="Source Serif Variable Bold"/>
                <a:ea typeface="Source Serif Variable Bold"/>
                <a:cs typeface="Source Serif Variable Bold"/>
                <a:sym typeface="Source Serif Variable Bold"/>
              </a:rPr>
              <a:t>:</a:t>
            </a:r>
            <a:r>
              <a:rPr dirty="0"/>
              <a:t> </a:t>
            </a:r>
            <a:r>
              <a:rPr lang="fr-FR" sz="5500" dirty="0">
                <a:sym typeface="Source Serif Variable Regular"/>
              </a:rPr>
              <a:t>«Ne vous conformez pas au monde actuel...»</a:t>
            </a:r>
            <a:r>
              <a:rPr lang="fr-CH" sz="5500" dirty="0">
                <a:sym typeface="Source Serif Variable Regular"/>
              </a:rPr>
              <a:t> </a:t>
            </a:r>
            <a:endParaRPr dirty="0"/>
          </a:p>
        </p:txBody>
      </p:sp>
      <p:sp>
        <p:nvSpPr>
          <p:cNvPr id="410" name="Translation: Stop allowing yourselves to be molded by the INFLUENCES and pressures of this present world system.…"/>
          <p:cNvSpPr txBox="1"/>
          <p:nvPr/>
        </p:nvSpPr>
        <p:spPr>
          <a:xfrm>
            <a:off x="1923297" y="5240282"/>
            <a:ext cx="20537406" cy="45524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7100"/>
              </a:spcBef>
              <a:defRPr sz="550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Signification</a:t>
            </a:r>
            <a:r>
              <a:rPr dirty="0"/>
              <a:t>: </a:t>
            </a:r>
            <a:r>
              <a:rPr lang="fr-CH" dirty="0"/>
              <a:t>cessez de vous laisser modeler par les </a:t>
            </a:r>
            <a:r>
              <a:rPr u="sng" dirty="0"/>
              <a:t>INFLUENCES</a:t>
            </a:r>
            <a:r>
              <a:rPr dirty="0"/>
              <a:t> </a:t>
            </a:r>
            <a:r>
              <a:rPr lang="fr-CH" dirty="0"/>
              <a:t>et les contraintes du système mondial actuel</a:t>
            </a:r>
            <a:r>
              <a:rPr dirty="0"/>
              <a:t>.</a:t>
            </a:r>
          </a:p>
          <a:p>
            <a:pPr algn="l" defTabSz="825500">
              <a:spcBef>
                <a:spcPts val="7100"/>
              </a:spcBef>
              <a:defRPr sz="5500">
                <a:latin typeface="Source Serif Variable Regular"/>
                <a:ea typeface="Source Serif Variable Regular"/>
                <a:cs typeface="Source Serif Variable Regular"/>
                <a:sym typeface="Source Serif Variable Regular"/>
              </a:defRPr>
            </a:pPr>
            <a:r>
              <a:rPr dirty="0">
                <a:latin typeface="Source Serif Variable Bold"/>
                <a:ea typeface="Source Serif Variable Bold"/>
                <a:cs typeface="Source Serif Variable Bold"/>
                <a:sym typeface="Source Serif Variable Bold"/>
              </a:rPr>
              <a:t>Application</a:t>
            </a:r>
            <a:r>
              <a:rPr dirty="0"/>
              <a:t>: </a:t>
            </a:r>
            <a:r>
              <a:rPr lang="fr-CH" dirty="0"/>
              <a:t>nous devons nous </a:t>
            </a:r>
            <a:r>
              <a:rPr u="sng" dirty="0"/>
              <a:t>S</a:t>
            </a:r>
            <a:r>
              <a:rPr lang="fr-CH" u="sng" dirty="0"/>
              <a:t>ÉPARER</a:t>
            </a:r>
            <a:r>
              <a:rPr dirty="0"/>
              <a:t> </a:t>
            </a:r>
            <a:r>
              <a:rPr lang="fr-CH" dirty="0"/>
              <a:t>du monde et de ses valeurs</a:t>
            </a:r>
            <a:r>
              <a:rPr dirty="0"/>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1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1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 grpId="1" build="p" animBg="1" advAuto="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1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1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14" name="C. Positive command: “...be transformed by the renewing of…"/>
          <p:cNvSpPr txBox="1"/>
          <p:nvPr/>
        </p:nvSpPr>
        <p:spPr>
          <a:xfrm>
            <a:off x="1206500" y="2094883"/>
            <a:ext cx="21514907" cy="4404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C. </a:t>
            </a:r>
            <a:r>
              <a:rPr lang="fr-CH" dirty="0">
                <a:latin typeface="Source Serif Variable Bold"/>
                <a:ea typeface="Source Serif Variable Bold"/>
                <a:cs typeface="Source Serif Variable Bold"/>
                <a:sym typeface="Source Serif Variable Bold"/>
              </a:rPr>
              <a:t>Commandement positif</a:t>
            </a:r>
            <a:r>
              <a:rPr dirty="0">
                <a:latin typeface="Source Serif Variable Bold"/>
                <a:ea typeface="Source Serif Variable Bold"/>
                <a:cs typeface="Source Serif Variable Bold"/>
                <a:sym typeface="Source Serif Variable Bold"/>
              </a:rPr>
              <a:t>: </a:t>
            </a:r>
            <a:r>
              <a:rPr lang="fr-FR" sz="5500" dirty="0">
                <a:sym typeface="Source Serif Variable Regular"/>
              </a:rPr>
              <a:t>«...soyez transformés par le renouvellement de </a:t>
            </a:r>
            <a:br>
              <a:rPr lang="fr-FR" sz="5500" dirty="0">
                <a:sym typeface="Source Serif Variable Regular"/>
              </a:rPr>
            </a:br>
            <a:r>
              <a:rPr lang="fr-FR" sz="5500" dirty="0">
                <a:sym typeface="Source Serif Variable Regular"/>
              </a:rPr>
              <a:t>     l’intelligence».</a:t>
            </a:r>
            <a:r>
              <a:rPr lang="fr-CH" sz="5500" dirty="0">
                <a:sym typeface="Source Serif Variable Regular"/>
              </a:rPr>
              <a:t> </a:t>
            </a:r>
            <a:endParaRPr dirty="0"/>
          </a:p>
        </p:txBody>
      </p:sp>
      <p:sp>
        <p:nvSpPr>
          <p:cNvPr id="415" name="Translation: Allow God to completely change your inward thinking and outward behavior by cooperating wholeheartedly moment-by-moment with the Spirit’s renewing process.…"/>
          <p:cNvSpPr txBox="1"/>
          <p:nvPr/>
        </p:nvSpPr>
        <p:spPr>
          <a:xfrm>
            <a:off x="2122621" y="4952369"/>
            <a:ext cx="20537406" cy="79237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7100"/>
              </a:spcBef>
              <a:defRPr sz="550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Signification</a:t>
            </a:r>
            <a:r>
              <a:rPr dirty="0">
                <a:latin typeface="Source Serif Variable Bold"/>
                <a:ea typeface="Source Serif Variable Bold"/>
                <a:cs typeface="Source Serif Variable Bold"/>
                <a:sym typeface="Source Serif Variable Bold"/>
              </a:rPr>
              <a:t>: </a:t>
            </a:r>
            <a:r>
              <a:rPr lang="fr-FR" sz="5500" dirty="0">
                <a:sym typeface="Source Serif Variable Regular"/>
              </a:rPr>
              <a:t>laissez Dieu changer complètement vos pensées et vos comportements à travers le fait que vous coopérez de tout cœur avec lui, à chaque instant, au processus de renouvellement de votre intelligence</a:t>
            </a:r>
            <a:r>
              <a:rPr lang="fr-CH" sz="5500" dirty="0">
                <a:sym typeface="Source Serif Variable Regular"/>
              </a:rPr>
              <a:t> </a:t>
            </a:r>
            <a:r>
              <a:rPr dirty="0"/>
              <a:t>.</a:t>
            </a:r>
          </a:p>
          <a:p>
            <a:pPr algn="l" defTabSz="825500">
              <a:spcBef>
                <a:spcPts val="7100"/>
              </a:spcBef>
              <a:defRPr sz="5500">
                <a:latin typeface="Source Serif Variable Regular"/>
                <a:ea typeface="Source Serif Variable Regular"/>
                <a:cs typeface="Source Serif Variable Regular"/>
                <a:sym typeface="Source Serif Variable Regular"/>
              </a:defRPr>
            </a:pPr>
            <a:r>
              <a:rPr dirty="0">
                <a:latin typeface="Source Serif Variable Bold"/>
                <a:ea typeface="Source Serif Variable Bold"/>
                <a:cs typeface="Source Serif Variable Bold"/>
                <a:sym typeface="Source Serif Variable Bold"/>
              </a:rPr>
              <a:t>Application: </a:t>
            </a:r>
            <a:r>
              <a:rPr lang="fr-CH" dirty="0"/>
              <a:t>nous devons être façonnés par la </a:t>
            </a:r>
            <a:r>
              <a:rPr lang="fr-CH" u="sng" dirty="0"/>
              <a:t>PAROLE DE DIEU</a:t>
            </a:r>
            <a:r>
              <a:rPr dirty="0"/>
              <a:t>, </a:t>
            </a:r>
            <a:r>
              <a:rPr lang="fr-CH" dirty="0"/>
              <a:t>et non par le </a:t>
            </a:r>
            <a:r>
              <a:rPr lang="fr-CH" u="sng" dirty="0"/>
              <a:t>MONDE</a:t>
            </a:r>
            <a:r>
              <a:rPr dirty="0"/>
              <a: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1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 grpId="1" build="p" animBg="1" advAuto="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17" name="2. Separate From the World’s Value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2. </a:t>
            </a:r>
            <a:r>
              <a:rPr lang="fr-CH" dirty="0"/>
              <a:t>Se séparer des valeurs du monde</a:t>
            </a:r>
            <a:endParaRPr dirty="0"/>
          </a:p>
        </p:txBody>
      </p:sp>
      <p:pic>
        <p:nvPicPr>
          <p:cNvPr id="41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19"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20" name="Do not love the world nor the things in the world. If anyone loves the world, the love of the Father is not in him. For all that is in the world, the lust of the flesh and the lust of the eyes and the boastful pride of life, is not from the Father, but i"/>
          <p:cNvSpPr txBox="1"/>
          <p:nvPr/>
        </p:nvSpPr>
        <p:spPr>
          <a:xfrm>
            <a:off x="1206500" y="3977390"/>
            <a:ext cx="20537406" cy="6995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fr-CH" sz="5500" dirty="0">
                <a:sym typeface="Source Serif Variable Regular"/>
              </a:rPr>
              <a:t>N’aimez pas le monde ni ce qui est dans le monde. Si quelqu’un aime le monde, l’amour du Père n’est pas en lui. En effet, tout ce qui est dans le monde – la convoitise qui est dans l’homme, la convoitise des yeux et l’orgueil dû aux richesses – vient non du Père, mais du monde. Or le monde passe, sa convoitise aussi, mais celui qui fait la volonté de Dieu demeure éternellement</a:t>
            </a:r>
            <a:r>
              <a:rPr dirty="0"/>
              <a:t>.</a:t>
            </a:r>
          </a:p>
          <a:p>
            <a:pPr algn="l" defTabSz="825500">
              <a:spcBef>
                <a:spcPts val="1200"/>
              </a:spcBef>
              <a:defRPr sz="5500">
                <a:solidFill>
                  <a:srgbClr val="CE9759"/>
                </a:solidFill>
                <a:latin typeface="Source Serif Variable Regular"/>
                <a:ea typeface="Source Serif Variable Regular"/>
                <a:cs typeface="Source Serif Variable Regular"/>
                <a:sym typeface="Source Serif Variable Regular"/>
              </a:defRPr>
            </a:pPr>
            <a:r>
              <a:rPr dirty="0"/>
              <a:t>- J</a:t>
            </a:r>
            <a:r>
              <a:rPr lang="fr-CH" dirty="0" err="1"/>
              <a:t>ean</a:t>
            </a:r>
            <a:r>
              <a:rPr dirty="0"/>
              <a:t> 2</a:t>
            </a:r>
            <a:r>
              <a:rPr lang="fr-CH" dirty="0"/>
              <a:t>.</a:t>
            </a:r>
            <a:r>
              <a:rPr dirty="0"/>
              <a:t>15-17</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 grpId="1"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2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2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24" name="Summary: The World’s system seeks to seduce us from our love of Christ through PLEASURES, POSSESSIONS, and POSITION."/>
          <p:cNvSpPr txBox="1"/>
          <p:nvPr/>
        </p:nvSpPr>
        <p:spPr>
          <a:xfrm>
            <a:off x="1206500" y="2094883"/>
            <a:ext cx="21514907" cy="8912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Résumé</a:t>
            </a:r>
            <a:r>
              <a:rPr dirty="0">
                <a:latin typeface="Source Serif Variable Bold"/>
                <a:ea typeface="Source Serif Variable Bold"/>
                <a:cs typeface="Source Serif Variable Bold"/>
                <a:sym typeface="Source Serif Variable Bold"/>
              </a:rPr>
              <a:t>:</a:t>
            </a:r>
            <a:r>
              <a:rPr dirty="0"/>
              <a:t> </a:t>
            </a:r>
            <a:r>
              <a:rPr lang="fr-FR" sz="5500" dirty="0">
                <a:sym typeface="Source Serif Variable Regular"/>
              </a:rPr>
              <a:t>le système du monde cherche à nous séparer de l’amour de Christ et à nous séduire par les</a:t>
            </a:r>
            <a:r>
              <a:rPr dirty="0"/>
              <a:t> </a:t>
            </a:r>
            <a:r>
              <a:rPr u="sng" dirty="0"/>
              <a:t>PL</a:t>
            </a:r>
            <a:r>
              <a:rPr lang="fr-CH" u="sng" dirty="0"/>
              <a:t>AISIR</a:t>
            </a:r>
            <a:r>
              <a:rPr u="sng" dirty="0"/>
              <a:t>S</a:t>
            </a:r>
            <a:r>
              <a:rPr dirty="0"/>
              <a:t>, </a:t>
            </a:r>
            <a:r>
              <a:rPr lang="fr-CH" dirty="0"/>
              <a:t>la </a:t>
            </a:r>
            <a:r>
              <a:rPr u="sng" dirty="0"/>
              <a:t>POSSESSION</a:t>
            </a:r>
            <a:r>
              <a:rPr lang="fr-CH" u="sng" dirty="0"/>
              <a:t> DE BIENS MATÉRIELS</a:t>
            </a:r>
            <a:r>
              <a:rPr dirty="0"/>
              <a:t>, </a:t>
            </a:r>
            <a:r>
              <a:rPr lang="fr-CH" dirty="0"/>
              <a:t>et le</a:t>
            </a:r>
            <a:r>
              <a:rPr dirty="0"/>
              <a:t> </a:t>
            </a:r>
            <a:r>
              <a:rPr lang="fr-CH" u="sng" dirty="0"/>
              <a:t>STATUT SOCIAL</a:t>
            </a:r>
            <a:r>
              <a:rPr dirty="0"/>
              <a:t>. </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26" name="3. Principles of Transforming Your Mind"/>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3. Principes </a:t>
            </a:r>
            <a:r>
              <a:rPr lang="fr-CH" dirty="0"/>
              <a:t>de la transformation de votre </a:t>
            </a:r>
            <a:br>
              <a:rPr lang="fr-CH" dirty="0"/>
            </a:br>
            <a:r>
              <a:rPr lang="fr-CH" dirty="0"/>
              <a:t>    intelligence</a:t>
            </a:r>
            <a:endParaRPr dirty="0"/>
          </a:p>
        </p:txBody>
      </p:sp>
      <p:pic>
        <p:nvPicPr>
          <p:cNvPr id="42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2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29" name="A. It is a CONTINUAL process. (Colossians 3:1-4)"/>
          <p:cNvSpPr txBox="1"/>
          <p:nvPr/>
        </p:nvSpPr>
        <p:spPr>
          <a:xfrm>
            <a:off x="1206500" y="3977390"/>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fr-CH" dirty="0"/>
              <a:t>Il s’agit d’un processus </a:t>
            </a:r>
            <a:r>
              <a:rPr u="sng" dirty="0"/>
              <a:t>CONTINU</a:t>
            </a:r>
            <a:r>
              <a:rPr lang="fr-CH" u="sng" dirty="0"/>
              <a:t>E</a:t>
            </a:r>
            <a:r>
              <a:rPr u="sng" dirty="0"/>
              <a:t>L</a:t>
            </a:r>
            <a:r>
              <a:rPr dirty="0"/>
              <a:t> (Colossi</a:t>
            </a:r>
            <a:r>
              <a:rPr lang="fr-CH" dirty="0"/>
              <a:t>e</a:t>
            </a:r>
            <a:r>
              <a:rPr dirty="0"/>
              <a:t>ns 3</a:t>
            </a:r>
            <a:r>
              <a:rPr lang="fr-CH" dirty="0"/>
              <a:t>.</a:t>
            </a:r>
            <a:r>
              <a:rPr dirty="0"/>
              <a:t>1-4)</a:t>
            </a:r>
            <a:r>
              <a:rPr lang="fr-CH" dirty="0"/>
              <a:t>.</a:t>
            </a:r>
            <a:endParaRPr dirty="0"/>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3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33" name="B. It is a BATTLE (2 Corinthians 10:4-5)"/>
          <p:cNvSpPr txBox="1"/>
          <p:nvPr/>
        </p:nvSpPr>
        <p:spPr>
          <a:xfrm>
            <a:off x="1206500" y="2094883"/>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B. </a:t>
            </a:r>
            <a:r>
              <a:rPr lang="fr-CH" dirty="0"/>
              <a:t>C’est un </a:t>
            </a:r>
            <a:r>
              <a:rPr lang="fr-CH" u="sng" dirty="0"/>
              <a:t>COMBAT</a:t>
            </a:r>
            <a:r>
              <a:rPr dirty="0"/>
              <a:t> (2 </a:t>
            </a:r>
            <a:r>
              <a:rPr dirty="0" err="1"/>
              <a:t>Corinthi</a:t>
            </a:r>
            <a:r>
              <a:rPr lang="fr-CH" dirty="0"/>
              <a:t>e</a:t>
            </a:r>
            <a:r>
              <a:rPr dirty="0"/>
              <a:t>ns 10</a:t>
            </a:r>
            <a:r>
              <a:rPr lang="fr-CH" dirty="0"/>
              <a:t>.</a:t>
            </a:r>
            <a:r>
              <a:rPr dirty="0"/>
              <a:t>4-5)</a:t>
            </a:r>
            <a:r>
              <a:rPr lang="fr-CH" dirty="0"/>
              <a:t>.</a:t>
            </a:r>
            <a:endParaRPr dirty="0"/>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3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37" name="C. It is a SUPERNATURAL work of the Holy Spirit. (Romans 8:5-6)"/>
          <p:cNvSpPr txBox="1"/>
          <p:nvPr/>
        </p:nvSpPr>
        <p:spPr>
          <a:xfrm>
            <a:off x="1206500" y="2094883"/>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C. </a:t>
            </a:r>
            <a:r>
              <a:rPr lang="fr-CH" dirty="0"/>
              <a:t>C’est une œuvre </a:t>
            </a:r>
            <a:r>
              <a:rPr u="sng" dirty="0"/>
              <a:t>SU</a:t>
            </a:r>
            <a:r>
              <a:rPr lang="fr-CH" u="sng" dirty="0"/>
              <a:t>RNATURELLE</a:t>
            </a:r>
            <a:r>
              <a:rPr dirty="0"/>
              <a:t> </a:t>
            </a:r>
            <a:r>
              <a:rPr lang="fr-CH" dirty="0"/>
              <a:t>du Saint-Esprit</a:t>
            </a:r>
            <a:r>
              <a:rPr dirty="0"/>
              <a:t> (Roma</a:t>
            </a:r>
            <a:r>
              <a:rPr lang="fr-CH" dirty="0"/>
              <a:t>i</a:t>
            </a:r>
            <a:r>
              <a:rPr dirty="0"/>
              <a:t>ns 8</a:t>
            </a:r>
            <a:r>
              <a:rPr lang="fr-CH" dirty="0"/>
              <a:t>.</a:t>
            </a:r>
            <a:r>
              <a:rPr dirty="0"/>
              <a:t>5-6)</a:t>
            </a:r>
            <a:r>
              <a:rPr lang="fr-CH" dirty="0"/>
              <a:t>.</a:t>
            </a:r>
            <a:endParaRPr dirty="0"/>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39" name="4. Practical Methods for…"/>
          <p:cNvSpPr txBox="1">
            <a:spLocks noGrp="1"/>
          </p:cNvSpPr>
          <p:nvPr>
            <p:ph type="ctrTitle"/>
          </p:nvPr>
        </p:nvSpPr>
        <p:spPr>
          <a:xfrm>
            <a:off x="1206496" y="1015676"/>
            <a:ext cx="20537413" cy="3723991"/>
          </a:xfrm>
          <a:prstGeom prst="rect">
            <a:avLst/>
          </a:prstGeom>
        </p:spPr>
        <p:txBody>
          <a:bodyPr/>
          <a:lstStyle/>
          <a:p>
            <a:pPr>
              <a:defRPr sz="8500" b="0" spc="-340">
                <a:latin typeface="+mn-lt"/>
                <a:ea typeface="+mn-ea"/>
                <a:cs typeface="+mn-cs"/>
                <a:sym typeface="Montserrat Light"/>
              </a:defRPr>
            </a:pPr>
            <a:r>
              <a:rPr dirty="0"/>
              <a:t>4. </a:t>
            </a:r>
            <a:r>
              <a:rPr lang="fr-CH" dirty="0"/>
              <a:t>Méthodes pratique pour être</a:t>
            </a:r>
            <a:r>
              <a:rPr dirty="0"/>
              <a:t>  </a:t>
            </a:r>
          </a:p>
          <a:p>
            <a:pPr>
              <a:defRPr sz="8500" b="0" spc="-340">
                <a:latin typeface="+mn-lt"/>
                <a:ea typeface="+mn-ea"/>
                <a:cs typeface="+mn-cs"/>
                <a:sym typeface="Montserrat Light"/>
              </a:defRPr>
            </a:pPr>
            <a:r>
              <a:rPr dirty="0"/>
              <a:t>     </a:t>
            </a:r>
            <a:r>
              <a:rPr lang="fr-CH" dirty="0"/>
              <a:t>transformé dans votre intelligence</a:t>
            </a:r>
            <a:endParaRPr dirty="0"/>
          </a:p>
        </p:txBody>
      </p:sp>
      <p:pic>
        <p:nvPicPr>
          <p:cNvPr id="4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4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42" name="A. HEAR God’s Word (Romans 10:17)"/>
          <p:cNvSpPr txBox="1"/>
          <p:nvPr/>
        </p:nvSpPr>
        <p:spPr>
          <a:xfrm>
            <a:off x="1206500" y="5704935"/>
            <a:ext cx="20537406" cy="6995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fr-CH" u="sng" dirty="0"/>
              <a:t>ÉCOUTER</a:t>
            </a:r>
            <a:r>
              <a:rPr dirty="0"/>
              <a:t> </a:t>
            </a:r>
            <a:r>
              <a:rPr lang="fr-CH" dirty="0"/>
              <a:t>la Parole de Dieu </a:t>
            </a:r>
            <a:r>
              <a:rPr dirty="0"/>
              <a:t>(Roma</a:t>
            </a:r>
            <a:r>
              <a:rPr lang="fr-CH" dirty="0"/>
              <a:t>i</a:t>
            </a:r>
            <a:r>
              <a:rPr dirty="0"/>
              <a:t>ns 10</a:t>
            </a:r>
            <a:r>
              <a:rPr lang="fr-CH" dirty="0"/>
              <a:t>.</a:t>
            </a:r>
            <a:r>
              <a:rPr dirty="0"/>
              <a:t>17)</a:t>
            </a: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4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46" name="B. READ God's Word (Revelation 1:3)"/>
          <p:cNvSpPr txBox="1"/>
          <p:nvPr/>
        </p:nvSpPr>
        <p:spPr>
          <a:xfrm>
            <a:off x="1206500" y="2094883"/>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B. </a:t>
            </a:r>
            <a:r>
              <a:rPr lang="fr-CH" u="sng" dirty="0"/>
              <a:t>LIRE</a:t>
            </a:r>
            <a:r>
              <a:rPr dirty="0"/>
              <a:t> </a:t>
            </a:r>
            <a:r>
              <a:rPr lang="fr-CH" dirty="0"/>
              <a:t>la Parole de Dieu (Apocalypse </a:t>
            </a:r>
            <a:r>
              <a:rPr dirty="0"/>
              <a:t>1</a:t>
            </a:r>
            <a:r>
              <a:rPr lang="fr-CH" dirty="0"/>
              <a:t>.</a:t>
            </a:r>
            <a:r>
              <a:rPr dirty="0"/>
              <a:t>3)</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4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49"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50" name="C. STUDY God's Word (2 Timothy 2:15)"/>
          <p:cNvSpPr txBox="1"/>
          <p:nvPr/>
        </p:nvSpPr>
        <p:spPr>
          <a:xfrm>
            <a:off x="1206500" y="2094883"/>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C. </a:t>
            </a:r>
            <a:r>
              <a:rPr lang="fr-CH" u="sng" dirty="0"/>
              <a:t>ÉTUDIER</a:t>
            </a:r>
            <a:r>
              <a:rPr dirty="0"/>
              <a:t> </a:t>
            </a:r>
            <a:r>
              <a:rPr lang="fr-CH" dirty="0"/>
              <a:t>la Parole de Dieu </a:t>
            </a:r>
            <a:r>
              <a:rPr dirty="0"/>
              <a:t>(2 Timoth</a:t>
            </a:r>
            <a:r>
              <a:rPr lang="fr-CH" dirty="0" err="1"/>
              <a:t>ée</a:t>
            </a:r>
            <a:r>
              <a:rPr dirty="0"/>
              <a:t> 2</a:t>
            </a:r>
            <a:r>
              <a:rPr lang="fr-CH" dirty="0"/>
              <a:t>.</a:t>
            </a:r>
            <a:r>
              <a:rPr dirty="0"/>
              <a:t>15)</a:t>
            </a: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5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5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54" name="D. MEMORIZE God's Word (Psalm 119:9, 11)"/>
          <p:cNvSpPr txBox="1"/>
          <p:nvPr/>
        </p:nvSpPr>
        <p:spPr>
          <a:xfrm>
            <a:off x="1206500" y="2094883"/>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D. </a:t>
            </a:r>
            <a:r>
              <a:rPr lang="fr-CH" u="sng" dirty="0"/>
              <a:t>MÉMORISER</a:t>
            </a:r>
            <a:r>
              <a:rPr dirty="0"/>
              <a:t> </a:t>
            </a:r>
            <a:r>
              <a:rPr lang="fr-CH" dirty="0"/>
              <a:t>la Parole de Dieu </a:t>
            </a:r>
            <a:r>
              <a:rPr dirty="0"/>
              <a:t>(</a:t>
            </a:r>
            <a:r>
              <a:rPr dirty="0" err="1"/>
              <a:t>Psa</a:t>
            </a:r>
            <a:r>
              <a:rPr lang="fr-CH" dirty="0" err="1"/>
              <a:t>ume</a:t>
            </a:r>
            <a:r>
              <a:rPr dirty="0"/>
              <a:t> 119</a:t>
            </a:r>
            <a:r>
              <a:rPr lang="fr-CH" dirty="0"/>
              <a:t>.</a:t>
            </a:r>
            <a:r>
              <a:rPr dirty="0"/>
              <a:t>9, 11)</a:t>
            </a: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5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58" name="E. MEDITATE on God's Word (Joshua 1:8)"/>
          <p:cNvSpPr txBox="1"/>
          <p:nvPr/>
        </p:nvSpPr>
        <p:spPr>
          <a:xfrm>
            <a:off x="1206500" y="2094883"/>
            <a:ext cx="20537406" cy="4770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E. </a:t>
            </a:r>
            <a:r>
              <a:rPr lang="fr-CH" u="sng" dirty="0"/>
              <a:t>MÉDITER</a:t>
            </a:r>
            <a:r>
              <a:rPr dirty="0"/>
              <a:t> </a:t>
            </a:r>
            <a:r>
              <a:rPr lang="fr-CH" dirty="0"/>
              <a:t>la Parole de Dieu </a:t>
            </a:r>
            <a:r>
              <a:rPr dirty="0"/>
              <a:t>(Jos</a:t>
            </a:r>
            <a:r>
              <a:rPr lang="fr-CH" dirty="0" err="1"/>
              <a:t>ué</a:t>
            </a:r>
            <a:r>
              <a:rPr dirty="0"/>
              <a:t> 1</a:t>
            </a:r>
            <a:r>
              <a:rPr lang="fr-CH" dirty="0"/>
              <a:t>.</a:t>
            </a:r>
            <a:r>
              <a:rPr dirty="0"/>
              <a:t>8)</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6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62" name="“We need to become people of the Bible: not just people who know what it says, but people who live in and by the Bible, people who are soaked in Scripture, who live and breathe it.”   - N.T. Wright"/>
          <p:cNvSpPr txBox="1"/>
          <p:nvPr/>
        </p:nvSpPr>
        <p:spPr>
          <a:xfrm>
            <a:off x="1206500" y="2072736"/>
            <a:ext cx="20537406" cy="6995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fr-FR" sz="5500" dirty="0">
                <a:sym typeface="Source Serif Variable Regular"/>
              </a:rPr>
              <a:t>«Nous devons devenir des gens de la Bible: pas seulement des gens qui savent ce qu'elle dit, mais des gens qui vivent selon la Bible, des gens qui sont imprégnés de l'Écriture, qui la vivent et la respirent.»</a:t>
            </a:r>
            <a:br>
              <a:rPr dirty="0"/>
            </a:br>
            <a:r>
              <a:rPr dirty="0">
                <a:solidFill>
                  <a:srgbClr val="CE9759"/>
                </a:solidFill>
              </a:rPr>
              <a:t>- N.T. Wright</a:t>
            </a:r>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64"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Engagement et leadership</a:t>
            </a:r>
            <a:endParaRPr dirty="0"/>
          </a:p>
        </p:txBody>
      </p:sp>
      <p:sp>
        <p:nvSpPr>
          <p:cNvPr id="465" name="I commit to spending time with God daily so that I’m transformed by His Word to protect me from the TEMPTATIONS of the world."/>
          <p:cNvSpPr txBox="1">
            <a:spLocks noGrp="1"/>
          </p:cNvSpPr>
          <p:nvPr>
            <p:ph type="subTitle" idx="1"/>
          </p:nvPr>
        </p:nvSpPr>
        <p:spPr>
          <a:xfrm>
            <a:off x="1206499" y="4472767"/>
            <a:ext cx="21307511"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fr-FR" b="0" dirty="0">
                <a:sym typeface="Source Serif Variable Regular"/>
              </a:rPr>
              <a:t>Je m'engage à passer du temps avec Dieu chaque jour afin d’être transformé par sa Parole et de me protéger des </a:t>
            </a:r>
            <a:r>
              <a:rPr u="sng" dirty="0"/>
              <a:t>TE</a:t>
            </a:r>
            <a:r>
              <a:rPr lang="fr-CH" u="sng" dirty="0"/>
              <a:t>NTAT</a:t>
            </a:r>
            <a:r>
              <a:rPr u="sng" dirty="0"/>
              <a:t>IONS</a:t>
            </a:r>
            <a:r>
              <a:rPr dirty="0"/>
              <a:t> </a:t>
            </a:r>
            <a:r>
              <a:rPr lang="fr-CH" dirty="0"/>
              <a:t>du monde</a:t>
            </a:r>
            <a:r>
              <a:rPr dirty="0"/>
              <a:t>.</a:t>
            </a:r>
          </a:p>
        </p:txBody>
      </p:sp>
      <p:pic>
        <p:nvPicPr>
          <p:cNvPr id="46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HIC Logo Horizontal@2400x-8.png">
            <a:extLst>
              <a:ext uri="{FF2B5EF4-FFF2-40B4-BE49-F238E27FC236}">
                <a16:creationId xmlns:a16="http://schemas.microsoft.com/office/drawing/2014/main" id="{595F12FC-C469-2EC3-B402-C5CFFBDC4F1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69" name="Engage - Personal Reflection and Discussion"/>
          <p:cNvSpPr txBox="1">
            <a:spLocks noGrp="1"/>
          </p:cNvSpPr>
          <p:nvPr>
            <p:ph type="ctrTitle"/>
          </p:nvPr>
        </p:nvSpPr>
        <p:spPr>
          <a:xfrm>
            <a:off x="1206496" y="1214931"/>
            <a:ext cx="14029092" cy="4518604"/>
          </a:xfrm>
          <a:prstGeom prst="rect">
            <a:avLst/>
          </a:prstGeom>
        </p:spPr>
        <p:txBody>
          <a:bodyPr/>
          <a:lstStyle>
            <a:lvl1pPr>
              <a:defRPr sz="8500" b="0" spc="-340">
                <a:latin typeface="+mn-lt"/>
                <a:ea typeface="+mn-ea"/>
                <a:cs typeface="+mn-cs"/>
                <a:sym typeface="Montserrat Light"/>
              </a:defRPr>
            </a:lvl1pPr>
          </a:lstStyle>
          <a:p>
            <a:r>
              <a:rPr lang="fr-CH" dirty="0"/>
              <a:t>Mise en pratique</a:t>
            </a:r>
            <a:r>
              <a:rPr dirty="0"/>
              <a:t> </a:t>
            </a:r>
            <a:r>
              <a:rPr lang="fr-CH" dirty="0"/>
              <a:t>–</a:t>
            </a:r>
            <a:r>
              <a:rPr dirty="0"/>
              <a:t> </a:t>
            </a:r>
            <a:r>
              <a:rPr lang="fr-CH" dirty="0"/>
              <a:t>Réflexion personnelle et discussion</a:t>
            </a:r>
            <a:endParaRPr dirty="0"/>
          </a:p>
        </p:txBody>
      </p:sp>
      <p:pic>
        <p:nvPicPr>
          <p:cNvPr id="4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7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74"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sp>
        <p:nvSpPr>
          <p:cNvPr id="473" name="What is God’s Purpose  for My Life?"/>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fr-CH" dirty="0"/>
              <a:t>Quel est le projet de Dieu</a:t>
            </a:r>
            <a:br>
              <a:rPr dirty="0"/>
            </a:br>
            <a:r>
              <a:rPr lang="fr-CH" dirty="0"/>
              <a:t>pour ma vie</a:t>
            </a:r>
            <a:r>
              <a:rPr dirty="0"/>
              <a:t>?</a:t>
            </a:r>
          </a:p>
        </p:txBody>
      </p:sp>
      <p:pic>
        <p:nvPicPr>
          <p:cNvPr id="47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5332584" y="2582641"/>
            <a:ext cx="13718832" cy="3709777"/>
          </a:xfrm>
          <a:prstGeom prst="rect">
            <a:avLst/>
          </a:prstGeom>
          <a:ln w="12700">
            <a:miter lim="400000"/>
          </a:ln>
        </p:spPr>
      </p:pic>
      <p:sp>
        <p:nvSpPr>
          <p:cNvPr id="476" name="Session 4"/>
          <p:cNvSpPr txBox="1"/>
          <p:nvPr/>
        </p:nvSpPr>
        <p:spPr>
          <a:xfrm>
            <a:off x="3783093" y="11787663"/>
            <a:ext cx="16817814" cy="739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4</a:t>
            </a:r>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78" name="What is God’s Purpose for My Lif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Quel est le projet de Dieu pour ma vie</a:t>
            </a:r>
            <a:r>
              <a:rPr dirty="0"/>
              <a:t>?</a:t>
            </a:r>
          </a:p>
        </p:txBody>
      </p:sp>
      <p:sp>
        <p:nvSpPr>
          <p:cNvPr id="479" name="The third characteristic of a Romans 12 disciple relates to our relationship with OURSELVES."/>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fr-FR" sz="5170" b="0" dirty="0">
                <a:sym typeface="Source Serif Variable Regular"/>
              </a:rPr>
              <a:t>La troisième caractéristique du disciple selon Romains 12 concerne la relation avec </a:t>
            </a:r>
            <a:r>
              <a:rPr lang="fr-CH" dirty="0">
                <a:latin typeface="Source Serif Variable Bold"/>
                <a:ea typeface="Source Serif Variable Bold"/>
                <a:cs typeface="Source Serif Variable Bold"/>
                <a:sym typeface="Source Serif Variable Bold"/>
              </a:rPr>
              <a:t>NOUS-MÊMES</a:t>
            </a:r>
            <a:r>
              <a:rPr dirty="0"/>
              <a:t>.</a:t>
            </a:r>
          </a:p>
        </p:txBody>
      </p:sp>
      <p:pic>
        <p:nvPicPr>
          <p:cNvPr id="4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8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83" name="1. Three Universal Question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1. </a:t>
            </a:r>
            <a:r>
              <a:rPr lang="fr-CH" dirty="0"/>
              <a:t>Trois questions universelles</a:t>
            </a:r>
            <a:endParaRPr dirty="0"/>
          </a:p>
        </p:txBody>
      </p:sp>
      <p:sp>
        <p:nvSpPr>
          <p:cNvPr id="484" name="A. Who am I? (MY IDENTITY)"/>
          <p:cNvSpPr txBox="1">
            <a:spLocks noGrp="1"/>
          </p:cNvSpPr>
          <p:nvPr>
            <p:ph type="subTitle" sz="quarter" idx="1"/>
          </p:nvPr>
        </p:nvSpPr>
        <p:spPr>
          <a:xfrm>
            <a:off x="1206500" y="4472767"/>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fr-CH" dirty="0"/>
              <a:t>Qui suis-je</a:t>
            </a:r>
            <a:r>
              <a:rPr dirty="0"/>
              <a:t>? (</a:t>
            </a:r>
            <a:r>
              <a:rPr lang="fr-CH" u="sng" dirty="0"/>
              <a:t>MON</a:t>
            </a:r>
            <a:r>
              <a:rPr dirty="0"/>
              <a:t> </a:t>
            </a:r>
            <a:r>
              <a:rPr u="sng" dirty="0"/>
              <a:t>IDENTIT</a:t>
            </a:r>
            <a:r>
              <a:rPr lang="fr-CH" u="sng" dirty="0" err="1"/>
              <a:t>É</a:t>
            </a:r>
            <a:r>
              <a:rPr dirty="0"/>
              <a:t>)</a:t>
            </a:r>
          </a:p>
        </p:txBody>
      </p:sp>
      <p:pic>
        <p:nvPicPr>
          <p:cNvPr id="48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8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8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89"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90" name="B. Where do I belong? (MY SECURITY)"/>
          <p:cNvSpPr txBox="1">
            <a:spLocks noGrp="1"/>
          </p:cNvSpPr>
          <p:nvPr>
            <p:ph type="subTitle" sz="quarter" idx="1"/>
          </p:nvPr>
        </p:nvSpPr>
        <p:spPr>
          <a:xfrm>
            <a:off x="1206500" y="2103023"/>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Quelle est ma place</a:t>
            </a:r>
            <a:r>
              <a:rPr dirty="0"/>
              <a:t>? (</a:t>
            </a:r>
            <a:r>
              <a:rPr u="sng" dirty="0"/>
              <a:t>M</a:t>
            </a:r>
            <a:r>
              <a:rPr lang="fr-CH" u="sng" dirty="0"/>
              <a:t>A</a:t>
            </a:r>
            <a:r>
              <a:rPr dirty="0"/>
              <a:t> </a:t>
            </a:r>
            <a:r>
              <a:rPr u="sng" dirty="0"/>
              <a:t>S</a:t>
            </a:r>
            <a:r>
              <a:rPr lang="fr-CH" u="sng" dirty="0"/>
              <a:t>ÉCURITÉ</a:t>
            </a:r>
            <a:r>
              <a:rPr dirty="0"/>
              <a:t>)</a:t>
            </a:r>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9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9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494" name="C. What am I supposed to do? (MY SIGNIFICANCE)"/>
          <p:cNvSpPr txBox="1">
            <a:spLocks noGrp="1"/>
          </p:cNvSpPr>
          <p:nvPr>
            <p:ph type="subTitle" sz="quarter" idx="1"/>
          </p:nvPr>
        </p:nvSpPr>
        <p:spPr>
          <a:xfrm>
            <a:off x="1206500" y="2103023"/>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t>Que suis-je censé faire</a:t>
            </a:r>
            <a:r>
              <a:rPr dirty="0"/>
              <a:t>? (</a:t>
            </a:r>
            <a:r>
              <a:rPr u="sng" dirty="0"/>
              <a:t>M</a:t>
            </a:r>
            <a:r>
              <a:rPr lang="fr-CH" u="sng" dirty="0"/>
              <a:t>A</a:t>
            </a:r>
            <a:r>
              <a:rPr dirty="0"/>
              <a:t> </a:t>
            </a:r>
            <a:r>
              <a:rPr lang="fr-CH" u="sng" dirty="0"/>
              <a:t>VALEUR</a:t>
            </a:r>
            <a:r>
              <a:rPr dirty="0"/>
              <a:t>)</a:t>
            </a:r>
          </a:p>
        </p:txBody>
      </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96" name="2. My Identit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2. </a:t>
            </a:r>
            <a:r>
              <a:rPr lang="fr-CH" dirty="0"/>
              <a:t>Mon identité</a:t>
            </a:r>
            <a:endParaRPr dirty="0"/>
          </a:p>
        </p:txBody>
      </p:sp>
      <p:sp>
        <p:nvSpPr>
          <p:cNvPr id="497" name="For by the grace given me I say to every one of you: Do not think of yourself more highly than you ought, but rather think of yourself with sober judgment, in accordance with the faith God has distributed to each of you.…"/>
          <p:cNvSpPr txBox="1">
            <a:spLocks noGrp="1"/>
          </p:cNvSpPr>
          <p:nvPr>
            <p:ph type="subTitle" sz="half" idx="1"/>
          </p:nvPr>
        </p:nvSpPr>
        <p:spPr>
          <a:xfrm>
            <a:off x="1206500" y="4472767"/>
            <a:ext cx="20537406" cy="621149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fr-CH" b="0" dirty="0">
                <a:sym typeface="Source Serif Variable Regular"/>
              </a:rPr>
              <a:t>Par la grâce qui m’a été donnée, je dis à chacun de vous de ne pas avoir une trop haute opinion de lui-même, mais de garder des sentiments modestes, chacun selon la mesure de foi que Dieu lui a donnée</a:t>
            </a:r>
            <a:r>
              <a:rPr dirty="0"/>
              <a:t>.</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rPr dirty="0"/>
              <a:t>- Roma</a:t>
            </a:r>
            <a:r>
              <a:rPr lang="fr-CH" dirty="0"/>
              <a:t>i</a:t>
            </a:r>
            <a:r>
              <a:rPr dirty="0"/>
              <a:t>ns 12</a:t>
            </a:r>
            <a:r>
              <a:rPr lang="fr-CH" dirty="0"/>
              <a:t>.</a:t>
            </a:r>
            <a:r>
              <a:rPr dirty="0"/>
              <a:t>3</a:t>
            </a:r>
          </a:p>
        </p:txBody>
      </p:sp>
      <p:pic>
        <p:nvPicPr>
          <p:cNvPr id="49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99"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01" name="Command: think ACCURATELY about yourself.…"/>
          <p:cNvSpPr txBox="1">
            <a:spLocks noGrp="1"/>
          </p:cNvSpPr>
          <p:nvPr>
            <p:ph type="subTitle" sz="half" idx="1"/>
          </p:nvPr>
        </p:nvSpPr>
        <p:spPr>
          <a:xfrm>
            <a:off x="1206499" y="1793344"/>
            <a:ext cx="21480505"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dirty="0">
                <a:latin typeface="Source Serif Variable Bold"/>
                <a:ea typeface="Source Serif Variable Bold"/>
                <a:cs typeface="Source Serif Variable Bold"/>
                <a:sym typeface="Source Serif Variable Bold"/>
              </a:rPr>
              <a:t>Command</a:t>
            </a:r>
            <a:r>
              <a:rPr lang="fr-CH" dirty="0" err="1">
                <a:latin typeface="Source Serif Variable Bold"/>
                <a:ea typeface="Source Serif Variable Bold"/>
                <a:cs typeface="Source Serif Variable Bold"/>
                <a:sym typeface="Source Serif Variable Bold"/>
              </a:rPr>
              <a:t>ement</a:t>
            </a:r>
            <a:r>
              <a:rPr dirty="0">
                <a:latin typeface="Source Serif Variable Bold"/>
                <a:ea typeface="Source Serif Variable Bold"/>
                <a:cs typeface="Source Serif Variable Bold"/>
                <a:sym typeface="Source Serif Variable Bold"/>
              </a:rPr>
              <a:t>: </a:t>
            </a:r>
            <a:r>
              <a:rPr lang="fr-CH" dirty="0"/>
              <a:t>ayez une</a:t>
            </a:r>
            <a:r>
              <a:rPr dirty="0"/>
              <a:t> </a:t>
            </a:r>
            <a:r>
              <a:rPr lang="fr-CH" u="sng" dirty="0"/>
              <a:t>MODESTE ET JUSTE</a:t>
            </a:r>
            <a:r>
              <a:rPr dirty="0"/>
              <a:t> </a:t>
            </a:r>
            <a:r>
              <a:rPr lang="fr-CH" dirty="0"/>
              <a:t>évaluation de vous-même</a:t>
            </a:r>
            <a:r>
              <a:rPr dirty="0"/>
              <a:t>.</a:t>
            </a:r>
          </a:p>
          <a:p>
            <a:pPr>
              <a:spcBef>
                <a:spcPts val="2800"/>
              </a:spcBef>
              <a:defRPr b="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Qui suis-je</a:t>
            </a:r>
            <a:r>
              <a:rPr dirty="0">
                <a:latin typeface="Source Serif Variable Bold"/>
                <a:ea typeface="Source Serif Variable Bold"/>
                <a:cs typeface="Source Serif Variable Bold"/>
                <a:sym typeface="Source Serif Variable Bold"/>
              </a:rPr>
              <a:t>?</a:t>
            </a:r>
            <a:r>
              <a:rPr dirty="0"/>
              <a:t> </a:t>
            </a:r>
            <a:r>
              <a:rPr lang="fr-CH" dirty="0"/>
              <a:t>Je suis choisi, saint , enfant de Dieu et bénéficiaire de sa grâce </a:t>
            </a:r>
            <a:r>
              <a:rPr dirty="0"/>
              <a:t>(</a:t>
            </a:r>
            <a:r>
              <a:rPr lang="fr-CH" dirty="0" err="1"/>
              <a:t>É</a:t>
            </a:r>
            <a:r>
              <a:rPr dirty="0" err="1"/>
              <a:t>ph</a:t>
            </a:r>
            <a:r>
              <a:rPr lang="fr-CH" dirty="0" err="1"/>
              <a:t>é</a:t>
            </a:r>
            <a:r>
              <a:rPr dirty="0" err="1"/>
              <a:t>si</a:t>
            </a:r>
            <a:r>
              <a:rPr lang="fr-CH" dirty="0"/>
              <a:t>e</a:t>
            </a:r>
            <a:r>
              <a:rPr dirty="0"/>
              <a:t>ns 1</a:t>
            </a:r>
            <a:r>
              <a:rPr lang="fr-CH" dirty="0"/>
              <a:t>.</a:t>
            </a:r>
            <a:r>
              <a:rPr dirty="0"/>
              <a:t>4-8).</a:t>
            </a:r>
          </a:p>
        </p:txBody>
      </p:sp>
      <p:pic>
        <p:nvPicPr>
          <p:cNvPr id="5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0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05" name="3. My Securit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3. </a:t>
            </a:r>
            <a:r>
              <a:rPr lang="fr-CH" dirty="0"/>
              <a:t>Ma sécurité</a:t>
            </a:r>
            <a:endParaRPr dirty="0"/>
          </a:p>
        </p:txBody>
      </p:sp>
      <p:sp>
        <p:nvSpPr>
          <p:cNvPr id="506" name="For just as each of us has one body with many members, and these members do not all have the same function, so in Christ we, though many, form one body, and each member belongs to all the others.…"/>
          <p:cNvSpPr txBox="1">
            <a:spLocks noGrp="1"/>
          </p:cNvSpPr>
          <p:nvPr>
            <p:ph type="subTitle" sz="half" idx="1"/>
          </p:nvPr>
        </p:nvSpPr>
        <p:spPr>
          <a:xfrm>
            <a:off x="1206500" y="4472767"/>
            <a:ext cx="20537406" cy="621149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fr-CH" b="0" dirty="0">
                <a:sym typeface="Source Serif Variable Regular"/>
              </a:rPr>
              <a:t>En effet, de même que nous avons plusieurs membres dans un seul corps et que tous les membres n’ont pas la même fonction, de même, nous qui sommes plusieurs, nous formons un seul corps en Christ et nous sommes tous membres les uns des autres, chacun pour sa part</a:t>
            </a:r>
            <a:r>
              <a:rPr dirty="0"/>
              <a:t>.</a:t>
            </a:r>
          </a:p>
          <a:p>
            <a:pPr>
              <a:defRPr b="0">
                <a:solidFill>
                  <a:srgbClr val="CE9759"/>
                </a:solidFill>
                <a:latin typeface="Source Serif Variable Regular"/>
                <a:ea typeface="Source Serif Variable Regular"/>
                <a:cs typeface="Source Serif Variable Regular"/>
                <a:sym typeface="Source Serif Variable Regular"/>
              </a:defRPr>
            </a:pPr>
            <a:r>
              <a:rPr dirty="0"/>
              <a:t>- Roma</a:t>
            </a:r>
            <a:r>
              <a:rPr lang="fr-CH" dirty="0"/>
              <a:t>i</a:t>
            </a:r>
            <a:r>
              <a:rPr dirty="0"/>
              <a:t>ns 12</a:t>
            </a:r>
            <a:r>
              <a:rPr lang="fr-CH" dirty="0"/>
              <a:t>.</a:t>
            </a:r>
            <a:r>
              <a:rPr dirty="0"/>
              <a:t>4-5</a:t>
            </a:r>
          </a:p>
        </p:txBody>
      </p:sp>
      <p:pic>
        <p:nvPicPr>
          <p:cNvPr id="5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0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0" name="Command: Fulfill my God-given ROLE.…"/>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dirty="0">
                <a:latin typeface="Source Serif Variable Bold"/>
                <a:ea typeface="Source Serif Variable Bold"/>
                <a:cs typeface="Source Serif Variable Bold"/>
                <a:sym typeface="Source Serif Variable Bold"/>
              </a:rPr>
              <a:t>Command</a:t>
            </a:r>
            <a:r>
              <a:rPr lang="fr-CH" dirty="0" err="1">
                <a:latin typeface="Source Serif Variable Bold"/>
                <a:ea typeface="Source Serif Variable Bold"/>
                <a:cs typeface="Source Serif Variable Bold"/>
                <a:sym typeface="Source Serif Variable Bold"/>
              </a:rPr>
              <a:t>ement</a:t>
            </a:r>
            <a:r>
              <a:rPr dirty="0">
                <a:latin typeface="Source Serif Variable Bold"/>
                <a:ea typeface="Source Serif Variable Bold"/>
                <a:cs typeface="Source Serif Variable Bold"/>
                <a:sym typeface="Source Serif Variable Bold"/>
              </a:rPr>
              <a:t>: </a:t>
            </a:r>
            <a:r>
              <a:rPr lang="fr-CH" dirty="0"/>
              <a:t>remplir le </a:t>
            </a:r>
            <a:r>
              <a:rPr u="sng" dirty="0"/>
              <a:t>R</a:t>
            </a:r>
            <a:r>
              <a:rPr lang="fr-CH" u="sng" dirty="0"/>
              <a:t>Ô</a:t>
            </a:r>
            <a:r>
              <a:rPr u="sng" dirty="0"/>
              <a:t>LE</a:t>
            </a:r>
            <a:r>
              <a:rPr lang="fr-CH" dirty="0"/>
              <a:t> que Dieu m’a donné.</a:t>
            </a:r>
            <a:endParaRPr dirty="0"/>
          </a:p>
          <a:p>
            <a:pPr>
              <a:spcBef>
                <a:spcPts val="2800"/>
              </a:spcBef>
              <a:defRPr b="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Quelle est ma place</a:t>
            </a:r>
            <a:r>
              <a:rPr dirty="0">
                <a:latin typeface="Source Serif Variable Bold"/>
                <a:ea typeface="Source Serif Variable Bold"/>
                <a:cs typeface="Source Serif Variable Bold"/>
                <a:sym typeface="Source Serif Variable Bold"/>
              </a:rPr>
              <a:t>? </a:t>
            </a:r>
            <a:r>
              <a:rPr lang="fr-CH" dirty="0"/>
              <a:t>D’être dans la famille de Dieu</a:t>
            </a:r>
            <a:r>
              <a:rPr dirty="0"/>
              <a:t>.</a:t>
            </a:r>
          </a:p>
        </p:txBody>
      </p:sp>
      <p:pic>
        <p:nvPicPr>
          <p:cNvPr id="51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1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4" name="4. My Significanc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4. </a:t>
            </a:r>
            <a:r>
              <a:rPr lang="fr-CH" dirty="0"/>
              <a:t>Ma valeur</a:t>
            </a:r>
            <a:endParaRPr dirty="0"/>
          </a:p>
        </p:txBody>
      </p:sp>
      <p:sp>
        <p:nvSpPr>
          <p:cNvPr id="515" name="We have different gifts, according to the grace given to each of us. If your gift is prophesying, then prophesy in accordance with your faith; if it is serving, then serve; if it is teaching, then teach; if it is to encourage, then give encouragement; if"/>
          <p:cNvSpPr txBox="1">
            <a:spLocks noGrp="1"/>
          </p:cNvSpPr>
          <p:nvPr>
            <p:ph type="subTitle" idx="1"/>
          </p:nvPr>
        </p:nvSpPr>
        <p:spPr>
          <a:xfrm>
            <a:off x="1206500" y="4472767"/>
            <a:ext cx="21282797" cy="6889059"/>
          </a:xfrm>
          <a:prstGeom prst="rect">
            <a:avLst/>
          </a:prstGeom>
        </p:spPr>
        <p:txBody>
          <a:bodyPr>
            <a:normAutofit/>
          </a:bodyPr>
          <a:lstStyle/>
          <a:p>
            <a:pPr defTabSz="817244">
              <a:defRPr sz="5445" b="0">
                <a:latin typeface="Source Serif Variable Regular"/>
                <a:ea typeface="Source Serif Variable Regular"/>
                <a:cs typeface="Source Serif Variable Regular"/>
                <a:sym typeface="Source Serif Variable Regular"/>
              </a:defRPr>
            </a:pPr>
            <a:r>
              <a:rPr lang="fr-CH" sz="5445" b="0" dirty="0">
                <a:sym typeface="Source Serif Variable Regular"/>
              </a:rPr>
              <a:t>Nous avons des dons différents, selon la grâce qui nous a été accordée. Si quelqu’un a le don de prophétie, qu’il l’exerce en accord avec la foi; si un autre est appelé à servir, qu’il se consacre à son service. Que celui qui enseigne se donne à son enseignement, et celui qui a le don d’encourager à l’encouragement. Que celui qui donne le fasse avec générosité, celui qui préside, avec zèle, et que celui qui exerce la bienveillance le fasse avec joie</a:t>
            </a:r>
            <a:r>
              <a:rPr dirty="0"/>
              <a:t>.</a:t>
            </a:r>
          </a:p>
          <a:p>
            <a:pPr defTabSz="817244">
              <a:spcBef>
                <a:spcPts val="1100"/>
              </a:spcBef>
              <a:defRPr sz="5445" b="0">
                <a:solidFill>
                  <a:srgbClr val="CE9759"/>
                </a:solidFill>
                <a:latin typeface="Source Serif Variable Regular"/>
                <a:ea typeface="Source Serif Variable Regular"/>
                <a:cs typeface="Source Serif Variable Regular"/>
                <a:sym typeface="Source Serif Variable Regular"/>
              </a:defRPr>
            </a:pPr>
            <a:r>
              <a:rPr dirty="0"/>
              <a:t>- Roma</a:t>
            </a:r>
            <a:r>
              <a:rPr lang="fr-CH" dirty="0"/>
              <a:t>i</a:t>
            </a:r>
            <a:r>
              <a:rPr dirty="0"/>
              <a:t>ns 12</a:t>
            </a:r>
            <a:r>
              <a:rPr lang="fr-CH" dirty="0"/>
              <a:t>.</a:t>
            </a:r>
            <a:r>
              <a:rPr dirty="0"/>
              <a:t>6-8</a:t>
            </a:r>
          </a:p>
        </p:txBody>
      </p:sp>
      <p:pic>
        <p:nvPicPr>
          <p:cNvPr id="51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1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9" name="Command: Discover and DEPLOY my spiritual gifts.…"/>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dirty="0">
                <a:latin typeface="Source Serif Variable Bold"/>
                <a:ea typeface="Source Serif Variable Bold"/>
                <a:cs typeface="Source Serif Variable Bold"/>
                <a:sym typeface="Source Serif Variable Bold"/>
              </a:rPr>
              <a:t>Command</a:t>
            </a:r>
            <a:r>
              <a:rPr lang="fr-CH" dirty="0" err="1">
                <a:latin typeface="Source Serif Variable Bold"/>
                <a:ea typeface="Source Serif Variable Bold"/>
                <a:cs typeface="Source Serif Variable Bold"/>
                <a:sym typeface="Source Serif Variable Bold"/>
              </a:rPr>
              <a:t>ement</a:t>
            </a:r>
            <a:r>
              <a:rPr dirty="0">
                <a:latin typeface="Source Serif Variable Bold"/>
                <a:ea typeface="Source Serif Variable Bold"/>
                <a:cs typeface="Source Serif Variable Bold"/>
                <a:sym typeface="Source Serif Variable Bold"/>
              </a:rPr>
              <a:t>: </a:t>
            </a:r>
            <a:r>
              <a:rPr lang="fr-CH" dirty="0"/>
              <a:t>découvrir et </a:t>
            </a:r>
            <a:r>
              <a:rPr lang="fr-CH" u="sng" dirty="0"/>
              <a:t>UTILISER</a:t>
            </a:r>
            <a:r>
              <a:rPr dirty="0"/>
              <a:t> </a:t>
            </a:r>
            <a:r>
              <a:rPr lang="fr-CH" dirty="0"/>
              <a:t>mes dons spirituels</a:t>
            </a:r>
            <a:r>
              <a:rPr dirty="0"/>
              <a:t>.</a:t>
            </a:r>
          </a:p>
          <a:p>
            <a:pPr>
              <a:spcBef>
                <a:spcPts val="2800"/>
              </a:spcBef>
              <a:defRPr b="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Que suis-je censé faire</a:t>
            </a:r>
            <a:r>
              <a:rPr dirty="0">
                <a:latin typeface="Source Serif Variable Bold"/>
                <a:ea typeface="Source Serif Variable Bold"/>
                <a:cs typeface="Source Serif Variable Bold"/>
                <a:sym typeface="Source Serif Variable Bold"/>
              </a:rPr>
              <a:t>? </a:t>
            </a:r>
            <a:r>
              <a:rPr lang="fr-FR" b="0" dirty="0">
                <a:sym typeface="Source Serif Variable Regular"/>
              </a:rPr>
              <a:t>Servir les autres dans l'amour (nous aborderons ce sujet lors de la prochaine session).</a:t>
            </a:r>
            <a:r>
              <a:rPr lang="fr-CH" b="0" dirty="0">
                <a:sym typeface="Source Serif Variable Regular"/>
              </a:rPr>
              <a:t> </a:t>
            </a:r>
            <a:endParaRPr dirty="0"/>
          </a:p>
        </p:txBody>
      </p:sp>
      <p:pic>
        <p:nvPicPr>
          <p:cNvPr id="52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2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23" name="5. As a Leader"/>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5. </a:t>
            </a:r>
            <a:r>
              <a:rPr lang="fr-CH" dirty="0"/>
              <a:t>En tant que leader</a:t>
            </a:r>
            <a:endParaRPr dirty="0"/>
          </a:p>
        </p:txBody>
      </p:sp>
      <p:sp>
        <p:nvSpPr>
          <p:cNvPr id="524" name="A. MY IDENTITY: You are UNCONDITIONALLY accepted by God’s       grace. Therefore, you live and serve FROM His approval, not        FOR His approval."/>
          <p:cNvSpPr txBox="1">
            <a:spLocks noGrp="1"/>
          </p:cNvSpPr>
          <p:nvPr>
            <p:ph type="subTitle" idx="1"/>
          </p:nvPr>
        </p:nvSpPr>
        <p:spPr>
          <a:xfrm>
            <a:off x="1206500" y="4472767"/>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M</a:t>
            </a:r>
            <a:r>
              <a:rPr lang="fr-CH" dirty="0"/>
              <a:t>ON</a:t>
            </a:r>
            <a:r>
              <a:rPr dirty="0"/>
              <a:t> IDENTIT</a:t>
            </a:r>
            <a:r>
              <a:rPr lang="fr-CH" dirty="0" err="1"/>
              <a:t>É</a:t>
            </a:r>
            <a:r>
              <a:rPr dirty="0"/>
              <a:t>: </a:t>
            </a:r>
            <a:r>
              <a:rPr lang="fr-CH" dirty="0"/>
              <a:t>vous êtes </a:t>
            </a:r>
            <a:r>
              <a:rPr lang="fr-CH" u="sng" dirty="0"/>
              <a:t>INCONDITIONNELLEMENT</a:t>
            </a:r>
            <a:r>
              <a:rPr dirty="0"/>
              <a:t> </a:t>
            </a:r>
            <a:r>
              <a:rPr lang="fr-CH" dirty="0"/>
              <a:t>accepté par la</a:t>
            </a:r>
            <a:br>
              <a:rPr dirty="0"/>
            </a:br>
            <a:r>
              <a:rPr dirty="0"/>
              <a:t>     gr</a:t>
            </a:r>
            <a:r>
              <a:rPr lang="fr-CH" dirty="0" err="1"/>
              <a:t>â</a:t>
            </a:r>
            <a:r>
              <a:rPr dirty="0" err="1"/>
              <a:t>ce</a:t>
            </a:r>
            <a:r>
              <a:rPr lang="fr-CH" dirty="0"/>
              <a:t> de Dieu</a:t>
            </a:r>
            <a:r>
              <a:rPr dirty="0"/>
              <a:t>. </a:t>
            </a:r>
            <a:r>
              <a:rPr lang="fr-CH" dirty="0"/>
              <a:t>Par conséquent, vous vivez et servez </a:t>
            </a:r>
            <a:r>
              <a:rPr lang="fr-CH" u="sng" dirty="0"/>
              <a:t>À PARTIR</a:t>
            </a:r>
            <a:r>
              <a:rPr dirty="0"/>
              <a:t> </a:t>
            </a:r>
            <a:r>
              <a:rPr lang="fr-CH" dirty="0"/>
              <a:t>de</a:t>
            </a:r>
            <a:br>
              <a:rPr dirty="0"/>
            </a:br>
            <a:r>
              <a:rPr dirty="0"/>
              <a:t>     </a:t>
            </a:r>
            <a:r>
              <a:rPr lang="fr-CH" dirty="0"/>
              <a:t>l’approbation de Dieu, et non </a:t>
            </a:r>
            <a:r>
              <a:rPr lang="fr-CH" u="sng" dirty="0"/>
              <a:t>POUR</a:t>
            </a:r>
            <a:r>
              <a:rPr dirty="0"/>
              <a:t> </a:t>
            </a:r>
            <a:r>
              <a:rPr lang="fr-CH" dirty="0"/>
              <a:t>obtenir son approbation</a:t>
            </a:r>
            <a:r>
              <a:rPr dirty="0"/>
              <a:t>.</a:t>
            </a:r>
          </a:p>
        </p:txBody>
      </p:sp>
      <p:pic>
        <p:nvPicPr>
          <p:cNvPr id="52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2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28" name="For it is by grace you have been saved, through faith—and this is not from yourselves, it is the gift of God—not by works, so that no one can boast.…"/>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lang="fr-CH" b="0" dirty="0">
                <a:sym typeface="Source Serif Variable Regular"/>
              </a:rPr>
              <a:t>En effet, c’est par la grâce que vous êtes sauvés, par le moyen de la foi. Et cela ne vient pas de vous, c’est le don de Dieu. Ce n’est pas par les œuvres, afin que personne ne puisse se vanter</a:t>
            </a:r>
            <a:r>
              <a:rPr dirty="0"/>
              <a:t>.</a:t>
            </a:r>
          </a:p>
          <a:p>
            <a:pPr>
              <a:spcBef>
                <a:spcPts val="2800"/>
              </a:spcBef>
              <a:defRPr b="0">
                <a:solidFill>
                  <a:srgbClr val="CE9759"/>
                </a:solidFill>
                <a:latin typeface="Source Serif Variable Regular"/>
                <a:ea typeface="Source Serif Variable Regular"/>
                <a:cs typeface="Source Serif Variable Regular"/>
                <a:sym typeface="Source Serif Variable Regular"/>
              </a:defRPr>
            </a:pPr>
            <a:r>
              <a:rPr dirty="0"/>
              <a:t>-</a:t>
            </a:r>
            <a:r>
              <a:rPr lang="fr-CH" dirty="0" err="1"/>
              <a:t>É</a:t>
            </a:r>
            <a:r>
              <a:rPr dirty="0" err="1"/>
              <a:t>ph</a:t>
            </a:r>
            <a:r>
              <a:rPr lang="fr-CH" dirty="0" err="1"/>
              <a:t>é</a:t>
            </a:r>
            <a:r>
              <a:rPr dirty="0" err="1"/>
              <a:t>si</a:t>
            </a:r>
            <a:r>
              <a:rPr lang="fr-CH" dirty="0"/>
              <a:t>e</a:t>
            </a:r>
            <a:r>
              <a:rPr dirty="0"/>
              <a:t>ns 2</a:t>
            </a:r>
            <a:r>
              <a:rPr lang="fr-CH" dirty="0"/>
              <a:t>.</a:t>
            </a:r>
            <a:r>
              <a:rPr dirty="0"/>
              <a:t>8-9</a:t>
            </a:r>
          </a:p>
        </p:txBody>
      </p:sp>
      <p:pic>
        <p:nvPicPr>
          <p:cNvPr id="52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3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3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3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34" name="B. MY SECURITY: God has you where you need to be. Every time       you COMPARE  yourself to other leaders, you always LOSE."/>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MA SÉCURITÉ</a:t>
            </a:r>
            <a:r>
              <a:rPr dirty="0"/>
              <a:t>: </a:t>
            </a:r>
            <a:r>
              <a:rPr lang="fr-CH" dirty="0"/>
              <a:t>Dieu vous place là où vous devez être. Chaque fois que</a:t>
            </a:r>
            <a:br>
              <a:rPr dirty="0"/>
            </a:br>
            <a:r>
              <a:rPr dirty="0"/>
              <a:t>     </a:t>
            </a:r>
            <a:r>
              <a:rPr lang="fr-CH" dirty="0"/>
              <a:t>vous</a:t>
            </a:r>
            <a:r>
              <a:rPr dirty="0"/>
              <a:t> </a:t>
            </a:r>
            <a:r>
              <a:rPr lang="fr-CH" u="sng" dirty="0"/>
              <a:t>VOUS COMPAREZ</a:t>
            </a:r>
            <a:r>
              <a:rPr dirty="0"/>
              <a:t>  </a:t>
            </a:r>
            <a:r>
              <a:rPr lang="fr-CH" dirty="0"/>
              <a:t>à d’autres leaders</a:t>
            </a:r>
            <a:r>
              <a:rPr dirty="0"/>
              <a:t>, </a:t>
            </a:r>
            <a:r>
              <a:rPr lang="fr-CH" dirty="0"/>
              <a:t>vous êtes </a:t>
            </a:r>
            <a:r>
              <a:rPr lang="fr-CH" u="sng" dirty="0"/>
              <a:t>PERDANT</a:t>
            </a:r>
            <a:r>
              <a:rPr dirty="0"/>
              <a:t>. </a:t>
            </a:r>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3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3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38" name="For we are God’s handiwork, created in Christ Jesus to do good works, which God prepared in advance for us to do.…"/>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fr-CH" b="0" dirty="0">
                <a:sym typeface="Source Serif Variable Regular"/>
              </a:rPr>
              <a:t>En réalité, c’est lui qui nous a faits; nous avons été créés en Jésus-Christ pour des œuvres bonnes que Dieu a préparées d’avance afin que nous les pratiquions</a:t>
            </a:r>
            <a:r>
              <a:rPr dirty="0"/>
              <a:t>. </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rPr dirty="0"/>
              <a:t>- </a:t>
            </a:r>
            <a:r>
              <a:rPr lang="fr-CH" dirty="0"/>
              <a:t>Éphésiens </a:t>
            </a:r>
            <a:r>
              <a:rPr dirty="0"/>
              <a:t>2</a:t>
            </a:r>
            <a:r>
              <a:rPr lang="fr-CH" dirty="0"/>
              <a:t>.</a:t>
            </a:r>
            <a:r>
              <a:rPr dirty="0"/>
              <a:t>10</a:t>
            </a:r>
          </a:p>
        </p:txBody>
      </p:sp>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4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42" name="C. MY SIGNIFICANCE: As a leader in the church, you are to EQUIP       others to serve."/>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t>MA VALEUR</a:t>
            </a:r>
            <a:r>
              <a:rPr dirty="0"/>
              <a:t>: </a:t>
            </a:r>
            <a:r>
              <a:rPr lang="fr-CH" dirty="0"/>
              <a:t>en tant que responsable dans l’église</a:t>
            </a:r>
            <a:r>
              <a:rPr dirty="0"/>
              <a:t>, </a:t>
            </a:r>
            <a:r>
              <a:rPr lang="fr-CH" dirty="0"/>
              <a:t>vous devez</a:t>
            </a:r>
            <a:r>
              <a:rPr dirty="0"/>
              <a:t> </a:t>
            </a:r>
            <a:br>
              <a:rPr dirty="0"/>
            </a:br>
            <a:r>
              <a:rPr dirty="0"/>
              <a:t>     </a:t>
            </a:r>
            <a:r>
              <a:rPr lang="fr-CH" u="sng" dirty="0"/>
              <a:t>FORMER</a:t>
            </a:r>
            <a:r>
              <a:rPr lang="fr-CH" dirty="0"/>
              <a:t> d’autres personnes pour le service</a:t>
            </a:r>
            <a:r>
              <a:rPr dirty="0"/>
              <a:t>.</a:t>
            </a:r>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4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46" name="So Christ himself gave the apostles, the prophets, the evangelists, the pastors and teachers, to equip his people for works of service, so that the body of Christ may be built up.…"/>
          <p:cNvSpPr txBox="1">
            <a:spLocks noGrp="1"/>
          </p:cNvSpPr>
          <p:nvPr>
            <p:ph type="subTitle" idx="1"/>
          </p:nvPr>
        </p:nvSpPr>
        <p:spPr>
          <a:xfrm>
            <a:off x="1206500" y="2080876"/>
            <a:ext cx="21004399" cy="7453378"/>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fr-CH" b="0" dirty="0">
                <a:sym typeface="Source Serif Variable Regular"/>
              </a:rPr>
              <a:t>C’est lui qui a donné les uns comme apôtres, les autres comme prophètes, les autres comme évangélistes, les autres comme bergers et enseignants. Il l’a fait pour former les saints aux tâches du service en vue de l’édification du corps de Christ</a:t>
            </a:r>
            <a:r>
              <a:rPr dirty="0"/>
              <a:t>.</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rPr dirty="0"/>
              <a:t>- </a:t>
            </a:r>
            <a:r>
              <a:rPr lang="fr-CH" dirty="0"/>
              <a:t>Éphésiens </a:t>
            </a:r>
            <a:r>
              <a:rPr dirty="0"/>
              <a:t>4</a:t>
            </a:r>
            <a:r>
              <a:rPr lang="fr-CH" dirty="0"/>
              <a:t>.</a:t>
            </a:r>
            <a:r>
              <a:rPr dirty="0"/>
              <a:t>11-12</a:t>
            </a:r>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48"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Engagement et leadership</a:t>
            </a:r>
            <a:endParaRPr dirty="0"/>
          </a:p>
        </p:txBody>
      </p:sp>
      <p:sp>
        <p:nvSpPr>
          <p:cNvPr id="549" name="I commit to relying on God’s GRACE and God’s PEOPLE to accomplish the work of the ministry, because I cannot do everything on my own."/>
          <p:cNvSpPr txBox="1">
            <a:spLocks noGrp="1"/>
          </p:cNvSpPr>
          <p:nvPr>
            <p:ph type="subTitle" idx="1"/>
          </p:nvPr>
        </p:nvSpPr>
        <p:spPr>
          <a:xfrm>
            <a:off x="1206500" y="4472767"/>
            <a:ext cx="21035662"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fr-CH" dirty="0"/>
              <a:t>Je m’engage à m’appuyer sur la </a:t>
            </a:r>
            <a:r>
              <a:rPr u="sng" dirty="0"/>
              <a:t>GR</a:t>
            </a:r>
            <a:r>
              <a:rPr lang="fr-CH" u="sng" dirty="0" err="1"/>
              <a:t>Â</a:t>
            </a:r>
            <a:r>
              <a:rPr u="sng" dirty="0"/>
              <a:t>CE</a:t>
            </a:r>
            <a:r>
              <a:rPr dirty="0"/>
              <a:t> </a:t>
            </a:r>
            <a:r>
              <a:rPr lang="fr-CH" dirty="0"/>
              <a:t>et sur le </a:t>
            </a:r>
            <a:r>
              <a:rPr lang="fr-CH" u="sng" dirty="0"/>
              <a:t>SOUTIEN DU PEUPLE</a:t>
            </a:r>
            <a:r>
              <a:rPr dirty="0"/>
              <a:t> </a:t>
            </a:r>
            <a:r>
              <a:rPr lang="fr-CH" dirty="0"/>
              <a:t>de Dieu pour accomplir le travail du ministère, parce que je ne peux pas tout faire tout seul</a:t>
            </a:r>
            <a:r>
              <a:rPr dirty="0"/>
              <a:t>.</a:t>
            </a:r>
          </a:p>
        </p:txBody>
      </p:sp>
      <p:pic>
        <p:nvPicPr>
          <p:cNvPr id="550"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551"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53" name="Engage - Personal Reflection and Discussion"/>
          <p:cNvSpPr txBox="1">
            <a:spLocks noGrp="1"/>
          </p:cNvSpPr>
          <p:nvPr>
            <p:ph type="ctrTitle"/>
          </p:nvPr>
        </p:nvSpPr>
        <p:spPr>
          <a:xfrm>
            <a:off x="1206496" y="1458550"/>
            <a:ext cx="14277893" cy="2712857"/>
          </a:xfrm>
          <a:prstGeom prst="rect">
            <a:avLst/>
          </a:prstGeom>
        </p:spPr>
        <p:txBody>
          <a:bodyPr/>
          <a:lstStyle>
            <a:lvl1pPr>
              <a:defRPr sz="8500" b="0" spc="-340">
                <a:latin typeface="+mn-lt"/>
                <a:ea typeface="+mn-ea"/>
                <a:cs typeface="+mn-cs"/>
                <a:sym typeface="Montserrat Light"/>
              </a:defRPr>
            </a:lvl1pPr>
          </a:lstStyle>
          <a:p>
            <a:r>
              <a:rPr lang="fr-CH" dirty="0"/>
              <a:t>Mise en pratique</a:t>
            </a:r>
            <a:r>
              <a:rPr dirty="0"/>
              <a:t> </a:t>
            </a:r>
            <a:r>
              <a:rPr lang="fr-CH" dirty="0"/>
              <a:t>–</a:t>
            </a:r>
            <a:r>
              <a:rPr dirty="0"/>
              <a:t> </a:t>
            </a:r>
            <a:r>
              <a:rPr lang="fr-CH" dirty="0"/>
              <a:t>Réflexion personnelle et d</a:t>
            </a:r>
            <a:r>
              <a:rPr dirty="0" err="1"/>
              <a:t>iscussion</a:t>
            </a:r>
            <a:endParaRPr dirty="0"/>
          </a:p>
        </p:txBody>
      </p:sp>
      <p:pic>
        <p:nvPicPr>
          <p:cNvPr id="55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5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58"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sp>
        <p:nvSpPr>
          <p:cNvPr id="557" name="How Do I Experience  Community?"/>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fr-CH" dirty="0"/>
              <a:t>Quel est la qualité</a:t>
            </a:r>
            <a:br>
              <a:rPr dirty="0"/>
            </a:br>
            <a:r>
              <a:rPr lang="fr-CH" dirty="0"/>
              <a:t>de ma vie communautaire</a:t>
            </a:r>
            <a:r>
              <a:rPr dirty="0"/>
              <a:t>?</a:t>
            </a:r>
          </a:p>
        </p:txBody>
      </p:sp>
      <p:pic>
        <p:nvPicPr>
          <p:cNvPr id="559"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5332584" y="2582641"/>
            <a:ext cx="13718832" cy="3709777"/>
          </a:xfrm>
          <a:prstGeom prst="rect">
            <a:avLst/>
          </a:prstGeom>
          <a:ln w="12700">
            <a:miter lim="400000"/>
          </a:ln>
        </p:spPr>
      </p:pic>
      <p:sp>
        <p:nvSpPr>
          <p:cNvPr id="560" name="Session 5"/>
          <p:cNvSpPr txBox="1"/>
          <p:nvPr/>
        </p:nvSpPr>
        <p:spPr>
          <a:xfrm>
            <a:off x="3783093" y="11787663"/>
            <a:ext cx="16817814" cy="739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5</a:t>
            </a:r>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62" name="How Do I Experience Community?"/>
          <p:cNvSpPr txBox="1">
            <a:spLocks noGrp="1"/>
          </p:cNvSpPr>
          <p:nvPr>
            <p:ph type="ctrTitle"/>
          </p:nvPr>
        </p:nvSpPr>
        <p:spPr>
          <a:xfrm>
            <a:off x="1206496" y="1458550"/>
            <a:ext cx="23177504" cy="2198952"/>
          </a:xfrm>
          <a:prstGeom prst="rect">
            <a:avLst/>
          </a:prstGeom>
        </p:spPr>
        <p:txBody>
          <a:bodyPr/>
          <a:lstStyle>
            <a:lvl1pPr>
              <a:defRPr sz="8500" b="0" spc="-340">
                <a:latin typeface="+mn-lt"/>
                <a:ea typeface="+mn-ea"/>
                <a:cs typeface="+mn-cs"/>
                <a:sym typeface="Montserrat Light"/>
              </a:defRPr>
            </a:lvl1pPr>
          </a:lstStyle>
          <a:p>
            <a:r>
              <a:rPr lang="fr-CH" dirty="0"/>
              <a:t>Quel est la qualité de ma vie communautaire</a:t>
            </a:r>
            <a:r>
              <a:rPr dirty="0"/>
              <a:t>?</a:t>
            </a:r>
          </a:p>
        </p:txBody>
      </p:sp>
      <p:sp>
        <p:nvSpPr>
          <p:cNvPr id="563" name="The fourth characteristic of a Romans 12 disciple relates to our relationship with BELIEVERS."/>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fr-FR" sz="5170" b="0" dirty="0">
                <a:sym typeface="Source Serif Variable Regular"/>
              </a:rPr>
              <a:t>La quatrième caractéristique d'un disciple selon Romains 12 a trait à la relation avec les autres </a:t>
            </a:r>
            <a:r>
              <a:rPr lang="fr-CH" dirty="0">
                <a:latin typeface="Source Serif Variable Bold"/>
                <a:ea typeface="Source Serif Variable Bold"/>
                <a:cs typeface="Source Serif Variable Bold"/>
                <a:sym typeface="Source Serif Variable Bold"/>
              </a:rPr>
              <a:t>CROYANTS</a:t>
            </a:r>
            <a:r>
              <a:rPr dirty="0"/>
              <a:t>.</a:t>
            </a:r>
          </a:p>
        </p:txBody>
      </p:sp>
      <p:pic>
        <p:nvPicPr>
          <p:cNvPr id="5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6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67" name="1. What it Takes to Grow Spiritually"/>
          <p:cNvSpPr txBox="1">
            <a:spLocks noGrp="1"/>
          </p:cNvSpPr>
          <p:nvPr>
            <p:ph type="ctrTitle"/>
          </p:nvPr>
        </p:nvSpPr>
        <p:spPr>
          <a:xfrm>
            <a:off x="1206496" y="1458550"/>
            <a:ext cx="22098347" cy="2198952"/>
          </a:xfrm>
          <a:prstGeom prst="rect">
            <a:avLst/>
          </a:prstGeom>
        </p:spPr>
        <p:txBody>
          <a:bodyPr>
            <a:normAutofit/>
          </a:bodyPr>
          <a:lstStyle>
            <a:lvl1pPr>
              <a:defRPr sz="8500" b="0" spc="-340">
                <a:latin typeface="+mn-lt"/>
                <a:ea typeface="+mn-ea"/>
                <a:cs typeface="+mn-cs"/>
                <a:sym typeface="Montserrat Light"/>
              </a:defRPr>
            </a:lvl1pPr>
          </a:lstStyle>
          <a:p>
            <a:r>
              <a:rPr dirty="0"/>
              <a:t>1. </a:t>
            </a:r>
            <a:r>
              <a:rPr lang="fr-CH" dirty="0"/>
              <a:t>Ce qu’il faut pour grandir spirituellement</a:t>
            </a:r>
            <a:br>
              <a:rPr lang="fr-CH" dirty="0"/>
            </a:br>
            <a:endParaRPr dirty="0"/>
          </a:p>
        </p:txBody>
      </p:sp>
      <p:sp>
        <p:nvSpPr>
          <p:cNvPr id="568" name="A. Question: Why do so many good, sincere Christians get       SPIRITUALLY STUCK?"/>
          <p:cNvSpPr txBox="1">
            <a:spLocks noGrp="1"/>
          </p:cNvSpPr>
          <p:nvPr>
            <p:ph type="subTitle" sz="quarter" idx="1"/>
          </p:nvPr>
        </p:nvSpPr>
        <p:spPr>
          <a:xfrm>
            <a:off x="1206500" y="4472767"/>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Question: </a:t>
            </a:r>
            <a:r>
              <a:rPr lang="fr-CH" dirty="0"/>
              <a:t>pourquoi tant de chrétiens sincères deviennent-ils</a:t>
            </a:r>
            <a:r>
              <a:rPr dirty="0"/>
              <a:t> </a:t>
            </a:r>
            <a:br>
              <a:rPr dirty="0"/>
            </a:br>
            <a:r>
              <a:rPr dirty="0"/>
              <a:t>     </a:t>
            </a:r>
            <a:r>
              <a:rPr lang="fr-CH" u="sng" dirty="0"/>
              <a:t>SPIRITUELLEMENT</a:t>
            </a:r>
            <a:r>
              <a:rPr dirty="0"/>
              <a:t> </a:t>
            </a:r>
            <a:r>
              <a:rPr lang="fr-CH" u="sng" dirty="0"/>
              <a:t>BLOQUÉS</a:t>
            </a:r>
            <a:r>
              <a:rPr dirty="0"/>
              <a:t>? </a:t>
            </a:r>
          </a:p>
        </p:txBody>
      </p:sp>
      <p:pic>
        <p:nvPicPr>
          <p:cNvPr id="56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7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74" name="B. Many Christians do not position themselves in the right       ENVIRONMENT."/>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Beaucoup de chrétiens n’évoluent pas dans le bon</a:t>
            </a:r>
            <a:r>
              <a:rPr dirty="0"/>
              <a:t> </a:t>
            </a:r>
            <a:br>
              <a:rPr dirty="0"/>
            </a:br>
            <a:r>
              <a:rPr dirty="0"/>
              <a:t>     </a:t>
            </a:r>
            <a:r>
              <a:rPr u="sng" dirty="0"/>
              <a:t>ENVIRON</a:t>
            </a:r>
            <a:r>
              <a:rPr lang="fr-CH" u="sng" dirty="0"/>
              <a:t>NE</a:t>
            </a:r>
            <a:r>
              <a:rPr u="sng" dirty="0"/>
              <a:t>MENT</a:t>
            </a:r>
            <a:r>
              <a:rPr dirty="0"/>
              <a:t>. </a:t>
            </a:r>
          </a:p>
        </p:txBody>
      </p:sp>
      <p:pic>
        <p:nvPicPr>
          <p:cNvPr id="2" name="HIC Logo Horizontal@2400x-8.png">
            <a:extLst>
              <a:ext uri="{FF2B5EF4-FFF2-40B4-BE49-F238E27FC236}">
                <a16:creationId xmlns:a16="http://schemas.microsoft.com/office/drawing/2014/main" id="{752996F2-B79B-056C-2585-82DBEC22435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7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7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78" name="C. The right environment is AUTHENTIC COMMUNITY."/>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t>Le bon environnement est </a:t>
            </a:r>
            <a:r>
              <a:rPr lang="fr-CH" u="sng" dirty="0"/>
              <a:t>UNE COMMUNAUTÉ</a:t>
            </a:r>
            <a:r>
              <a:rPr dirty="0"/>
              <a:t> </a:t>
            </a:r>
            <a:r>
              <a:rPr lang="fr-CH" u="sng" dirty="0"/>
              <a:t>AUTHENTIQUE</a:t>
            </a:r>
            <a:r>
              <a:rPr dirty="0"/>
              <a:t>.</a:t>
            </a:r>
          </a:p>
        </p:txBody>
      </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8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82" name="Love must be sincere. Hate what is evil; cling to what is good. Be devoted to one another in love. Honor one another above yourselves. Never be lacking in zeal, but keep your spiritual fervor, serving the Lord. Be joyful in hope, patient in affliction, f"/>
          <p:cNvSpPr txBox="1">
            <a:spLocks noGrp="1"/>
          </p:cNvSpPr>
          <p:nvPr>
            <p:ph type="subTitle" idx="1"/>
          </p:nvPr>
        </p:nvSpPr>
        <p:spPr>
          <a:xfrm>
            <a:off x="1206500" y="2103023"/>
            <a:ext cx="20537406" cy="7483381"/>
          </a:xfrm>
          <a:prstGeom prst="rect">
            <a:avLst/>
          </a:prstGeom>
        </p:spPr>
        <p:txBody>
          <a:bodyPr>
            <a:normAutofit lnSpcReduction="10000"/>
          </a:bodyPr>
          <a:lstStyle/>
          <a:p>
            <a:pPr>
              <a:defRPr b="0">
                <a:latin typeface="Source Serif Variable Regular"/>
                <a:ea typeface="Source Serif Variable Regular"/>
                <a:cs typeface="Source Serif Variable Regular"/>
                <a:sym typeface="Source Serif Variable Regular"/>
              </a:defRPr>
            </a:pPr>
            <a:r>
              <a:rPr lang="fr-CH" b="0" dirty="0">
                <a:sym typeface="Source Serif Variable Regular"/>
              </a:rPr>
              <a:t>Que l’amour soit sans hypocrisie. Ayez le mal en horreur, attachez-vous au bien. Par amour fraternel soyez pleins d’affection les uns pour les autres et rivalisez d’estime réciproque. Ayez du zèle, et non de la paresse. Soyez fervents d’esprit et servez le Seigneur. Réjouissez-vous dans l’espérance et soyez patients dans la détresse. Persévérez dans la prière. Pourvoyez aux besoins des saints et exercez l’hospitalité avec empressement</a:t>
            </a:r>
            <a:r>
              <a:rPr dirty="0"/>
              <a:t>.</a:t>
            </a:r>
          </a:p>
          <a:p>
            <a:pPr>
              <a:spcBef>
                <a:spcPts val="3000"/>
              </a:spcBef>
              <a:defRPr b="0">
                <a:solidFill>
                  <a:srgbClr val="CE9759"/>
                </a:solidFill>
                <a:latin typeface="Source Serif Variable Regular"/>
                <a:ea typeface="Source Serif Variable Regular"/>
                <a:cs typeface="Source Serif Variable Regular"/>
                <a:sym typeface="Source Serif Variable Regular"/>
              </a:defRPr>
            </a:pPr>
            <a:r>
              <a:rPr dirty="0"/>
              <a:t>-Roma</a:t>
            </a:r>
            <a:r>
              <a:rPr lang="fr-CH" dirty="0"/>
              <a:t>i</a:t>
            </a:r>
            <a:r>
              <a:rPr dirty="0"/>
              <a:t>ns 12</a:t>
            </a:r>
            <a:r>
              <a:rPr lang="fr-CH" dirty="0"/>
              <a:t>.</a:t>
            </a:r>
            <a:r>
              <a:rPr dirty="0"/>
              <a:t>9-13</a:t>
            </a:r>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8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86" name="D. Authentic community is typically found in a SMALL GROUP."/>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fr-CH" dirty="0"/>
              <a:t>La communauté authentique se vit typiquement au sein d’un </a:t>
            </a:r>
            <a:br>
              <a:rPr lang="fr-CH" dirty="0"/>
            </a:br>
            <a:r>
              <a:rPr lang="fr-CH" dirty="0"/>
              <a:t>     </a:t>
            </a:r>
            <a:r>
              <a:rPr lang="fr-CH" u="sng" dirty="0"/>
              <a:t>PETIT GROUPE</a:t>
            </a:r>
            <a:r>
              <a:rPr dirty="0"/>
              <a:t>.</a:t>
            </a:r>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89"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90" name="E. Keep in mind: not all small groups create AUTHENTIC       COMMUNITY!"/>
          <p:cNvSpPr txBox="1">
            <a:spLocks noGrp="1"/>
          </p:cNvSpPr>
          <p:nvPr>
            <p:ph type="subTitle" sz="quarter" idx="1"/>
          </p:nvPr>
        </p:nvSpPr>
        <p:spPr>
          <a:xfrm>
            <a:off x="1206500" y="2103023"/>
            <a:ext cx="20537406" cy="3235096"/>
          </a:xfrm>
          <a:prstGeom prst="rect">
            <a:avLst/>
          </a:prstGeom>
        </p:spPr>
        <p:txBody>
          <a:bodyPr>
            <a:normAutofit/>
          </a:bodyPr>
          <a:lstStyle/>
          <a:p>
            <a:pPr>
              <a:defRPr b="0">
                <a:latin typeface="Source Serif Variable Regular"/>
                <a:ea typeface="Source Serif Variable Regular"/>
                <a:cs typeface="Source Serif Variable Regular"/>
                <a:sym typeface="Source Serif Variable Regular"/>
              </a:defRPr>
            </a:pPr>
            <a:r>
              <a:rPr dirty="0"/>
              <a:t>E. </a:t>
            </a:r>
            <a:r>
              <a:rPr lang="fr-CH" dirty="0"/>
              <a:t>Gardez à l’esprit que tous les petits groupes ne créent pas </a:t>
            </a:r>
            <a:br>
              <a:rPr lang="fr-CH" dirty="0"/>
            </a:br>
            <a:r>
              <a:rPr lang="fr-CH" dirty="0"/>
              <a:t>    nécessairement une </a:t>
            </a:r>
            <a:r>
              <a:rPr lang="fr-CH" u="sng" dirty="0"/>
              <a:t>COMMUNAUTÉ AUTHENTIQUE</a:t>
            </a:r>
            <a:r>
              <a:rPr dirty="0"/>
              <a:t>!</a:t>
            </a:r>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9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9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94" name="F. Authentic community occurs when we SERVE IN LOVE."/>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F. </a:t>
            </a:r>
            <a:r>
              <a:rPr lang="fr-CH" dirty="0"/>
              <a:t>Une communauté authentique n’existe que lorsque ceux qui la </a:t>
            </a:r>
            <a:br>
              <a:rPr lang="fr-CH" dirty="0"/>
            </a:br>
            <a:r>
              <a:rPr lang="fr-CH" dirty="0"/>
              <a:t>    composent </a:t>
            </a:r>
            <a:r>
              <a:rPr lang="fr-CH" u="sng" dirty="0"/>
              <a:t>SERVENT</a:t>
            </a:r>
            <a:r>
              <a:rPr dirty="0"/>
              <a:t> </a:t>
            </a:r>
            <a:r>
              <a:rPr lang="fr-CH" u="sng" dirty="0"/>
              <a:t>DANS</a:t>
            </a:r>
            <a:r>
              <a:rPr dirty="0"/>
              <a:t> </a:t>
            </a:r>
            <a:r>
              <a:rPr lang="fr-CH" u="sng" dirty="0"/>
              <a:t>L’AMOUR</a:t>
            </a:r>
            <a:r>
              <a:rPr dirty="0"/>
              <a:t>.</a:t>
            </a:r>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9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59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598" name="G. We cannot DRIFT into authentic community; it takes       intentionality and discipline."/>
          <p:cNvSpPr txBox="1">
            <a:spLocks noGrp="1"/>
          </p:cNvSpPr>
          <p:nvPr>
            <p:ph type="subTitle" sz="quarter" idx="1"/>
          </p:nvPr>
        </p:nvSpPr>
        <p:spPr>
          <a:xfrm>
            <a:off x="1206500" y="2103022"/>
            <a:ext cx="20537406" cy="4075355"/>
          </a:xfrm>
          <a:prstGeom prst="rect">
            <a:avLst/>
          </a:prstGeom>
        </p:spPr>
        <p:txBody>
          <a:bodyPr>
            <a:normAutofit/>
          </a:bodyPr>
          <a:lstStyle/>
          <a:p>
            <a:pPr>
              <a:defRPr b="0">
                <a:latin typeface="Source Serif Variable Regular"/>
                <a:ea typeface="Source Serif Variable Regular"/>
                <a:cs typeface="Source Serif Variable Regular"/>
                <a:sym typeface="Source Serif Variable Regular"/>
              </a:defRPr>
            </a:pPr>
            <a:r>
              <a:rPr dirty="0"/>
              <a:t>G. </a:t>
            </a:r>
            <a:r>
              <a:rPr lang="fr-CH" dirty="0"/>
              <a:t>L’authenticité dans une communauté</a:t>
            </a:r>
            <a:br>
              <a:rPr lang="fr-CH" dirty="0"/>
            </a:br>
            <a:r>
              <a:rPr lang="fr-CH" dirty="0"/>
              <a:t>     </a:t>
            </a:r>
            <a:r>
              <a:rPr lang="fr-CH" u="sng" dirty="0"/>
              <a:t>NE S’OBTIENT PAS SANS RIEN FAIRE</a:t>
            </a:r>
            <a:r>
              <a:rPr lang="fr-CH" dirty="0"/>
              <a:t>; elle exige une volonté et une </a:t>
            </a:r>
            <a:br>
              <a:rPr lang="fr-CH" dirty="0"/>
            </a:br>
            <a:r>
              <a:rPr lang="fr-CH" dirty="0"/>
              <a:t>     discipline particulières</a:t>
            </a:r>
            <a:r>
              <a:rPr dirty="0"/>
              <a:t>.</a:t>
            </a:r>
          </a:p>
        </p:txBody>
      </p:sp>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00" name="2. What Does it Mean to Serve in Lov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2. </a:t>
            </a:r>
            <a:r>
              <a:rPr lang="fr-CH" dirty="0"/>
              <a:t>Que signifie servir dans l’amour</a:t>
            </a:r>
            <a:r>
              <a:rPr dirty="0"/>
              <a:t>?</a:t>
            </a:r>
          </a:p>
        </p:txBody>
      </p:sp>
      <p:sp>
        <p:nvSpPr>
          <p:cNvPr id="601" name="A. Serving in love happens when:…"/>
          <p:cNvSpPr txBox="1">
            <a:spLocks noGrp="1"/>
          </p:cNvSpPr>
          <p:nvPr>
            <p:ph type="subTitle" idx="1"/>
          </p:nvPr>
        </p:nvSpPr>
        <p:spPr>
          <a:xfrm>
            <a:off x="1206500" y="4472767"/>
            <a:ext cx="20537406" cy="801949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A. </a:t>
            </a:r>
            <a:r>
              <a:rPr lang="fr-CH" dirty="0"/>
              <a:t>Le service se fait dans l’amour quand</a:t>
            </a:r>
            <a:r>
              <a:rPr dirty="0"/>
              <a:t>:</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rPr lang="fr-CH" dirty="0"/>
              <a:t>le</a:t>
            </a:r>
            <a:r>
              <a:rPr dirty="0"/>
              <a:t> </a:t>
            </a:r>
            <a:r>
              <a:rPr lang="fr-CH" u="sng" dirty="0"/>
              <a:t>VRAI MOI</a:t>
            </a:r>
            <a:r>
              <a:rPr dirty="0"/>
              <a:t> </a:t>
            </a:r>
            <a:r>
              <a:rPr lang="fr-CH" dirty="0"/>
              <a:t>de chacun</a:t>
            </a:r>
            <a:r>
              <a:rPr dirty="0"/>
              <a:t> (Roma</a:t>
            </a:r>
            <a:r>
              <a:rPr lang="fr-CH" dirty="0"/>
              <a:t>i</a:t>
            </a:r>
            <a:r>
              <a:rPr dirty="0"/>
              <a:t>ns 12</a:t>
            </a:r>
            <a:r>
              <a:rPr lang="fr-CH" dirty="0"/>
              <a:t>.</a:t>
            </a:r>
            <a:r>
              <a:rPr dirty="0"/>
              <a:t>9), </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rPr lang="fr-CH" dirty="0"/>
              <a:t>répond à des </a:t>
            </a:r>
            <a:r>
              <a:rPr lang="fr-CH" u="sng" dirty="0"/>
              <a:t>BESOINS</a:t>
            </a:r>
            <a:r>
              <a:rPr dirty="0"/>
              <a:t> (Roma</a:t>
            </a:r>
            <a:r>
              <a:rPr lang="fr-CH" dirty="0"/>
              <a:t>i</a:t>
            </a:r>
            <a:r>
              <a:rPr dirty="0"/>
              <a:t>ns 12</a:t>
            </a:r>
            <a:r>
              <a:rPr lang="fr-CH" dirty="0"/>
              <a:t>.</a:t>
            </a:r>
            <a:r>
              <a:rPr dirty="0"/>
              <a:t>10),</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rPr lang="fr-CH" dirty="0"/>
              <a:t>pour de bonnes </a:t>
            </a:r>
            <a:r>
              <a:rPr lang="fr-CH" u="sng" dirty="0"/>
              <a:t>RAISONS</a:t>
            </a:r>
            <a:r>
              <a:rPr dirty="0"/>
              <a:t> (Roma</a:t>
            </a:r>
            <a:r>
              <a:rPr lang="fr-CH" dirty="0"/>
              <a:t>i</a:t>
            </a:r>
            <a:r>
              <a:rPr dirty="0"/>
              <a:t>ns 12</a:t>
            </a:r>
            <a:r>
              <a:rPr lang="fr-CH" dirty="0"/>
              <a:t>.</a:t>
            </a:r>
            <a:r>
              <a:rPr dirty="0"/>
              <a:t>11), </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rPr lang="fr-CH" dirty="0"/>
              <a:t>et</a:t>
            </a:r>
            <a:r>
              <a:rPr dirty="0"/>
              <a:t> </a:t>
            </a:r>
            <a:r>
              <a:rPr lang="fr-CH" dirty="0"/>
              <a:t>de la</a:t>
            </a:r>
            <a:r>
              <a:rPr dirty="0"/>
              <a:t> </a:t>
            </a:r>
            <a:r>
              <a:rPr lang="fr-CH" u="sng" dirty="0"/>
              <a:t>BONNE</a:t>
            </a:r>
            <a:r>
              <a:rPr dirty="0"/>
              <a:t> </a:t>
            </a:r>
            <a:r>
              <a:rPr lang="fr-CH" u="sng" dirty="0"/>
              <a:t>MANIÈRE</a:t>
            </a:r>
            <a:r>
              <a:rPr dirty="0"/>
              <a:t> (Roma</a:t>
            </a:r>
            <a:r>
              <a:rPr lang="fr-CH" dirty="0"/>
              <a:t>i</a:t>
            </a:r>
            <a:r>
              <a:rPr dirty="0"/>
              <a:t>ns 12</a:t>
            </a:r>
            <a:r>
              <a:rPr lang="fr-CH" dirty="0"/>
              <a:t>.</a:t>
            </a:r>
            <a:r>
              <a:rPr dirty="0"/>
              <a:t>12-13).</a:t>
            </a:r>
          </a:p>
        </p:txBody>
      </p:sp>
      <p:pic>
        <p:nvPicPr>
          <p:cNvPr id="6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0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0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0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0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60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1" build="p" bldLvl="5" animBg="1" advAuto="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0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0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07" name="B. The real you, not a PROJECTION of yourself.…"/>
          <p:cNvSpPr txBox="1">
            <a:spLocks noGrp="1"/>
          </p:cNvSpPr>
          <p:nvPr>
            <p:ph type="subTitle" sz="half" idx="1"/>
          </p:nvPr>
        </p:nvSpPr>
        <p:spPr>
          <a:xfrm>
            <a:off x="1206500" y="2103023"/>
            <a:ext cx="21258084"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B. </a:t>
            </a:r>
            <a:r>
              <a:rPr lang="fr-CH" dirty="0"/>
              <a:t>Le «vrai moi» n’est pas une </a:t>
            </a:r>
            <a:r>
              <a:rPr u="sng" dirty="0"/>
              <a:t>PROJECTION</a:t>
            </a:r>
            <a:r>
              <a:rPr dirty="0"/>
              <a:t> </a:t>
            </a:r>
            <a:r>
              <a:rPr lang="fr-CH" dirty="0"/>
              <a:t>ou une image de moi-même</a:t>
            </a:r>
            <a:r>
              <a:rPr dirty="0"/>
              <a:t>.</a:t>
            </a:r>
          </a:p>
          <a:p>
            <a:pPr>
              <a:spcBef>
                <a:spcPts val="2600"/>
              </a:spcBef>
              <a:defRPr b="0">
                <a:latin typeface="Source Serif Variable Regular"/>
                <a:ea typeface="Source Serif Variable Regular"/>
                <a:cs typeface="Source Serif Variable Regular"/>
                <a:sym typeface="Source Serif Variable Regular"/>
              </a:defRPr>
            </a:pPr>
            <a:r>
              <a:rPr dirty="0"/>
              <a:t>     </a:t>
            </a:r>
            <a:r>
              <a:rPr dirty="0" err="1">
                <a:latin typeface="Source Serif Variable Bold"/>
                <a:ea typeface="Source Serif Variable Bold"/>
                <a:cs typeface="Source Serif Variable Bold"/>
                <a:sym typeface="Source Serif Variable Bold"/>
              </a:rPr>
              <a:t>Authenticit</a:t>
            </a:r>
            <a:r>
              <a:rPr lang="fr-CH" dirty="0" err="1">
                <a:latin typeface="Source Serif Variable Bold"/>
                <a:ea typeface="Source Serif Variable Bold"/>
                <a:cs typeface="Source Serif Variable Bold"/>
                <a:sym typeface="Source Serif Variable Bold"/>
              </a:rPr>
              <a:t>é</a:t>
            </a:r>
            <a:r>
              <a:rPr dirty="0"/>
              <a:t> – </a:t>
            </a:r>
            <a:r>
              <a:rPr lang="fr-FR" b="0" dirty="0">
                <a:sym typeface="Source Serif Variable Regular"/>
              </a:rPr>
              <a:t>«Que l'amour soit sans hypocrisie.»</a:t>
            </a:r>
            <a:r>
              <a:rPr lang="fr-CH" b="0" dirty="0">
                <a:sym typeface="Source Serif Variable Regular"/>
              </a:rPr>
              <a:t> </a:t>
            </a:r>
            <a:endParaRPr dirty="0"/>
          </a:p>
          <a:p>
            <a:pPr>
              <a:spcBef>
                <a:spcPts val="2600"/>
              </a:spcBef>
              <a:defRPr b="0">
                <a:latin typeface="Source Serif Variable Regular"/>
                <a:ea typeface="Source Serif Variable Regular"/>
                <a:cs typeface="Source Serif Variable Regular"/>
                <a:sym typeface="Source Serif Variable Regular"/>
              </a:defRPr>
            </a:pPr>
            <a:r>
              <a:rPr dirty="0"/>
              <a:t>     </a:t>
            </a:r>
            <a:r>
              <a:rPr dirty="0" err="1">
                <a:latin typeface="Source Serif Variable Bold"/>
                <a:ea typeface="Source Serif Variable Bold"/>
                <a:cs typeface="Source Serif Variable Bold"/>
                <a:sym typeface="Source Serif Variable Bold"/>
              </a:rPr>
              <a:t>Purit</a:t>
            </a:r>
            <a:r>
              <a:rPr lang="fr-CH" dirty="0" err="1">
                <a:latin typeface="Source Serif Variable Bold"/>
                <a:ea typeface="Source Serif Variable Bold"/>
                <a:cs typeface="Source Serif Variable Bold"/>
                <a:sym typeface="Source Serif Variable Bold"/>
              </a:rPr>
              <a:t>é</a:t>
            </a:r>
            <a:r>
              <a:rPr dirty="0"/>
              <a:t> – </a:t>
            </a:r>
            <a:r>
              <a:rPr lang="fr-FR" b="0" dirty="0">
                <a:sym typeface="Source Serif Variable Regular"/>
              </a:rPr>
              <a:t>«Ayez le mal en horreur, attachez-vous au bien.»</a:t>
            </a:r>
            <a:r>
              <a:rPr lang="fr-CH" b="0" dirty="0">
                <a:sym typeface="Source Serif Variable Regular"/>
              </a:rPr>
              <a:t> </a:t>
            </a:r>
            <a:endParaRPr dirty="0"/>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0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1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11" name="C. Meets real needs, not SUPERFICIAL ones.…"/>
          <p:cNvSpPr txBox="1">
            <a:spLocks noGrp="1"/>
          </p:cNvSpPr>
          <p:nvPr>
            <p:ph type="subTitle" sz="half" idx="1"/>
          </p:nvPr>
        </p:nvSpPr>
        <p:spPr>
          <a:xfrm>
            <a:off x="1206500" y="2103023"/>
            <a:ext cx="22271338"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C. </a:t>
            </a:r>
            <a:r>
              <a:rPr lang="fr-CH" dirty="0"/>
              <a:t>Il s’agit de répondre à des besoins réels, pas à des besoins</a:t>
            </a:r>
            <a:r>
              <a:rPr dirty="0"/>
              <a:t> </a:t>
            </a:r>
            <a:r>
              <a:rPr lang="fr-CH" u="sng" dirty="0"/>
              <a:t>SUPERFICIELS</a:t>
            </a:r>
            <a:r>
              <a:rPr dirty="0"/>
              <a:t>.</a:t>
            </a:r>
          </a:p>
          <a:p>
            <a:pPr>
              <a:spcBef>
                <a:spcPts val="2600"/>
              </a:spcBef>
              <a:defRPr b="0">
                <a:latin typeface="Source Serif Variable Regular"/>
                <a:ea typeface="Source Serif Variable Regular"/>
                <a:cs typeface="Source Serif Variable Regular"/>
                <a:sym typeface="Source Serif Variable Regular"/>
              </a:defRPr>
            </a:pPr>
            <a:r>
              <a:rPr dirty="0"/>
              <a:t>     </a:t>
            </a:r>
            <a:r>
              <a:rPr dirty="0">
                <a:latin typeface="Source Serif Variable Bold"/>
                <a:ea typeface="Source Serif Variable Bold"/>
                <a:cs typeface="Source Serif Variable Bold"/>
                <a:sym typeface="Source Serif Variable Bold"/>
              </a:rPr>
              <a:t>D</a:t>
            </a:r>
            <a:r>
              <a:rPr lang="fr-CH" dirty="0" err="1">
                <a:latin typeface="Source Serif Variable Bold"/>
                <a:ea typeface="Source Serif Variable Bold"/>
                <a:cs typeface="Source Serif Variable Bold"/>
                <a:sym typeface="Source Serif Variable Bold"/>
              </a:rPr>
              <a:t>é</a:t>
            </a:r>
            <a:r>
              <a:rPr dirty="0" err="1">
                <a:latin typeface="Source Serif Variable Bold"/>
                <a:ea typeface="Source Serif Variable Bold"/>
                <a:cs typeface="Source Serif Variable Bold"/>
                <a:sym typeface="Source Serif Variable Bold"/>
              </a:rPr>
              <a:t>votion</a:t>
            </a:r>
            <a:r>
              <a:rPr dirty="0"/>
              <a:t> – </a:t>
            </a:r>
            <a:r>
              <a:rPr lang="fr-FR" b="0" dirty="0">
                <a:sym typeface="Source Serif Variable Regular"/>
              </a:rPr>
              <a:t>Soyez pleins d’affection les uns pour les autres dans l'amour.»</a:t>
            </a:r>
            <a:r>
              <a:rPr lang="fr-CH" b="0" dirty="0">
                <a:sym typeface="Source Serif Variable Regular"/>
              </a:rPr>
              <a:t> </a:t>
            </a:r>
            <a:endParaRPr dirty="0"/>
          </a:p>
          <a:p>
            <a:pPr>
              <a:spcBef>
                <a:spcPts val="2600"/>
              </a:spcBef>
              <a:defRPr b="0">
                <a:latin typeface="Source Serif Variable Regular"/>
                <a:ea typeface="Source Serif Variable Regular"/>
                <a:cs typeface="Source Serif Variable Regular"/>
                <a:sym typeface="Source Serif Variable Regular"/>
              </a:defRPr>
            </a:pPr>
            <a:r>
              <a:rPr dirty="0"/>
              <a:t>     </a:t>
            </a:r>
            <a:r>
              <a:rPr dirty="0" err="1">
                <a:latin typeface="Source Serif Variable Bold"/>
                <a:ea typeface="Source Serif Variable Bold"/>
                <a:cs typeface="Source Serif Variable Bold"/>
                <a:sym typeface="Source Serif Variable Bold"/>
              </a:rPr>
              <a:t>Humilit</a:t>
            </a:r>
            <a:r>
              <a:rPr lang="fr-CH" dirty="0" err="1">
                <a:latin typeface="Source Serif Variable Bold"/>
                <a:ea typeface="Source Serif Variable Bold"/>
                <a:cs typeface="Source Serif Variable Bold"/>
                <a:sym typeface="Source Serif Variable Bold"/>
              </a:rPr>
              <a:t>é</a:t>
            </a:r>
            <a:r>
              <a:rPr dirty="0"/>
              <a:t> – </a:t>
            </a:r>
            <a:r>
              <a:rPr lang="fr-FR" b="0" dirty="0">
                <a:sym typeface="Source Serif Variable Regular"/>
              </a:rPr>
              <a:t>«Rivalisez d’estime réciproque.»</a:t>
            </a:r>
            <a:r>
              <a:rPr lang="fr-CH" b="0" dirty="0">
                <a:sym typeface="Source Serif Variable Regular"/>
              </a:rPr>
              <a:t> </a:t>
            </a:r>
            <a:endParaRPr dirty="0"/>
          </a:p>
        </p:txBody>
      </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1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15" name="D. For the right reasons, not to PLEASE people.…"/>
          <p:cNvSpPr txBox="1">
            <a:spLocks noGrp="1"/>
          </p:cNvSpPr>
          <p:nvPr>
            <p:ph type="subTitle" sz="half" idx="1"/>
          </p:nvPr>
        </p:nvSpPr>
        <p:spPr>
          <a:xfrm>
            <a:off x="1206500" y="2103023"/>
            <a:ext cx="20537406"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D. </a:t>
            </a:r>
            <a:r>
              <a:rPr lang="fr-CH" dirty="0"/>
              <a:t>Pour de bonnes raisons</a:t>
            </a:r>
            <a:r>
              <a:rPr dirty="0"/>
              <a:t>, </a:t>
            </a:r>
            <a:r>
              <a:rPr lang="fr-CH" dirty="0"/>
              <a:t>pas pour </a:t>
            </a:r>
            <a:r>
              <a:rPr u="sng" dirty="0"/>
              <a:t>PL</a:t>
            </a:r>
            <a:r>
              <a:rPr lang="fr-CH" u="sng" dirty="0"/>
              <a:t>AIRE</a:t>
            </a:r>
            <a:r>
              <a:rPr dirty="0"/>
              <a:t> </a:t>
            </a:r>
            <a:r>
              <a:rPr lang="fr-CH" dirty="0"/>
              <a:t>aux gens</a:t>
            </a:r>
            <a:r>
              <a:rPr dirty="0"/>
              <a:t>.</a:t>
            </a:r>
          </a:p>
          <a:p>
            <a:pPr>
              <a:spcBef>
                <a:spcPts val="2600"/>
              </a:spcBef>
              <a:defRPr b="0">
                <a:latin typeface="Source Serif Variable Regular"/>
                <a:ea typeface="Source Serif Variable Regular"/>
                <a:cs typeface="Source Serif Variable Regular"/>
                <a:sym typeface="Source Serif Variable Regular"/>
              </a:defRPr>
            </a:pPr>
            <a:r>
              <a:rPr dirty="0"/>
              <a:t>     </a:t>
            </a:r>
            <a:r>
              <a:rPr dirty="0">
                <a:latin typeface="Source Serif Variable Bold"/>
                <a:ea typeface="Source Serif Variable Bold"/>
                <a:cs typeface="Source Serif Variable Bold"/>
                <a:sym typeface="Source Serif Variable Bold"/>
              </a:rPr>
              <a:t>Motiv</a:t>
            </a:r>
            <a:r>
              <a:rPr lang="fr-CH" dirty="0" err="1">
                <a:latin typeface="Source Serif Variable Bold"/>
                <a:ea typeface="Source Serif Variable Bold"/>
                <a:cs typeface="Source Serif Variable Bold"/>
                <a:sym typeface="Source Serif Variable Bold"/>
              </a:rPr>
              <a:t>ation</a:t>
            </a:r>
            <a:r>
              <a:rPr dirty="0"/>
              <a:t> – </a:t>
            </a:r>
            <a:r>
              <a:rPr lang="fr-FR" b="0" dirty="0">
                <a:sym typeface="Source Serif Variable Regular"/>
              </a:rPr>
              <a:t>«</a:t>
            </a:r>
            <a:r>
              <a:rPr lang="fr-CH" b="0" dirty="0">
                <a:sym typeface="Source Serif Variable Regular"/>
              </a:rPr>
              <a:t>Ayez du zèle, et non de la paresse. Soyez fervents </a:t>
            </a:r>
            <a:br>
              <a:rPr lang="fr-CH" b="0" dirty="0">
                <a:sym typeface="Source Serif Variable Regular"/>
              </a:rPr>
            </a:br>
            <a:r>
              <a:rPr lang="fr-CH" b="0" dirty="0">
                <a:sym typeface="Source Serif Variable Regular"/>
              </a:rPr>
              <a:t>     d'esprit et servez le Seigneur.</a:t>
            </a:r>
            <a:r>
              <a:rPr lang="fr-FR" b="0" dirty="0">
                <a:sym typeface="Source Serif Variable Regular"/>
              </a:rPr>
              <a:t>»</a:t>
            </a:r>
            <a:r>
              <a:rPr lang="fr-CH" b="0" dirty="0">
                <a:sym typeface="Source Serif Variable Regular"/>
              </a:rPr>
              <a:t> </a:t>
            </a:r>
            <a:r>
              <a:rPr dirty="0"/>
              <a:t> </a:t>
            </a:r>
          </a:p>
        </p:txBody>
      </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1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1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19" name="E. In the right way, not in our own STRENGTH.…"/>
          <p:cNvSpPr txBox="1">
            <a:spLocks noGrp="1"/>
          </p:cNvSpPr>
          <p:nvPr>
            <p:ph type="subTitle" idx="1"/>
          </p:nvPr>
        </p:nvSpPr>
        <p:spPr>
          <a:xfrm>
            <a:off x="1206500" y="2103023"/>
            <a:ext cx="20687505" cy="7202735"/>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E. </a:t>
            </a:r>
            <a:r>
              <a:rPr lang="fr-CH" dirty="0"/>
              <a:t>De la bonne manière, pas par nos propres </a:t>
            </a:r>
            <a:r>
              <a:rPr lang="fr-CH" u="sng" dirty="0"/>
              <a:t>FORCES</a:t>
            </a:r>
            <a:r>
              <a:rPr dirty="0"/>
              <a:t>.</a:t>
            </a:r>
          </a:p>
          <a:p>
            <a:pPr>
              <a:spcBef>
                <a:spcPts val="2600"/>
              </a:spcBef>
              <a:defRPr b="0">
                <a:latin typeface="Source Serif Variable Regular"/>
                <a:ea typeface="Source Serif Variable Regular"/>
                <a:cs typeface="Source Serif Variable Regular"/>
                <a:sym typeface="Source Serif Variable Regular"/>
              </a:defRPr>
            </a:pPr>
            <a:r>
              <a:rPr dirty="0"/>
              <a:t> </a:t>
            </a:r>
            <a:r>
              <a:rPr dirty="0">
                <a:latin typeface="Source Serif Variable Bold"/>
                <a:ea typeface="Source Serif Variable Bold"/>
                <a:cs typeface="Source Serif Variable Bold"/>
                <a:sym typeface="Source Serif Variable Bold"/>
              </a:rPr>
              <a:t>   </a:t>
            </a:r>
            <a:r>
              <a:rPr lang="fr-CH" dirty="0">
                <a:latin typeface="Source Serif Variable Bold"/>
                <a:ea typeface="Source Serif Variable Bold"/>
                <a:cs typeface="Source Serif Variable Bold"/>
                <a:sym typeface="Source Serif Variable Bold"/>
              </a:rPr>
              <a:t>Perspective tournée vers le haut </a:t>
            </a:r>
            <a:r>
              <a:rPr dirty="0"/>
              <a:t>– </a:t>
            </a:r>
            <a:r>
              <a:rPr lang="fr-FR" b="0" dirty="0">
                <a:sym typeface="Source Serif Variable Regular"/>
              </a:rPr>
              <a:t>«</a:t>
            </a:r>
            <a:r>
              <a:rPr lang="fr-CH" b="0" dirty="0">
                <a:sym typeface="Source Serif Variable Regular"/>
              </a:rPr>
              <a:t>Réjouissez-vous dans l'espérance </a:t>
            </a:r>
            <a:br>
              <a:rPr lang="fr-CH" b="0" dirty="0">
                <a:sym typeface="Source Serif Variable Regular"/>
              </a:rPr>
            </a:br>
            <a:r>
              <a:rPr lang="fr-CH" b="0" dirty="0">
                <a:sym typeface="Source Serif Variable Regular"/>
              </a:rPr>
              <a:t>    et soyez patients dans la détresse. Persévérez dans la prière.»</a:t>
            </a:r>
            <a:r>
              <a:rPr lang="fr-CH" b="0" i="1" dirty="0">
                <a:sym typeface="Source Serif Variable Regular"/>
              </a:rPr>
              <a:t> </a:t>
            </a:r>
            <a:r>
              <a:rPr lang="fr-CH" b="0" dirty="0">
                <a:sym typeface="Source Serif Variable Regular"/>
              </a:rPr>
              <a:t> </a:t>
            </a:r>
            <a:endParaRPr dirty="0"/>
          </a:p>
          <a:p>
            <a:pPr>
              <a:spcBef>
                <a:spcPts val="2600"/>
              </a:spcBef>
              <a:defRPr b="0">
                <a:latin typeface="Source Serif Variable Regular"/>
                <a:ea typeface="Source Serif Variable Regular"/>
                <a:cs typeface="Source Serif Variable Regular"/>
                <a:sym typeface="Source Serif Variable Regular"/>
              </a:defRPr>
            </a:pPr>
            <a:r>
              <a:rPr dirty="0">
                <a:latin typeface="Source Serif Variable Bold"/>
                <a:ea typeface="Source Serif Variable Bold"/>
                <a:cs typeface="Source Serif Variable Bold"/>
                <a:sym typeface="Source Serif Variable Bold"/>
              </a:rPr>
              <a:t>    </a:t>
            </a:r>
            <a:r>
              <a:rPr lang="fr-CH" dirty="0">
                <a:latin typeface="Source Serif Variable Bold"/>
                <a:ea typeface="Source Serif Variable Bold"/>
                <a:cs typeface="Source Serif Variable Bold"/>
                <a:sym typeface="Source Serif Variable Bold"/>
              </a:rPr>
              <a:t>Perspective tournée vers l’extérieur </a:t>
            </a:r>
            <a:r>
              <a:rPr dirty="0"/>
              <a:t>– </a:t>
            </a:r>
            <a:r>
              <a:rPr lang="fr-FR" b="0" dirty="0">
                <a:sym typeface="Source Serif Variable Regular"/>
              </a:rPr>
              <a:t>«</a:t>
            </a:r>
            <a:r>
              <a:rPr lang="fr-CH" b="0" dirty="0">
                <a:sym typeface="Source Serif Variable Regular"/>
              </a:rPr>
              <a:t>Pourvoyez aux besoins des </a:t>
            </a:r>
            <a:br>
              <a:rPr lang="fr-CH" b="0" dirty="0">
                <a:sym typeface="Source Serif Variable Regular"/>
              </a:rPr>
            </a:br>
            <a:r>
              <a:rPr lang="fr-CH" b="0" dirty="0">
                <a:sym typeface="Source Serif Variable Regular"/>
              </a:rPr>
              <a:t>    saints et exercez l'hospitalité avec empressement</a:t>
            </a:r>
            <a:r>
              <a:rPr lang="fr-FR" b="0" dirty="0">
                <a:sym typeface="Source Serif Variable Regular"/>
              </a:rPr>
              <a:t>.»</a:t>
            </a:r>
            <a:endParaRPr lang="fr-CH" b="0" dirty="0">
              <a:sym typeface="Source Serif Variable Regular"/>
            </a:endParaRPr>
          </a:p>
          <a:p>
            <a:pPr>
              <a:spcBef>
                <a:spcPts val="2600"/>
              </a:spcBef>
              <a:defRPr b="0">
                <a:latin typeface="Source Serif Variable Regular"/>
                <a:ea typeface="Source Serif Variable Regular"/>
                <a:cs typeface="Source Serif Variable Regular"/>
                <a:sym typeface="Source Serif Variable Regular"/>
              </a:defRPr>
            </a:pPr>
            <a:endParaRPr dirty="0"/>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21" name="3. Are You Living in Authentic Community?"/>
          <p:cNvSpPr txBox="1">
            <a:spLocks noGrp="1"/>
          </p:cNvSpPr>
          <p:nvPr>
            <p:ph type="ctrTitle"/>
          </p:nvPr>
        </p:nvSpPr>
        <p:spPr>
          <a:xfrm>
            <a:off x="1206496" y="-271855"/>
            <a:ext cx="20537413" cy="4324865"/>
          </a:xfrm>
          <a:prstGeom prst="rect">
            <a:avLst/>
          </a:prstGeom>
        </p:spPr>
        <p:txBody>
          <a:bodyPr/>
          <a:lstStyle>
            <a:lvl1pPr defTabSz="2340805">
              <a:defRPr sz="8160" b="0" spc="-326">
                <a:latin typeface="+mn-lt"/>
                <a:ea typeface="+mn-ea"/>
                <a:cs typeface="+mn-cs"/>
                <a:sym typeface="Montserrat Light"/>
              </a:defRPr>
            </a:lvl1pPr>
          </a:lstStyle>
          <a:p>
            <a:r>
              <a:rPr dirty="0"/>
              <a:t>3. </a:t>
            </a:r>
            <a:r>
              <a:rPr lang="fr-CH" dirty="0"/>
              <a:t>Évoluez-vous dans une communauté </a:t>
            </a:r>
            <a:br>
              <a:rPr lang="fr-CH" dirty="0"/>
            </a:br>
            <a:r>
              <a:rPr lang="fr-CH" dirty="0"/>
              <a:t>    authentique</a:t>
            </a:r>
            <a:r>
              <a:rPr dirty="0"/>
              <a:t>?</a:t>
            </a:r>
          </a:p>
        </p:txBody>
      </p:sp>
      <p:sp>
        <p:nvSpPr>
          <p:cNvPr id="622" name="Other than your spouse, do you have people in your life who ...…"/>
          <p:cNvSpPr txBox="1">
            <a:spLocks noGrp="1"/>
          </p:cNvSpPr>
          <p:nvPr>
            <p:ph type="subTitle" idx="1"/>
          </p:nvPr>
        </p:nvSpPr>
        <p:spPr>
          <a:xfrm>
            <a:off x="1206500" y="4444828"/>
            <a:ext cx="20537406" cy="13245270"/>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lang="fr-CH" dirty="0"/>
              <a:t>Outre votre conjoint, y a-t-il dans votre vie des personnes qui</a:t>
            </a:r>
            <a:r>
              <a:rPr dirty="0"/>
              <a:t>... </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rPr lang="fr-CH" dirty="0"/>
              <a:t>vous </a:t>
            </a:r>
            <a:r>
              <a:rPr lang="fr-CH" u="sng" dirty="0"/>
              <a:t>CONNAISSENT</a:t>
            </a:r>
            <a:r>
              <a:rPr dirty="0"/>
              <a:t> </a:t>
            </a:r>
            <a:r>
              <a:rPr lang="fr-CH" dirty="0"/>
              <a:t>bien</a:t>
            </a:r>
            <a:r>
              <a:rPr dirty="0"/>
              <a:t>?</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rPr lang="fr-CH" dirty="0"/>
              <a:t>vous </a:t>
            </a:r>
            <a:r>
              <a:rPr lang="fr-CH" u="sng" dirty="0"/>
              <a:t>AIMENT</a:t>
            </a:r>
            <a:r>
              <a:rPr dirty="0"/>
              <a:t>?</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rPr lang="fr-CH" dirty="0"/>
              <a:t>vous disent </a:t>
            </a:r>
            <a:r>
              <a:rPr lang="fr-CH" u="sng" dirty="0"/>
              <a:t>LA</a:t>
            </a:r>
            <a:r>
              <a:rPr dirty="0"/>
              <a:t> </a:t>
            </a:r>
            <a:r>
              <a:rPr lang="fr-CH" u="sng" dirty="0"/>
              <a:t>VÉRITÉ</a:t>
            </a:r>
            <a:r>
              <a:rPr dirty="0"/>
              <a:t>?</a:t>
            </a:r>
          </a:p>
        </p:txBody>
      </p:sp>
      <p:pic>
        <p:nvPicPr>
          <p:cNvPr id="62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2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2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 grpId="1" build="p" bldLvl="5" animBg="1" advAuto="0"/>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26" name="Other than your spouse, do you have people in your life who ...…"/>
          <p:cNvSpPr txBox="1">
            <a:spLocks noGrp="1"/>
          </p:cNvSpPr>
          <p:nvPr>
            <p:ph type="subTitle" idx="1"/>
          </p:nvPr>
        </p:nvSpPr>
        <p:spPr>
          <a:xfrm>
            <a:off x="1206500" y="1792963"/>
            <a:ext cx="20537406" cy="13245270"/>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lang="fr-CH" dirty="0"/>
              <a:t>Outre votre conjoint, y a-t-il dans votre vie des personnes qui... </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lang="fr-CH" dirty="0"/>
              <a:t>vous </a:t>
            </a:r>
            <a:r>
              <a:rPr u="sng" dirty="0"/>
              <a:t>ENCOURAGE</a:t>
            </a:r>
            <a:r>
              <a:rPr lang="fr-CH" u="sng" dirty="0"/>
              <a:t>NT</a:t>
            </a:r>
            <a:r>
              <a:rPr dirty="0"/>
              <a:t>?</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lang="fr-CH" dirty="0"/>
              <a:t>à qui vous pourriez faire appel au </a:t>
            </a:r>
            <a:r>
              <a:rPr lang="fr-CH" u="sng" dirty="0"/>
              <a:t>MILIEU</a:t>
            </a:r>
            <a:r>
              <a:rPr dirty="0"/>
              <a:t> </a:t>
            </a:r>
            <a:r>
              <a:rPr lang="fr-CH" dirty="0"/>
              <a:t>de la </a:t>
            </a:r>
            <a:r>
              <a:rPr u="sng" dirty="0"/>
              <a:t>N</a:t>
            </a:r>
            <a:r>
              <a:rPr lang="fr-CH" u="sng" dirty="0"/>
              <a:t>UIT</a:t>
            </a:r>
            <a:r>
              <a:rPr dirty="0"/>
              <a:t>?</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lang="fr-CH" dirty="0"/>
              <a:t>à qui vous rendez </a:t>
            </a:r>
            <a:r>
              <a:rPr lang="fr-CH" u="sng" dirty="0"/>
              <a:t>SERVICE</a:t>
            </a:r>
            <a:r>
              <a:rPr dirty="0"/>
              <a:t>?</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lang="fr-CH" dirty="0"/>
              <a:t>qui vous rendent </a:t>
            </a:r>
            <a:r>
              <a:rPr lang="fr-CH" u="sng" dirty="0"/>
              <a:t>SERVICE</a:t>
            </a:r>
            <a:r>
              <a:rPr dirty="0"/>
              <a:t>?</a:t>
            </a:r>
          </a:p>
        </p:txBody>
      </p:sp>
      <p:pic>
        <p:nvPicPr>
          <p:cNvPr id="62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2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2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62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6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 grpId="1" build="p" bldLvl="5" animBg="1" advAuto="0"/>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0" name="Leaders must learn to receive authentic community as much as they provide it to others."/>
          <p:cNvSpPr txBox="1">
            <a:spLocks noGrp="1"/>
          </p:cNvSpPr>
          <p:nvPr>
            <p:ph type="subTitle" idx="1"/>
          </p:nvPr>
        </p:nvSpPr>
        <p:spPr>
          <a:xfrm>
            <a:off x="1206500" y="1792963"/>
            <a:ext cx="20537406" cy="13245270"/>
          </a:xfrm>
          <a:prstGeom prst="rect">
            <a:avLst/>
          </a:prstGeom>
        </p:spPr>
        <p:txBody>
          <a:bodyPr/>
          <a:lstStyle/>
          <a:p>
            <a:r>
              <a:rPr lang="fr-FR" b="0" dirty="0"/>
              <a:t>Les leaders doivent apprendre à </a:t>
            </a:r>
            <a:r>
              <a:rPr lang="fr-FR" b="0" i="1" dirty="0"/>
              <a:t>recevoir</a:t>
            </a:r>
            <a:r>
              <a:rPr lang="fr-FR" b="0" dirty="0"/>
              <a:t> les bienfaits d’une communauté authentique autant qu'à en </a:t>
            </a:r>
            <a:r>
              <a:rPr lang="fr-FR" b="0" i="1" dirty="0"/>
              <a:t>offrir</a:t>
            </a:r>
            <a:r>
              <a:rPr lang="fr-FR" b="0" dirty="0"/>
              <a:t> aux autres.</a:t>
            </a:r>
            <a:endParaRPr lang="fr-CH" b="0" dirty="0"/>
          </a:p>
        </p:txBody>
      </p:sp>
      <p:pic>
        <p:nvPicPr>
          <p:cNvPr id="6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3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4"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Engagement et leadership</a:t>
            </a:r>
            <a:endParaRPr dirty="0"/>
          </a:p>
        </p:txBody>
      </p:sp>
      <p:sp>
        <p:nvSpPr>
          <p:cNvPr id="635" name="I commit to moving beyond SUPERFICIAL relationships and I will live in authentic community by serving others in love."/>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fr-CH" dirty="0"/>
              <a:t>Je m’engage à aller au-delà des relations </a:t>
            </a:r>
            <a:r>
              <a:rPr lang="fr-CH" u="sng" dirty="0"/>
              <a:t>SUPERFICIELLES</a:t>
            </a:r>
            <a:r>
              <a:rPr dirty="0"/>
              <a:t> </a:t>
            </a:r>
            <a:r>
              <a:rPr lang="fr-CH" dirty="0"/>
              <a:t>et à vivre dans une communauté authentique en servant les autres dans l’amour</a:t>
            </a:r>
            <a:r>
              <a:rPr dirty="0"/>
              <a:t>.</a:t>
            </a:r>
          </a:p>
        </p:txBody>
      </p:sp>
      <p:pic>
        <p:nvPicPr>
          <p:cNvPr id="63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637"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9" name="Engage - Discussion"/>
          <p:cNvSpPr txBox="1">
            <a:spLocks noGrp="1"/>
          </p:cNvSpPr>
          <p:nvPr>
            <p:ph type="ctrTitle"/>
          </p:nvPr>
        </p:nvSpPr>
        <p:spPr>
          <a:xfrm>
            <a:off x="1206497" y="1458550"/>
            <a:ext cx="15746974" cy="2198952"/>
          </a:xfrm>
          <a:prstGeom prst="rect">
            <a:avLst/>
          </a:prstGeom>
        </p:spPr>
        <p:txBody>
          <a:bodyPr/>
          <a:lstStyle>
            <a:lvl1pPr>
              <a:defRPr sz="8500" b="0" spc="-340">
                <a:latin typeface="+mn-lt"/>
                <a:ea typeface="+mn-ea"/>
                <a:cs typeface="+mn-cs"/>
                <a:sym typeface="Montserrat Light"/>
              </a:defRPr>
            </a:lvl1pPr>
          </a:lstStyle>
          <a:p>
            <a:r>
              <a:rPr lang="fr-CH" dirty="0"/>
              <a:t>Mise en pratique</a:t>
            </a:r>
            <a:r>
              <a:rPr dirty="0"/>
              <a:t> </a:t>
            </a:r>
            <a:r>
              <a:rPr lang="fr-CH" dirty="0"/>
              <a:t>–</a:t>
            </a:r>
            <a:r>
              <a:rPr dirty="0"/>
              <a:t> </a:t>
            </a:r>
            <a:r>
              <a:rPr lang="fr-CH" dirty="0"/>
              <a:t>Réflexion </a:t>
            </a:r>
            <a:br>
              <a:rPr lang="fr-CH" dirty="0"/>
            </a:br>
            <a:r>
              <a:rPr lang="fr-CH" dirty="0"/>
              <a:t>personnelle et discussion</a:t>
            </a:r>
            <a:endParaRPr dirty="0"/>
          </a:p>
        </p:txBody>
      </p:sp>
      <p:pic>
        <p:nvPicPr>
          <p:cNvPr id="6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4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44"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sp>
        <p:nvSpPr>
          <p:cNvPr id="643" name="How Do I Overcome Evil…"/>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fr-CH" dirty="0"/>
              <a:t>Comment surmonter le mal</a:t>
            </a:r>
            <a:endParaRPr dirty="0"/>
          </a:p>
          <a:p>
            <a:pPr algn="ctr" defTabSz="1853137">
              <a:defRPr sz="10108" b="0" spc="-404">
                <a:latin typeface="+mn-lt"/>
                <a:ea typeface="+mn-ea"/>
                <a:cs typeface="+mn-cs"/>
                <a:sym typeface="Montserrat Light"/>
              </a:defRPr>
            </a:pPr>
            <a:r>
              <a:rPr lang="fr-CH" dirty="0"/>
              <a:t>dont je suis la cible</a:t>
            </a:r>
            <a:r>
              <a:rPr dirty="0"/>
              <a:t>?</a:t>
            </a:r>
          </a:p>
        </p:txBody>
      </p:sp>
      <p:pic>
        <p:nvPicPr>
          <p:cNvPr id="64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5332584" y="2582641"/>
            <a:ext cx="13718832" cy="3709777"/>
          </a:xfrm>
          <a:prstGeom prst="rect">
            <a:avLst/>
          </a:prstGeom>
          <a:ln w="12700">
            <a:miter lim="400000"/>
          </a:ln>
        </p:spPr>
      </p:pic>
      <p:sp>
        <p:nvSpPr>
          <p:cNvPr id="646" name="Session 6"/>
          <p:cNvSpPr txBox="1"/>
          <p:nvPr/>
        </p:nvSpPr>
        <p:spPr>
          <a:xfrm>
            <a:off x="3783093" y="11787663"/>
            <a:ext cx="16817814" cy="739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6</a:t>
            </a:r>
          </a:p>
        </p:txBody>
      </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48" name="How Do I Overcome Evil Aimed at Me?"/>
          <p:cNvSpPr txBox="1">
            <a:spLocks noGrp="1"/>
          </p:cNvSpPr>
          <p:nvPr>
            <p:ph type="ctrTitle"/>
          </p:nvPr>
        </p:nvSpPr>
        <p:spPr>
          <a:xfrm>
            <a:off x="1206496" y="1458550"/>
            <a:ext cx="21925353" cy="2198952"/>
          </a:xfrm>
          <a:prstGeom prst="rect">
            <a:avLst/>
          </a:prstGeom>
        </p:spPr>
        <p:txBody>
          <a:bodyPr/>
          <a:lstStyle>
            <a:lvl1pPr>
              <a:defRPr sz="8500" b="0" spc="-340">
                <a:latin typeface="+mn-lt"/>
                <a:ea typeface="+mn-ea"/>
                <a:cs typeface="+mn-cs"/>
                <a:sym typeface="Montserrat Light"/>
              </a:defRPr>
            </a:lvl1pPr>
          </a:lstStyle>
          <a:p>
            <a:r>
              <a:rPr lang="fr-CH" dirty="0"/>
              <a:t>Comment surmonter le mal </a:t>
            </a:r>
            <a:br>
              <a:rPr lang="fr-CH" dirty="0"/>
            </a:br>
            <a:r>
              <a:rPr lang="fr-CH" dirty="0"/>
              <a:t>dont je suis la cible</a:t>
            </a:r>
            <a:r>
              <a:rPr dirty="0"/>
              <a:t>?</a:t>
            </a:r>
          </a:p>
        </p:txBody>
      </p:sp>
      <p:sp>
        <p:nvSpPr>
          <p:cNvPr id="649" name="The fifth characteristic of a Romans 12 disciple relates to our relationship with NON-BELIEVERS."/>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fr-FR" sz="5170" b="0" dirty="0">
                <a:sym typeface="Source Serif Variable Regular"/>
              </a:rPr>
              <a:t>La cinquième caractéristique d'un disciple selon Romains 12 concerne la relation avec les </a:t>
            </a:r>
            <a:r>
              <a:rPr lang="fr-CH" dirty="0">
                <a:latin typeface="Source Serif Variable Bold"/>
                <a:ea typeface="Source Serif Variable Bold"/>
                <a:cs typeface="Source Serif Variable Bold"/>
                <a:sym typeface="Source Serif Variable Bold"/>
              </a:rPr>
              <a:t>NON-CROYANTS</a:t>
            </a:r>
            <a:r>
              <a:rPr dirty="0"/>
              <a:t>.</a:t>
            </a:r>
          </a:p>
        </p:txBody>
      </p:sp>
      <p:pic>
        <p:nvPicPr>
          <p:cNvPr id="65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5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53" name="1. How to do the impossibl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1. </a:t>
            </a:r>
            <a:r>
              <a:rPr lang="fr-CH" dirty="0"/>
              <a:t>Comment faire l’impossible</a:t>
            </a:r>
            <a:endParaRPr dirty="0"/>
          </a:p>
        </p:txBody>
      </p:sp>
      <p:sp>
        <p:nvSpPr>
          <p:cNvPr id="654" name="Bless those who persecute you; bless and do not curse. Rejoice with those who rejoice; mourn with those who mourn. Live in harmony with one another. Do not be proud, but be willing to associate with people of low position. Do not be conceited. Do not rep"/>
          <p:cNvSpPr txBox="1">
            <a:spLocks noGrp="1"/>
          </p:cNvSpPr>
          <p:nvPr>
            <p:ph type="subTitle" idx="1"/>
          </p:nvPr>
        </p:nvSpPr>
        <p:spPr>
          <a:xfrm>
            <a:off x="1206500" y="4472767"/>
            <a:ext cx="20537406" cy="10772231"/>
          </a:xfrm>
          <a:prstGeom prst="rect">
            <a:avLst/>
          </a:prstGeom>
        </p:spPr>
        <p:txBody>
          <a:bodyPr/>
          <a:lstStyle>
            <a:lvl1pPr>
              <a:defRPr b="0">
                <a:latin typeface="Source Serif Variable Regular"/>
                <a:ea typeface="Source Serif Variable Regular"/>
                <a:cs typeface="Source Serif Variable Regular"/>
                <a:sym typeface="Source Serif Variable Regular"/>
              </a:defRPr>
            </a:lvl1pPr>
          </a:lstStyle>
          <a:p>
            <a:r>
              <a:rPr lang="fr-CH" dirty="0"/>
              <a:t>Bénissez ceux qui vous persécutent, bénissez et ne maudissez pas. Réjouissez-vous avec ceux qui se réjouissent, pleurez avec ceux qui pleurent. Vivez en plein accord les uns avec les autres. N’aspirez pas à ce qui est élevé, mais laissez-vous attirer par ce qui est humble. Ne vous prenez pas pour des sages. Ne rendez à personne le mal pour le mal. Recherchez ce qui est bien devant tous les hommes</a:t>
            </a:r>
            <a:r>
              <a:rPr dirty="0"/>
              <a:t>. </a:t>
            </a:r>
          </a:p>
        </p:txBody>
      </p:sp>
      <p:pic>
        <p:nvPicPr>
          <p:cNvPr id="65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5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58" name="If it is possible, as far as it depends on you, live at peace with everyone. Do not take revenge, my dear friends, but leave room for God’s wrath, for it is written: “It is mine to avenge; I will repay,” says the Lord. On the contrary: “If your enemy is "/>
          <p:cNvSpPr txBox="1">
            <a:spLocks noGrp="1"/>
          </p:cNvSpPr>
          <p:nvPr>
            <p:ph type="subTitle" idx="1"/>
          </p:nvPr>
        </p:nvSpPr>
        <p:spPr>
          <a:xfrm>
            <a:off x="1206500" y="2103023"/>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fr-CH" b="0" dirty="0">
                <a:sym typeface="Source Serif Variable Regular"/>
              </a:rPr>
              <a:t>Si cela est possible, dans la mesure où cela dépend de vous, soyez en paix avec tous les hommes. Ne vous vengez pas vous-mêmes, bien-aimés, mais laissez agir la colère de Dieu, car il est écrit: </a:t>
            </a:r>
            <a:r>
              <a:rPr lang="fr-CH" b="0" i="1" dirty="0">
                <a:sym typeface="Source Serif Variable Regular"/>
              </a:rPr>
              <a:t>C’est à moi qu’appartient la vengeance, c’est moi qui donnerai à chacun ce qu’il mérite, dit le Seigneur. Mais si ton ennemi a faim, donne-lui à manger, s’il a soif, donne-lui à boire, car en agissant ainsi, tu amasseras des charbons ardents sur sa tête</a:t>
            </a:r>
            <a:r>
              <a:rPr lang="fr-CH" b="0" dirty="0">
                <a:sym typeface="Source Serif Variable Regular"/>
              </a:rPr>
              <a:t>. Ne te laisse pas vaincre par le mal, mais sois vainqueur du mal par le bien</a:t>
            </a:r>
            <a:r>
              <a:rPr dirty="0"/>
              <a:t>.</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rPr dirty="0"/>
              <a:t>- Roma</a:t>
            </a:r>
            <a:r>
              <a:rPr lang="fr-CH" dirty="0"/>
              <a:t>i</a:t>
            </a:r>
            <a:r>
              <a:rPr dirty="0"/>
              <a:t>ns 12</a:t>
            </a:r>
            <a:r>
              <a:rPr lang="fr-CH" dirty="0"/>
              <a:t>.</a:t>
            </a:r>
            <a:r>
              <a:rPr dirty="0"/>
              <a:t>14-21</a:t>
            </a:r>
          </a:p>
        </p:txBody>
      </p:sp>
      <p:pic>
        <p:nvPicPr>
          <p:cNvPr id="65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6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6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6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64" name="A. Becoming a Romans 12 Christian is not DIFFICULT ...       it’s IMPOSSIBLE!"/>
          <p:cNvSpPr txBox="1">
            <a:spLocks noGrp="1"/>
          </p:cNvSpPr>
          <p:nvPr>
            <p:ph type="subTitle" idx="1"/>
          </p:nvPr>
        </p:nvSpPr>
        <p:spPr>
          <a:xfrm>
            <a:off x="1206500" y="2058729"/>
            <a:ext cx="20537406"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fr-CH" dirty="0"/>
              <a:t>Devenir un chrétien selon Romains 12 n’est pas </a:t>
            </a:r>
            <a:r>
              <a:rPr lang="fr-CH" u="sng" dirty="0"/>
              <a:t>DIFFICILE</a:t>
            </a:r>
            <a:r>
              <a:rPr dirty="0"/>
              <a:t> ... </a:t>
            </a:r>
            <a:br>
              <a:rPr dirty="0"/>
            </a:br>
            <a:r>
              <a:rPr dirty="0"/>
              <a:t>     </a:t>
            </a:r>
            <a:r>
              <a:rPr lang="fr-CH" dirty="0"/>
              <a:t>C’est</a:t>
            </a:r>
            <a:r>
              <a:rPr dirty="0"/>
              <a:t> </a:t>
            </a:r>
            <a:r>
              <a:rPr u="sng" dirty="0"/>
              <a:t>IMPOSSIBLE</a:t>
            </a:r>
            <a:r>
              <a:rPr dirty="0"/>
              <a:t>!</a:t>
            </a:r>
          </a:p>
        </p:txBody>
      </p:sp>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6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6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68" name="B. Positive Command: “Bless those who persecute you.”…"/>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a:t>
            </a:r>
            <a:r>
              <a:rPr dirty="0">
                <a:latin typeface="Source Serif Variable Bold"/>
                <a:ea typeface="Source Serif Variable Bold"/>
                <a:cs typeface="Source Serif Variable Bold"/>
                <a:sym typeface="Source Serif Variable Bold"/>
              </a:rPr>
              <a:t> </a:t>
            </a:r>
            <a:r>
              <a:rPr lang="fr-CH" dirty="0">
                <a:latin typeface="Source Serif Variable Bold"/>
                <a:ea typeface="Source Serif Variable Bold"/>
                <a:cs typeface="Source Serif Variable Bold"/>
                <a:sym typeface="Source Serif Variable Bold"/>
              </a:rPr>
              <a:t>Commandement positif</a:t>
            </a:r>
            <a:r>
              <a:rPr dirty="0">
                <a:latin typeface="Source Serif Variable Bold"/>
                <a:ea typeface="Source Serif Variable Bold"/>
                <a:cs typeface="Source Serif Variable Bold"/>
                <a:sym typeface="Source Serif Variable Bold"/>
              </a:rPr>
              <a:t>:</a:t>
            </a:r>
            <a:r>
              <a:rPr dirty="0"/>
              <a:t> </a:t>
            </a:r>
            <a:r>
              <a:rPr lang="fr-FR" b="0" dirty="0">
                <a:sym typeface="Source Serif Variable Regular"/>
              </a:rPr>
              <a:t>«Bénissez ceux qui vous persécutent.»</a:t>
            </a:r>
            <a:endParaRPr dirty="0"/>
          </a:p>
          <a:p>
            <a:pPr>
              <a:spcBef>
                <a:spcPts val="7000"/>
              </a:spcBef>
              <a:defRPr b="0">
                <a:latin typeface="Source Serif Variable Regular"/>
                <a:ea typeface="Source Serif Variable Regular"/>
                <a:cs typeface="Source Serif Variable Regular"/>
                <a:sym typeface="Source Serif Variable Regular"/>
              </a:defRPr>
            </a:pPr>
            <a:r>
              <a:rPr dirty="0"/>
              <a:t>     </a:t>
            </a:r>
            <a:r>
              <a:rPr lang="fr-CH" u="sng" dirty="0"/>
              <a:t>LE PARDON</a:t>
            </a:r>
            <a:r>
              <a:rPr dirty="0"/>
              <a:t> – </a:t>
            </a:r>
            <a:r>
              <a:rPr lang="fr-FR" b="0" dirty="0">
                <a:sym typeface="Source Serif Variable Regular"/>
              </a:rPr>
              <a:t>«Bénissez ceux qui vous persécutent.»</a:t>
            </a:r>
            <a:r>
              <a:rPr lang="fr-CH" b="0" dirty="0">
                <a:sym typeface="Source Serif Variable Regular"/>
              </a:rPr>
              <a:t> </a:t>
            </a:r>
          </a:p>
          <a:p>
            <a:pPr>
              <a:spcBef>
                <a:spcPts val="7000"/>
              </a:spcBef>
              <a:defRPr b="0">
                <a:latin typeface="Source Serif Variable Regular"/>
                <a:ea typeface="Source Serif Variable Regular"/>
                <a:cs typeface="Source Serif Variable Regular"/>
                <a:sym typeface="Source Serif Variable Regular"/>
              </a:defRPr>
            </a:pPr>
            <a:r>
              <a:rPr dirty="0"/>
              <a:t>     </a:t>
            </a:r>
            <a:r>
              <a:rPr u="sng" dirty="0"/>
              <a:t>IDENTIFICATION</a:t>
            </a:r>
            <a:r>
              <a:rPr dirty="0"/>
              <a:t> – </a:t>
            </a:r>
            <a:r>
              <a:rPr lang="fr-FR" b="0" dirty="0">
                <a:sym typeface="Source Serif Variable Regular"/>
              </a:rPr>
              <a:t>«Réjouissez-vous avec ceux qui se réjouissent, pleurez </a:t>
            </a:r>
            <a:br>
              <a:rPr lang="fr-FR" b="0" dirty="0">
                <a:sym typeface="Source Serif Variable Regular"/>
              </a:rPr>
            </a:br>
            <a:r>
              <a:rPr lang="fr-FR" b="0" dirty="0">
                <a:sym typeface="Source Serif Variable Regular"/>
              </a:rPr>
              <a:t>     avec ceux qui pleurent.»</a:t>
            </a:r>
            <a:r>
              <a:rPr lang="fr-CH" b="0" dirty="0">
                <a:sym typeface="Source Serif Variable Regular"/>
              </a:rPr>
              <a:t> </a:t>
            </a:r>
            <a:r>
              <a:rPr dirty="0"/>
              <a:t> </a:t>
            </a:r>
          </a:p>
          <a:p>
            <a:pPr>
              <a:spcBef>
                <a:spcPts val="7000"/>
              </a:spcBef>
              <a:defRPr b="0">
                <a:latin typeface="Source Serif Variable Regular"/>
                <a:ea typeface="Source Serif Variable Regular"/>
                <a:cs typeface="Source Serif Variable Regular"/>
                <a:sym typeface="Source Serif Variable Regular"/>
              </a:defRPr>
            </a:pPr>
            <a:r>
              <a:rPr dirty="0"/>
              <a:t>     </a:t>
            </a:r>
            <a:r>
              <a:rPr u="sng" dirty="0"/>
              <a:t>ASSOCIATION</a:t>
            </a:r>
            <a:r>
              <a:rPr dirty="0"/>
              <a:t> – </a:t>
            </a:r>
            <a:r>
              <a:rPr lang="fr-CH" b="0" dirty="0">
                <a:sym typeface="Source Serif Variable Regular"/>
              </a:rPr>
              <a:t>Vivez en plein accord les uns avec les autres. N'aspirez </a:t>
            </a:r>
            <a:br>
              <a:rPr lang="fr-CH" b="0" dirty="0">
                <a:sym typeface="Source Serif Variable Regular"/>
              </a:rPr>
            </a:br>
            <a:r>
              <a:rPr lang="fr-CH" b="0" dirty="0">
                <a:sym typeface="Source Serif Variable Regular"/>
              </a:rPr>
              <a:t>     pas à ce qui est élevé, mais laissez-vous attirer par ce qui est humble.» </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6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6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6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8" grpId="1" build="p" bldLvl="5" animBg="1" advAuto="0"/>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7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72" name="C. Negative Command: “Do not repay anyone evil for evil... Do not       take revenge.”…"/>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dirty="0">
                <a:latin typeface="Source Serif Variable Bold"/>
                <a:ea typeface="Source Serif Variable Bold"/>
                <a:cs typeface="Source Serif Variable Bold"/>
                <a:sym typeface="Source Serif Variable Bold"/>
              </a:rPr>
              <a:t>Commandement négatif</a:t>
            </a:r>
            <a:r>
              <a:rPr dirty="0">
                <a:latin typeface="Source Serif Variable Bold"/>
                <a:ea typeface="Source Serif Variable Bold"/>
                <a:cs typeface="Source Serif Variable Bold"/>
                <a:sym typeface="Source Serif Variable Bold"/>
              </a:rPr>
              <a:t>:</a:t>
            </a:r>
            <a:r>
              <a:rPr dirty="0"/>
              <a:t> </a:t>
            </a:r>
            <a:r>
              <a:rPr lang="fr-CH" dirty="0"/>
              <a:t>«Ne rendez à personne le mal pour le mal… Ne </a:t>
            </a:r>
            <a:br>
              <a:rPr lang="fr-CH" dirty="0"/>
            </a:br>
            <a:r>
              <a:rPr lang="fr-CH" dirty="0"/>
              <a:t>     vous vengez pas vous-mêmes.»</a:t>
            </a:r>
            <a:endParaRPr dirty="0"/>
          </a:p>
          <a:p>
            <a:pPr lvl="2">
              <a:spcBef>
                <a:spcPts val="6500"/>
              </a:spcBef>
              <a:defRPr b="0">
                <a:latin typeface="Source Serif Variable Regular"/>
                <a:ea typeface="Source Serif Variable Regular"/>
                <a:cs typeface="Source Serif Variable Regular"/>
                <a:sym typeface="Source Serif Variable Regular"/>
              </a:defRPr>
            </a:pPr>
            <a:r>
              <a:rPr lang="fr-FR" b="0" dirty="0">
                <a:sym typeface="Source Serif Variable Regular"/>
              </a:rPr>
              <a:t>Deux raisons impérieuses pour lesquelles les représailles personnelles </a:t>
            </a:r>
            <a:br>
              <a:rPr lang="fr-FR" b="0" dirty="0">
                <a:sym typeface="Source Serif Variable Regular"/>
              </a:rPr>
            </a:br>
            <a:r>
              <a:rPr lang="fr-FR" b="0" dirty="0">
                <a:sym typeface="Source Serif Variable Regular"/>
              </a:rPr>
              <a:t>      sont interdites</a:t>
            </a:r>
            <a:r>
              <a:rPr lang="fr-CH" b="0" dirty="0">
                <a:sym typeface="Source Serif Variable Regular"/>
              </a:rPr>
              <a:t>:</a:t>
            </a:r>
            <a:endParaRPr dirty="0"/>
          </a:p>
          <a:p>
            <a:pPr lvl="2">
              <a:spcBef>
                <a:spcPts val="6500"/>
              </a:spcBef>
              <a:defRPr b="0">
                <a:latin typeface="Source Serif Variable Regular"/>
                <a:ea typeface="Source Serif Variable Regular"/>
                <a:cs typeface="Source Serif Variable Regular"/>
                <a:sym typeface="Source Serif Variable Regular"/>
              </a:defRPr>
            </a:pPr>
            <a:r>
              <a:rPr lang="fr-CH" dirty="0"/>
              <a:t>1</a:t>
            </a:r>
            <a:r>
              <a:rPr dirty="0"/>
              <a:t>.  </a:t>
            </a:r>
            <a:r>
              <a:rPr lang="fr-CH" dirty="0"/>
              <a:t>Elles usurpent le rôle de </a:t>
            </a:r>
            <a:r>
              <a:rPr u="sng" dirty="0"/>
              <a:t>JUGE</a:t>
            </a:r>
            <a:r>
              <a:rPr dirty="0"/>
              <a:t>. </a:t>
            </a:r>
            <a:r>
              <a:rPr lang="fr-CH" dirty="0"/>
              <a:t>«… laisser agir la colère de Dieu...»</a:t>
            </a:r>
            <a:endParaRPr dirty="0"/>
          </a:p>
          <a:p>
            <a:pPr lvl="2">
              <a:spcBef>
                <a:spcPts val="6500"/>
              </a:spcBef>
              <a:defRPr b="0">
                <a:latin typeface="Source Serif Variable Regular"/>
                <a:ea typeface="Source Serif Variable Regular"/>
                <a:cs typeface="Source Serif Variable Regular"/>
                <a:sym typeface="Source Serif Variable Regular"/>
              </a:defRPr>
            </a:pPr>
            <a:r>
              <a:rPr lang="fr-CH" dirty="0"/>
              <a:t>2</a:t>
            </a:r>
            <a:r>
              <a:rPr dirty="0"/>
              <a:t>. </a:t>
            </a:r>
            <a:r>
              <a:rPr lang="fr-CH" dirty="0"/>
              <a:t>C’est un moyen inefficace pour obtenir </a:t>
            </a:r>
            <a:r>
              <a:rPr lang="fr-CH" u="sng" dirty="0"/>
              <a:t>LA PAIX</a:t>
            </a:r>
            <a:r>
              <a:rPr dirty="0"/>
              <a:t>. </a:t>
            </a:r>
            <a:r>
              <a:rPr lang="fr-FR" b="0" dirty="0">
                <a:sym typeface="Source Serif Variable Regular"/>
              </a:rPr>
              <a:t>«Mais si ton ennemi a </a:t>
            </a:r>
            <a:br>
              <a:rPr lang="fr-FR" b="0" dirty="0">
                <a:sym typeface="Source Serif Variable Regular"/>
              </a:rPr>
            </a:br>
            <a:r>
              <a:rPr lang="fr-FR" b="0" dirty="0">
                <a:sym typeface="Source Serif Variable Regular"/>
              </a:rPr>
              <a:t>          faim, donne-lui à manger.»</a:t>
            </a:r>
            <a:r>
              <a:rPr lang="fr-CH" b="0" dirty="0">
                <a:sym typeface="Source Serif Variable Regular"/>
              </a:rPr>
              <a:t> </a:t>
            </a:r>
            <a:endParaRPr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7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 grpId="1" build="p" bldLvl="5" animBg="1" advAuto="0"/>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7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7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76" name="D. Supernatural Result: GOOD will overcome evil.       “Overcome evil with good.”"/>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fr-CH" dirty="0">
                <a:latin typeface="Source Serif Variable Bold"/>
                <a:ea typeface="Source Serif Variable Bold"/>
                <a:cs typeface="Source Serif Variable Bold"/>
                <a:sym typeface="Source Serif Variable Bold"/>
              </a:rPr>
              <a:t>Un résultat surnaturel</a:t>
            </a:r>
            <a:r>
              <a:rPr dirty="0">
                <a:latin typeface="Source Serif Variable Bold"/>
                <a:ea typeface="Source Serif Variable Bold"/>
                <a:cs typeface="Source Serif Variable Bold"/>
                <a:sym typeface="Source Serif Variable Bold"/>
              </a:rPr>
              <a:t>:</a:t>
            </a:r>
            <a:r>
              <a:rPr dirty="0"/>
              <a:t> </a:t>
            </a:r>
            <a:r>
              <a:rPr lang="fr-CH" u="sng" dirty="0"/>
              <a:t>LE BIEN</a:t>
            </a:r>
            <a:r>
              <a:rPr dirty="0"/>
              <a:t> </a:t>
            </a:r>
            <a:r>
              <a:rPr lang="fr-CH" dirty="0"/>
              <a:t>vaincra le mal</a:t>
            </a:r>
            <a:r>
              <a:rPr dirty="0"/>
              <a:t>. </a:t>
            </a:r>
            <a:br>
              <a:rPr dirty="0"/>
            </a:br>
            <a:r>
              <a:rPr dirty="0"/>
              <a:t> </a:t>
            </a:r>
            <a:r>
              <a:rPr lang="fr-CH" dirty="0"/>
              <a:t>    </a:t>
            </a:r>
            <a:r>
              <a:rPr lang="fr-FR" b="0" dirty="0">
                <a:sym typeface="Source Serif Variable Regular"/>
              </a:rPr>
              <a:t>«… sois vainqueur du mal par le bien.»</a:t>
            </a:r>
            <a:endParaRPr dirty="0"/>
          </a:p>
        </p:txBody>
      </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78" name="2. The Supernatural Response to Evil"/>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2. </a:t>
            </a:r>
            <a:r>
              <a:rPr lang="fr-CH" dirty="0"/>
              <a:t>La réponse surnaturelle au mal</a:t>
            </a:r>
            <a:endParaRPr dirty="0"/>
          </a:p>
        </p:txBody>
      </p:sp>
      <p:sp>
        <p:nvSpPr>
          <p:cNvPr id="679" name="A. Understand that BITTERNESS is like drinking POISON and        hoping the other person gets sick."/>
          <p:cNvSpPr txBox="1">
            <a:spLocks noGrp="1"/>
          </p:cNvSpPr>
          <p:nvPr>
            <p:ph type="subTitle" idx="1"/>
          </p:nvPr>
        </p:nvSpPr>
        <p:spPr>
          <a:xfrm>
            <a:off x="1206500" y="4472767"/>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fr-CH" dirty="0"/>
              <a:t>Comprendre que l’</a:t>
            </a:r>
            <a:r>
              <a:rPr lang="fr-CH" u="sng" dirty="0"/>
              <a:t>AMERTUME</a:t>
            </a:r>
            <a:r>
              <a:rPr lang="fr-CH" dirty="0"/>
              <a:t>, c’est comme boire </a:t>
            </a:r>
            <a:r>
              <a:rPr lang="fr-CH" u="sng" dirty="0"/>
              <a:t>DU POISON</a:t>
            </a:r>
            <a:r>
              <a:rPr dirty="0"/>
              <a:t> </a:t>
            </a:r>
            <a:r>
              <a:rPr lang="fr-CH" dirty="0"/>
              <a:t>et</a:t>
            </a:r>
            <a:r>
              <a:rPr dirty="0"/>
              <a:t>  </a:t>
            </a:r>
            <a:br>
              <a:rPr dirty="0"/>
            </a:br>
            <a:r>
              <a:rPr dirty="0"/>
              <a:t>     </a:t>
            </a:r>
            <a:r>
              <a:rPr lang="fr-CH" dirty="0"/>
              <a:t>espérer que l’autre personne tombe malade</a:t>
            </a:r>
            <a:r>
              <a:rPr dirty="0"/>
              <a:t>.</a:t>
            </a:r>
          </a:p>
        </p:txBody>
      </p:sp>
      <p:pic>
        <p:nvPicPr>
          <p:cNvPr id="6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8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8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8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85" name="B. The antidote to the poison of bitterness is FORGIVE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fr-CH" dirty="0"/>
              <a:t>L’antidote au poison de l’amertume est </a:t>
            </a:r>
            <a:r>
              <a:rPr lang="fr-CH" u="sng" dirty="0"/>
              <a:t>LE PARDON</a:t>
            </a:r>
            <a:r>
              <a:rPr dirty="0"/>
              <a:t>.</a:t>
            </a:r>
          </a:p>
        </p:txBody>
      </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8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8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89" name="C. BEGIN the journey of forgive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fr-CH" u="sng" dirty="0"/>
              <a:t>COMMENCER</a:t>
            </a:r>
            <a:r>
              <a:rPr dirty="0"/>
              <a:t> </a:t>
            </a:r>
            <a:r>
              <a:rPr lang="fr-CH" dirty="0"/>
              <a:t>le chemin du pardon</a:t>
            </a:r>
            <a:r>
              <a:rPr dirty="0"/>
              <a:t>. </a:t>
            </a:r>
          </a:p>
        </p:txBody>
      </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9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69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693" name="A Decision"/>
          <p:cNvSpPr txBox="1">
            <a:spLocks noGrp="1"/>
          </p:cNvSpPr>
          <p:nvPr>
            <p:ph type="subTitle" sz="quarter" idx="1"/>
          </p:nvPr>
        </p:nvSpPr>
        <p:spPr>
          <a:xfrm>
            <a:off x="1671589" y="7420440"/>
            <a:ext cx="4798750" cy="2225685"/>
          </a:xfrm>
          <a:prstGeom prst="rect">
            <a:avLst/>
          </a:prstGeom>
        </p:spPr>
        <p:txBody>
          <a:bodyPr/>
          <a:lstStyle>
            <a:lvl1pPr algn="ctr">
              <a:defRPr b="0">
                <a:latin typeface="Source Serif Variable Regular"/>
                <a:ea typeface="Source Serif Variable Regular"/>
                <a:cs typeface="Source Serif Variable Regular"/>
                <a:sym typeface="Source Serif Variable Regular"/>
              </a:defRPr>
            </a:lvl1pPr>
          </a:lstStyle>
          <a:p>
            <a:r>
              <a:rPr lang="fr-CH" dirty="0"/>
              <a:t>Une décision</a:t>
            </a:r>
            <a:endParaRPr dirty="0"/>
          </a:p>
        </p:txBody>
      </p:sp>
      <p:sp>
        <p:nvSpPr>
          <p:cNvPr id="694" name="Circle"/>
          <p:cNvSpPr/>
          <p:nvPr/>
        </p:nvSpPr>
        <p:spPr>
          <a:xfrm>
            <a:off x="1258580" y="1340204"/>
            <a:ext cx="5624768"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5" name="Circle"/>
          <p:cNvSpPr/>
          <p:nvPr/>
        </p:nvSpPr>
        <p:spPr>
          <a:xfrm>
            <a:off x="9379616" y="1340204"/>
            <a:ext cx="5624769"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6" name="Circle"/>
          <p:cNvSpPr/>
          <p:nvPr/>
        </p:nvSpPr>
        <p:spPr>
          <a:xfrm>
            <a:off x="17500652" y="1340204"/>
            <a:ext cx="5624769"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7" name="A Process"/>
          <p:cNvSpPr txBox="1"/>
          <p:nvPr/>
        </p:nvSpPr>
        <p:spPr>
          <a:xfrm>
            <a:off x="9792625" y="7420440"/>
            <a:ext cx="4798750" cy="2225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defRPr sz="5500">
                <a:latin typeface="Source Serif Variable Regular"/>
                <a:ea typeface="Source Serif Variable Regular"/>
                <a:cs typeface="Source Serif Variable Regular"/>
                <a:sym typeface="Source Serif Variable Regular"/>
              </a:defRPr>
            </a:lvl1pPr>
          </a:lstStyle>
          <a:p>
            <a:r>
              <a:rPr lang="fr-CH" dirty="0"/>
              <a:t>Un processus</a:t>
            </a:r>
            <a:endParaRPr dirty="0"/>
          </a:p>
        </p:txBody>
      </p:sp>
      <p:sp>
        <p:nvSpPr>
          <p:cNvPr id="698" name="A Testimony"/>
          <p:cNvSpPr txBox="1"/>
          <p:nvPr/>
        </p:nvSpPr>
        <p:spPr>
          <a:xfrm>
            <a:off x="17913661" y="7420440"/>
            <a:ext cx="4798750" cy="2225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defRPr sz="5500">
                <a:latin typeface="Source Serif Variable Regular"/>
                <a:ea typeface="Source Serif Variable Regular"/>
                <a:cs typeface="Source Serif Variable Regular"/>
                <a:sym typeface="Source Serif Variable Regular"/>
              </a:defRPr>
            </a:lvl1pPr>
          </a:lstStyle>
          <a:p>
            <a:r>
              <a:rPr lang="fr-CH" dirty="0"/>
              <a:t>Un témoignage</a:t>
            </a:r>
            <a:endParaRPr dirty="0"/>
          </a:p>
        </p:txBody>
      </p:sp>
      <p:sp>
        <p:nvSpPr>
          <p:cNvPr id="699" name="FORGIVING"/>
          <p:cNvSpPr txBox="1"/>
          <p:nvPr/>
        </p:nvSpPr>
        <p:spPr>
          <a:xfrm>
            <a:off x="9792625" y="3269515"/>
            <a:ext cx="4798750" cy="2225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rPr lang="fr-CH" dirty="0"/>
              <a:t>LE VOYAGE </a:t>
            </a:r>
            <a:br>
              <a:rPr lang="fr-CH" dirty="0"/>
            </a:br>
            <a:r>
              <a:rPr lang="fr-CH" dirty="0"/>
              <a:t>DU PARDON</a:t>
            </a:r>
          </a:p>
        </p:txBody>
      </p:sp>
      <p:sp>
        <p:nvSpPr>
          <p:cNvPr id="700" name="FORGIVEN"/>
          <p:cNvSpPr txBox="1"/>
          <p:nvPr/>
        </p:nvSpPr>
        <p:spPr>
          <a:xfrm>
            <a:off x="17913661" y="3269515"/>
            <a:ext cx="4798750" cy="2225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rPr lang="fr-CH" dirty="0"/>
              <a:t>AVOIR PARDONNÉ</a:t>
            </a:r>
            <a:endParaRPr dirty="0"/>
          </a:p>
        </p:txBody>
      </p:sp>
      <p:sp>
        <p:nvSpPr>
          <p:cNvPr id="701" name="FORGIVE"/>
          <p:cNvSpPr txBox="1"/>
          <p:nvPr/>
        </p:nvSpPr>
        <p:spPr>
          <a:xfrm>
            <a:off x="1671589" y="3269515"/>
            <a:ext cx="4798750" cy="2225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rPr lang="fr-CH" dirty="0"/>
              <a:t>DÉCIDER DE PARDONNER</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6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 grpId="2" animBg="1" advAuto="0"/>
      <p:bldP spid="700" grpId="3" animBg="1" advAuto="0"/>
      <p:bldP spid="701" grpId="1" animBg="1" advAuto="0"/>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0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0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05" name="D. QUESTION: How much SPIRITUAL POWER are you willing to       give up for your BITTER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QUESTION: </a:t>
            </a:r>
            <a:r>
              <a:rPr lang="fr-CH" dirty="0"/>
              <a:t>dans quelle mesure l’</a:t>
            </a:r>
            <a:r>
              <a:rPr lang="fr-CH" u="sng" dirty="0"/>
              <a:t>AMERTUME</a:t>
            </a:r>
            <a:r>
              <a:rPr dirty="0"/>
              <a:t> </a:t>
            </a:r>
            <a:r>
              <a:rPr lang="fr-CH" dirty="0"/>
              <a:t>m’affaiblit-elle</a:t>
            </a:r>
            <a:br>
              <a:rPr dirty="0"/>
            </a:br>
            <a:r>
              <a:rPr lang="fr-CH" dirty="0"/>
              <a:t>     </a:t>
            </a:r>
            <a:r>
              <a:rPr lang="fr-CH" u="sng" dirty="0"/>
              <a:t>SPIRITUELLEMENT</a:t>
            </a:r>
            <a:r>
              <a:rPr dirty="0"/>
              <a:t>?</a:t>
            </a:r>
          </a:p>
        </p:txBody>
      </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07"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Engagement et leadership</a:t>
            </a:r>
            <a:endParaRPr dirty="0"/>
          </a:p>
        </p:txBody>
      </p:sp>
      <p:sp>
        <p:nvSpPr>
          <p:cNvPr id="708" name="I commit to relying on God’s SPIRITUAL POWER to start the journey of forgiving the evil aimed at me."/>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fr-CH" dirty="0"/>
              <a:t>Je m’engage à m’appuyer sur la </a:t>
            </a:r>
            <a:r>
              <a:rPr lang="fr-CH" u="sng" dirty="0"/>
              <a:t>PUISSANCE</a:t>
            </a:r>
            <a:r>
              <a:rPr dirty="0"/>
              <a:t> </a:t>
            </a:r>
            <a:r>
              <a:rPr lang="fr-CH" u="sng" dirty="0"/>
              <a:t>DE DIEU</a:t>
            </a:r>
            <a:r>
              <a:rPr dirty="0"/>
              <a:t> </a:t>
            </a:r>
            <a:r>
              <a:rPr lang="fr-CH" dirty="0"/>
              <a:t>pour commencer à pardonner aux personnes qui m’ont fait du mal</a:t>
            </a:r>
            <a:r>
              <a:rPr dirty="0"/>
              <a:t>.</a:t>
            </a:r>
          </a:p>
        </p:txBody>
      </p:sp>
      <p:pic>
        <p:nvPicPr>
          <p:cNvPr id="709"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10"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12" name="Engage -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Mise en pratique</a:t>
            </a:r>
            <a:r>
              <a:rPr dirty="0"/>
              <a:t> - Discussion</a:t>
            </a:r>
          </a:p>
        </p:txBody>
      </p:sp>
      <p:pic>
        <p:nvPicPr>
          <p:cNvPr id="7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1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17"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sp>
        <p:nvSpPr>
          <p:cNvPr id="716" name="What’s Next"/>
          <p:cNvSpPr txBox="1">
            <a:spLocks noGrp="1"/>
          </p:cNvSpPr>
          <p:nvPr>
            <p:ph type="ctrTitle"/>
          </p:nvPr>
        </p:nvSpPr>
        <p:spPr>
          <a:xfrm>
            <a:off x="477459" y="8289047"/>
            <a:ext cx="23429082" cy="2915292"/>
          </a:xfrm>
          <a:prstGeom prst="rect">
            <a:avLst/>
          </a:prstGeom>
        </p:spPr>
        <p:txBody>
          <a:bodyPr/>
          <a:lstStyle>
            <a:lvl1pPr algn="ctr">
              <a:defRPr sz="13300" b="0" spc="-532">
                <a:latin typeface="+mn-lt"/>
                <a:ea typeface="+mn-ea"/>
                <a:cs typeface="+mn-cs"/>
                <a:sym typeface="Montserrat Light"/>
              </a:defRPr>
            </a:lvl1pPr>
          </a:lstStyle>
          <a:p>
            <a:r>
              <a:rPr lang="fr-CH" dirty="0"/>
              <a:t>Que faire ensuite?</a:t>
            </a:r>
            <a:endParaRPr dirty="0"/>
          </a:p>
        </p:txBody>
      </p:sp>
      <p:pic>
        <p:nvPicPr>
          <p:cNvPr id="71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5332584" y="2582641"/>
            <a:ext cx="13718832" cy="3709777"/>
          </a:xfrm>
          <a:prstGeom prst="rect">
            <a:avLst/>
          </a:prstGeom>
          <a:ln w="12700">
            <a:miter lim="400000"/>
          </a:ln>
        </p:spPr>
      </p:pic>
      <p:sp>
        <p:nvSpPr>
          <p:cNvPr id="719" name="Session 7"/>
          <p:cNvSpPr txBox="1"/>
          <p:nvPr/>
        </p:nvSpPr>
        <p:spPr>
          <a:xfrm>
            <a:off x="3783093" y="11787663"/>
            <a:ext cx="16817814" cy="739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t>Session 7</a:t>
            </a:r>
          </a:p>
        </p:txBody>
      </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21" name="Congratulation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fr-CH" dirty="0"/>
              <a:t>Félicitations</a:t>
            </a:r>
            <a:r>
              <a:rPr dirty="0"/>
              <a:t>!</a:t>
            </a:r>
          </a:p>
        </p:txBody>
      </p:sp>
      <p:sp>
        <p:nvSpPr>
          <p:cNvPr id="722" name="Here’s what’s next:…"/>
          <p:cNvSpPr txBox="1">
            <a:spLocks noGrp="1"/>
          </p:cNvSpPr>
          <p:nvPr>
            <p:ph type="subTitle" idx="1"/>
          </p:nvPr>
        </p:nvSpPr>
        <p:spPr>
          <a:xfrm>
            <a:off x="1206496" y="4178050"/>
            <a:ext cx="20088148" cy="8079400"/>
          </a:xfrm>
          <a:prstGeom prst="rect">
            <a:avLst/>
          </a:prstGeom>
        </p:spPr>
        <p:txBody>
          <a:bodyPr>
            <a:normAutofit lnSpcReduction="10000"/>
          </a:bodyPr>
          <a:lstStyle/>
          <a:p>
            <a:pPr defTabSz="817244">
              <a:spcBef>
                <a:spcPts val="4400"/>
              </a:spcBef>
              <a:defRPr sz="5445" b="0">
                <a:latin typeface="Source Serif Variable Regular"/>
                <a:ea typeface="Source Serif Variable Regular"/>
                <a:cs typeface="Source Serif Variable Regular"/>
                <a:sym typeface="Source Serif Variable Regular"/>
              </a:defRPr>
            </a:pPr>
            <a:r>
              <a:rPr lang="fr-CH" dirty="0"/>
              <a:t>Voici la suite</a:t>
            </a:r>
            <a:r>
              <a:rPr dirty="0"/>
              <a:t>:</a:t>
            </a:r>
          </a:p>
          <a:p>
            <a:br>
              <a:rPr lang="fr-FR" sz="5445" b="0" dirty="0">
                <a:latin typeface="Source Serif Variable Regular"/>
              </a:rPr>
            </a:br>
            <a:r>
              <a:rPr lang="fr-FR" sz="5445" b="0" dirty="0">
                <a:latin typeface="Source Serif Variable Regular"/>
              </a:rPr>
              <a:t>Votre voyage ne s'arrête pas là.</a:t>
            </a:r>
            <a:endParaRPr lang="fr-CH" sz="5445" b="0" dirty="0">
              <a:latin typeface="Source Serif Variable Regular"/>
            </a:endParaRPr>
          </a:p>
          <a:p>
            <a:r>
              <a:rPr lang="fr-FR" sz="5445" b="0" dirty="0">
                <a:latin typeface="Source Serif Variable Regular"/>
              </a:rPr>
              <a:t>Nous sommes heureux de vous soutenir avec des ressources gratuites variées, conçues pour vous aider à construire une Église à fort impact. De plus, nous aimerions avoir de vos nouvelles! Scannez le code ci-dessous pour accéder à ces ressources et répondre à une courte enquête pour nous faire part de vos commentaires. Continuons à apprendre et à grandir ensemble!</a:t>
            </a:r>
            <a:endParaRPr lang="fr-CH" sz="5445" b="0" dirty="0">
              <a:latin typeface="Source Serif Variable Regular"/>
            </a:endParaRPr>
          </a:p>
          <a:p>
            <a:pPr defTabSz="817244">
              <a:spcBef>
                <a:spcPts val="4400"/>
              </a:spcBef>
              <a:defRPr sz="5445" b="0">
                <a:latin typeface="Source Serif Variable Regular"/>
                <a:ea typeface="Source Serif Variable Regular"/>
                <a:cs typeface="Source Serif Variable Regular"/>
                <a:sym typeface="Source Serif Variable Regular"/>
              </a:defRPr>
            </a:pPr>
            <a:endParaRPr dirty="0"/>
          </a:p>
        </p:txBody>
      </p:sp>
      <p:pic>
        <p:nvPicPr>
          <p:cNvPr id="72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2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27"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29" name="LOTE.me/HIC"/>
          <p:cNvSpPr txBox="1"/>
          <p:nvPr/>
        </p:nvSpPr>
        <p:spPr>
          <a:xfrm>
            <a:off x="6466875" y="8612284"/>
            <a:ext cx="11450250" cy="10105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5900">
                <a:latin typeface="Montserrat SemiBold"/>
                <a:ea typeface="Montserrat SemiBold"/>
                <a:cs typeface="Montserrat SemiBold"/>
                <a:sym typeface="Montserrat SemiBold"/>
              </a:defRPr>
            </a:lvl1pPr>
          </a:lstStyle>
          <a:p>
            <a:r>
              <a:rPr lang="en-US" dirty="0" err="1"/>
              <a:t>Ressources</a:t>
            </a:r>
            <a:r>
              <a:rPr lang="en-US" dirty="0"/>
              <a:t> pour les </a:t>
            </a:r>
            <a:r>
              <a:rPr lang="en-US"/>
              <a:t>pasteurs</a:t>
            </a:r>
            <a:endParaRPr dirty="0"/>
          </a:p>
        </p:txBody>
      </p:sp>
      <p:pic>
        <p:nvPicPr>
          <p:cNvPr id="4" name="Picture 3">
            <a:extLst>
              <a:ext uri="{FF2B5EF4-FFF2-40B4-BE49-F238E27FC236}">
                <a16:creationId xmlns:a16="http://schemas.microsoft.com/office/drawing/2014/main" id="{0AB85702-6364-7514-2775-B654C30019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7000" y="1803083"/>
            <a:ext cx="6350000" cy="6350000"/>
          </a:xfrm>
          <a:prstGeom prst="rect">
            <a:avLst/>
          </a:prstGeom>
        </p:spPr>
      </p:pic>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3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33" name="1. Three Components of a High…"/>
          <p:cNvSpPr txBox="1">
            <a:spLocks noGrp="1"/>
          </p:cNvSpPr>
          <p:nvPr>
            <p:ph type="ctrTitle"/>
          </p:nvPr>
        </p:nvSpPr>
        <p:spPr>
          <a:xfrm>
            <a:off x="1206496" y="1990081"/>
            <a:ext cx="20537413" cy="2702182"/>
          </a:xfrm>
          <a:prstGeom prst="rect">
            <a:avLst/>
          </a:prstGeom>
        </p:spPr>
        <p:txBody>
          <a:bodyPr/>
          <a:lstStyle/>
          <a:p>
            <a:pPr>
              <a:defRPr sz="8500" b="0" spc="-340">
                <a:latin typeface="+mn-lt"/>
                <a:ea typeface="+mn-ea"/>
                <a:cs typeface="+mn-cs"/>
                <a:sym typeface="Montserrat Light"/>
              </a:defRPr>
            </a:pPr>
            <a:r>
              <a:rPr dirty="0"/>
              <a:t>1. </a:t>
            </a:r>
            <a:r>
              <a:rPr lang="fr-CH" dirty="0"/>
              <a:t>Trois composantes </a:t>
            </a:r>
            <a:br>
              <a:rPr lang="fr-CH" dirty="0"/>
            </a:br>
            <a:r>
              <a:rPr lang="fr-CH" dirty="0"/>
              <a:t>    d’une église à fort impact</a:t>
            </a:r>
            <a:endParaRPr dirty="0"/>
          </a:p>
        </p:txBody>
      </p:sp>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3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37" name="Lost people coming to Christ…"/>
          <p:cNvSpPr txBox="1">
            <a:spLocks noGrp="1"/>
          </p:cNvSpPr>
          <p:nvPr>
            <p:ph type="subTitle" sz="half" idx="1"/>
          </p:nvPr>
        </p:nvSpPr>
        <p:spPr>
          <a:xfrm>
            <a:off x="6131347" y="3569039"/>
            <a:ext cx="17741907" cy="4268227"/>
          </a:xfrm>
          <a:prstGeom prst="rect">
            <a:avLst/>
          </a:prstGeom>
        </p:spPr>
        <p:txBody>
          <a:bodyPr>
            <a:normAutofit fontScale="92500" lnSpcReduction="10000"/>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t>Des personnes perdues qui se tournent vers Christ</a:t>
            </a:r>
            <a:r>
              <a:rPr dirty="0"/>
              <a:t> </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t>Des personnes sauvées qui grandissent vers la maturité</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t>Des personnes formées et spirituellement matures qui répondent aux besoins des personnes qui fréquentent l’église</a:t>
            </a:r>
            <a:endParaRPr dirty="0"/>
          </a:p>
        </p:txBody>
      </p:sp>
      <p:sp>
        <p:nvSpPr>
          <p:cNvPr id="738" name="1) Healthy Church (3 Characteristics)"/>
          <p:cNvSpPr txBox="1"/>
          <p:nvPr/>
        </p:nvSpPr>
        <p:spPr>
          <a:xfrm>
            <a:off x="6131347" y="2067561"/>
            <a:ext cx="20088148" cy="1456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rPr dirty="0"/>
              <a:t>1) </a:t>
            </a:r>
            <a:r>
              <a:rPr lang="fr-CH" dirty="0"/>
              <a:t>Une église en bonne santé</a:t>
            </a:r>
            <a:r>
              <a:rPr dirty="0"/>
              <a:t> (3 </a:t>
            </a:r>
            <a:r>
              <a:rPr lang="fr-CH" dirty="0"/>
              <a:t>caractéristiques</a:t>
            </a:r>
            <a:r>
              <a:rPr dirty="0"/>
              <a:t>)</a:t>
            </a:r>
          </a:p>
        </p:txBody>
      </p:sp>
      <p:sp>
        <p:nvSpPr>
          <p:cNvPr id="739"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0"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1" name="Circle"/>
          <p:cNvSpPr/>
          <p:nvPr/>
        </p:nvSpPr>
        <p:spPr>
          <a:xfrm>
            <a:off x="2387545" y="1790004"/>
            <a:ext cx="2011590" cy="2011590"/>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2" name="01"/>
          <p:cNvSpPr txBox="1"/>
          <p:nvPr/>
        </p:nvSpPr>
        <p:spPr>
          <a:xfrm>
            <a:off x="2672211" y="2181861"/>
            <a:ext cx="1442258" cy="1456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01</a:t>
            </a:r>
          </a:p>
        </p:txBody>
      </p:sp>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4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46" name="Surrender my life…"/>
          <p:cNvSpPr txBox="1">
            <a:spLocks noGrp="1"/>
          </p:cNvSpPr>
          <p:nvPr>
            <p:ph type="subTitle" idx="1"/>
          </p:nvPr>
        </p:nvSpPr>
        <p:spPr>
          <a:xfrm>
            <a:off x="6161377" y="3569039"/>
            <a:ext cx="20088148" cy="8079400"/>
          </a:xfrm>
          <a:prstGeom prst="rect">
            <a:avLst/>
          </a:prstGeom>
        </p:spPr>
        <p:txBody>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à totalement abandonner sa vie à Dieu</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s’est séparé des valeurs du monde</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a une modeste et juste évaluation de lui même</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sert avec amour</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latin typeface="Source Serif Variable Bold"/>
                <a:ea typeface="Source Serif Variable Bold"/>
                <a:cs typeface="Source Serif Variable Bold"/>
                <a:sym typeface="Source Serif Variable Bold"/>
              </a:rPr>
              <a:t>répond au mal par le bien de manière surnaturelle</a:t>
            </a:r>
            <a:endParaRPr dirty="0"/>
          </a:p>
        </p:txBody>
      </p:sp>
      <p:sp>
        <p:nvSpPr>
          <p:cNvPr id="747" name="2) Healthy Disciple (Romans 12)"/>
          <p:cNvSpPr txBox="1"/>
          <p:nvPr/>
        </p:nvSpPr>
        <p:spPr>
          <a:xfrm>
            <a:off x="6161377" y="2067561"/>
            <a:ext cx="20088148" cy="1456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rPr dirty="0"/>
              <a:t>2) </a:t>
            </a:r>
            <a:r>
              <a:rPr lang="fr-CH" dirty="0"/>
              <a:t>Un disciple en bonne santé </a:t>
            </a:r>
            <a:r>
              <a:rPr dirty="0"/>
              <a:t>(Roma</a:t>
            </a:r>
            <a:r>
              <a:rPr lang="fr-CH" dirty="0"/>
              <a:t>i</a:t>
            </a:r>
            <a:r>
              <a:rPr dirty="0"/>
              <a:t>ns 12)</a:t>
            </a:r>
          </a:p>
        </p:txBody>
      </p:sp>
      <p:sp>
        <p:nvSpPr>
          <p:cNvPr id="748"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9"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0" name="Circle"/>
          <p:cNvSpPr/>
          <p:nvPr/>
        </p:nvSpPr>
        <p:spPr>
          <a:xfrm>
            <a:off x="3498638" y="5311673"/>
            <a:ext cx="2011591" cy="2011590"/>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1" name="02"/>
          <p:cNvSpPr txBox="1"/>
          <p:nvPr/>
        </p:nvSpPr>
        <p:spPr>
          <a:xfrm>
            <a:off x="3783305" y="5627330"/>
            <a:ext cx="1442257" cy="1456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02</a:t>
            </a:r>
          </a:p>
        </p:txBody>
      </p:sp>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5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54"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55" name="Before God…"/>
          <p:cNvSpPr txBox="1">
            <a:spLocks noGrp="1"/>
          </p:cNvSpPr>
          <p:nvPr>
            <p:ph type="subTitle" idx="1"/>
          </p:nvPr>
        </p:nvSpPr>
        <p:spPr>
          <a:xfrm>
            <a:off x="6161377" y="3569039"/>
            <a:ext cx="17637737" cy="8079400"/>
          </a:xfrm>
          <a:prstGeom prst="rect">
            <a:avLst/>
          </a:prstGeom>
        </p:spPr>
        <p:txBody>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t>Branchez-vous à Dieu tous les jours</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t>Intégrez une communauté et fréquentez-la une fois par semaine</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fr-CH" dirty="0"/>
              <a:t>Optez pour la mission 24/7</a:t>
            </a:r>
            <a:endParaRPr dirty="0"/>
          </a:p>
        </p:txBody>
      </p:sp>
      <p:sp>
        <p:nvSpPr>
          <p:cNvPr id="756" name="3) Healthy Discipleship Process (B.I.O.)"/>
          <p:cNvSpPr txBox="1"/>
          <p:nvPr/>
        </p:nvSpPr>
        <p:spPr>
          <a:xfrm>
            <a:off x="6161377" y="2067561"/>
            <a:ext cx="20088148" cy="1456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rPr dirty="0"/>
              <a:t>3) </a:t>
            </a:r>
            <a:r>
              <a:rPr lang="fr-CH" dirty="0"/>
              <a:t>Processus de formation de disciples sains </a:t>
            </a:r>
            <a:r>
              <a:rPr dirty="0"/>
              <a:t>(B.I.O.)</a:t>
            </a:r>
          </a:p>
        </p:txBody>
      </p:sp>
      <p:sp>
        <p:nvSpPr>
          <p:cNvPr id="757"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8"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9" name="Circle"/>
          <p:cNvSpPr/>
          <p:nvPr/>
        </p:nvSpPr>
        <p:spPr>
          <a:xfrm>
            <a:off x="2572123" y="8735042"/>
            <a:ext cx="2011591" cy="2011591"/>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60" name="03"/>
          <p:cNvSpPr txBox="1"/>
          <p:nvPr/>
        </p:nvSpPr>
        <p:spPr>
          <a:xfrm>
            <a:off x="2856790" y="9050700"/>
            <a:ext cx="1442257" cy="1456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03</a:t>
            </a:r>
          </a:p>
        </p:txBody>
      </p:sp>
    </p:spTree>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6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63"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64" name="2. Taking Action as a…"/>
          <p:cNvSpPr txBox="1">
            <a:spLocks noGrp="1"/>
          </p:cNvSpPr>
          <p:nvPr>
            <p:ph type="ctrTitle"/>
          </p:nvPr>
        </p:nvSpPr>
        <p:spPr>
          <a:xfrm>
            <a:off x="1206496" y="1967934"/>
            <a:ext cx="20537413" cy="2702182"/>
          </a:xfrm>
          <a:prstGeom prst="rect">
            <a:avLst/>
          </a:prstGeom>
        </p:spPr>
        <p:txBody>
          <a:bodyPr/>
          <a:lstStyle/>
          <a:p>
            <a:pPr>
              <a:defRPr sz="8500" b="0" spc="-340">
                <a:latin typeface="+mn-lt"/>
                <a:ea typeface="+mn-ea"/>
                <a:cs typeface="+mn-cs"/>
                <a:sym typeface="Montserrat Light"/>
              </a:defRPr>
            </a:pPr>
            <a:r>
              <a:rPr dirty="0"/>
              <a:t>2. </a:t>
            </a:r>
            <a:r>
              <a:rPr lang="fr-CH" dirty="0"/>
              <a:t>Passer à l’action en tant que</a:t>
            </a:r>
            <a:endParaRPr dirty="0"/>
          </a:p>
          <a:p>
            <a:pPr>
              <a:defRPr sz="8500" b="0" spc="-340">
                <a:latin typeface="+mn-lt"/>
                <a:ea typeface="+mn-ea"/>
                <a:cs typeface="+mn-cs"/>
                <a:sym typeface="Montserrat Light"/>
              </a:defRPr>
            </a:pPr>
            <a:r>
              <a:rPr dirty="0"/>
              <a:t>    </a:t>
            </a:r>
            <a:r>
              <a:rPr lang="fr-CH" dirty="0"/>
              <a:t>leader selon Romains 12</a:t>
            </a:r>
            <a:endParaRPr dirty="0"/>
          </a:p>
        </p:txBody>
      </p:sp>
      <p:sp>
        <p:nvSpPr>
          <p:cNvPr id="765" name="A. Ask God for a NEW VISION.…"/>
          <p:cNvSpPr txBox="1">
            <a:spLocks noGrp="1"/>
          </p:cNvSpPr>
          <p:nvPr>
            <p:ph type="subTitle" idx="1"/>
          </p:nvPr>
        </p:nvSpPr>
        <p:spPr>
          <a:xfrm>
            <a:off x="1206500" y="5252417"/>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dirty="0"/>
              <a:t>A. </a:t>
            </a:r>
            <a:r>
              <a:rPr lang="fr-CH" dirty="0"/>
              <a:t>Demander à Dieu qu’il vous donne une </a:t>
            </a:r>
            <a:r>
              <a:rPr lang="fr-CH" u="sng" dirty="0"/>
              <a:t>NOUVELLE</a:t>
            </a:r>
            <a:r>
              <a:rPr dirty="0"/>
              <a:t> </a:t>
            </a:r>
            <a:r>
              <a:rPr u="sng" dirty="0"/>
              <a:t>VISION</a:t>
            </a:r>
            <a:r>
              <a:rPr dirty="0"/>
              <a:t>. </a:t>
            </a:r>
          </a:p>
          <a:p>
            <a:pPr>
              <a:spcBef>
                <a:spcPts val="4500"/>
              </a:spcBef>
              <a:defRPr b="0">
                <a:latin typeface="Source Serif Variable Regular"/>
                <a:ea typeface="Source Serif Variable Regular"/>
                <a:cs typeface="Source Serif Variable Regular"/>
                <a:sym typeface="Source Serif Variable Regular"/>
              </a:defRPr>
            </a:pPr>
            <a:r>
              <a:rPr lang="fr-FR" b="0" dirty="0">
                <a:sym typeface="Source Serif Variable Regular"/>
              </a:rPr>
              <a:t>Toute grande œuvre dans le royaume de Dieu commence par la prière! Demandez à Dieu de nouvelles convictions, de la sagesse et du courage pour faire sa volonté.</a:t>
            </a:r>
            <a:endParaRPr dirty="0"/>
          </a:p>
        </p:txBody>
      </p:sp>
    </p:spTree>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6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68"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69" name="B. Create change and build Romans 12 disciples from the inside       out. Begin with YOURSELF, then teach and train your         LEADERS, and then introduce it to your CONGREGATION."/>
          <p:cNvSpPr txBox="1">
            <a:spLocks noGrp="1"/>
          </p:cNvSpPr>
          <p:nvPr>
            <p:ph type="subTitle" idx="1"/>
          </p:nvPr>
        </p:nvSpPr>
        <p:spPr>
          <a:xfrm>
            <a:off x="1206499" y="2070402"/>
            <a:ext cx="21109803"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dirty="0"/>
              <a:t>B. </a:t>
            </a:r>
            <a:r>
              <a:rPr lang="fr-FR" b="0" dirty="0">
                <a:sym typeface="Source Serif Variable Regular"/>
              </a:rPr>
              <a:t>Créez le changement et «faites des disciples» selon Romains 12 en </a:t>
            </a:r>
            <a:br>
              <a:rPr lang="fr-FR" b="0" dirty="0">
                <a:sym typeface="Source Serif Variable Regular"/>
              </a:rPr>
            </a:br>
            <a:r>
              <a:rPr lang="fr-FR" b="0" dirty="0">
                <a:sym typeface="Source Serif Variable Regular"/>
              </a:rPr>
              <a:t>     commençant par </a:t>
            </a:r>
            <a:r>
              <a:rPr lang="fr-CH" u="sng" dirty="0"/>
              <a:t>VOUS-MÊME.</a:t>
            </a:r>
            <a:r>
              <a:rPr dirty="0"/>
              <a:t> </a:t>
            </a:r>
            <a:r>
              <a:rPr lang="fr-CH" dirty="0"/>
              <a:t>Puis enseignez les autres et formez des</a:t>
            </a:r>
            <a:r>
              <a:rPr dirty="0"/>
              <a:t>   </a:t>
            </a:r>
            <a:br>
              <a:rPr dirty="0"/>
            </a:br>
            <a:r>
              <a:rPr dirty="0"/>
              <a:t>     </a:t>
            </a:r>
            <a:r>
              <a:rPr u="sng" dirty="0"/>
              <a:t>LEADERS</a:t>
            </a:r>
            <a:r>
              <a:rPr dirty="0"/>
              <a:t>, </a:t>
            </a:r>
            <a:r>
              <a:rPr lang="fr-CH" dirty="0"/>
              <a:t>afin que ces principes soient introduits dans votre </a:t>
            </a:r>
            <a:br>
              <a:rPr lang="fr-CH" dirty="0"/>
            </a:br>
            <a:r>
              <a:rPr lang="fr-CH" dirty="0"/>
              <a:t>     </a:t>
            </a:r>
            <a:r>
              <a:rPr u="sng" dirty="0"/>
              <a:t>CONGREGATION</a:t>
            </a:r>
            <a:r>
              <a:rPr dirty="0"/>
              <a:t>. </a:t>
            </a:r>
          </a:p>
        </p:txBody>
      </p:sp>
    </p:spTree>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72"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73" name="YOU: God wants to work deeply in you before working through you. Your people will follow your example—you must BE a Romans 12 disciple so they can BECOME one too."/>
          <p:cNvSpPr txBox="1">
            <a:spLocks noGrp="1"/>
          </p:cNvSpPr>
          <p:nvPr>
            <p:ph type="subTitle" idx="1"/>
          </p:nvPr>
        </p:nvSpPr>
        <p:spPr>
          <a:xfrm>
            <a:off x="1206500" y="2070402"/>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lang="fr-FR" b="0" dirty="0">
                <a:sym typeface="Source Serif Variable Regular"/>
              </a:rPr>
              <a:t>VOUS-MÊME: Dieu veut œuvrer profondément </a:t>
            </a:r>
            <a:r>
              <a:rPr lang="fr-FR" b="0" i="1" dirty="0">
                <a:sym typeface="Source Serif Variable Regular"/>
              </a:rPr>
              <a:t>en</a:t>
            </a:r>
            <a:r>
              <a:rPr lang="fr-FR" b="0" dirty="0">
                <a:sym typeface="Source Serif Variable Regular"/>
              </a:rPr>
              <a:t> vous avant d’œuvrer </a:t>
            </a:r>
            <a:r>
              <a:rPr lang="fr-FR" b="0" i="1" dirty="0">
                <a:sym typeface="Source Serif Variable Regular"/>
              </a:rPr>
              <a:t>par</a:t>
            </a:r>
            <a:r>
              <a:rPr lang="fr-FR" b="0" dirty="0">
                <a:sym typeface="Source Serif Variable Regular"/>
              </a:rPr>
              <a:t> vous. Les personnes qui fréquentent votre église suivront votre exemple - vous devez ÊTRE un disciple selon Romains 12 pour qu'elles puissent le DEVENIR aussi</a:t>
            </a:r>
            <a:r>
              <a:rPr dirty="0"/>
              <a:t>.</a:t>
            </a:r>
          </a:p>
        </p:txBody>
      </p:sp>
    </p:spTree>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76"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77" name="YOUR LEADERS: Pastor, you can’t do it all! Focus on a few, just as Jesus did. Who are your “Peter, James, and John”? Who are your “12 disciples?” By investing in a few, you first build a team of Romans 12 leaders.  They will help transform your church in"/>
          <p:cNvSpPr txBox="1">
            <a:spLocks noGrp="1"/>
          </p:cNvSpPr>
          <p:nvPr>
            <p:ph type="subTitle" idx="1"/>
          </p:nvPr>
        </p:nvSpPr>
        <p:spPr>
          <a:xfrm>
            <a:off x="1206500" y="2070402"/>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lang="fr-FR" b="0" dirty="0">
                <a:sym typeface="Source Serif Variable Regular"/>
              </a:rPr>
              <a:t>LES AUTRES LEADERS ET RESPONSABLES: en tant que pasteur ou responsable spirituel, vous ne pouvez pas tout faire! Concentrez-vous sur quelques personnes, comme l'a fait Jésus. Qui sont vos «Pierre, Jacques et Jean»? Qui sont vos «douze»? En vous investissant auprès de quelques-uns, vous construisez et constituez une équipe de leaders selon Romains</a:t>
            </a:r>
            <a:r>
              <a:rPr dirty="0"/>
              <a:t>.</a:t>
            </a:r>
          </a:p>
        </p:txBody>
      </p:sp>
    </p:spTree>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780"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81" name="YOUR CONGREGATION: Once your leaders are committed to becoming Romans 12 Christians, it is then time to teach your church!"/>
          <p:cNvSpPr txBox="1">
            <a:spLocks noGrp="1"/>
          </p:cNvSpPr>
          <p:nvPr>
            <p:ph type="subTitle" idx="1"/>
          </p:nvPr>
        </p:nvSpPr>
        <p:spPr>
          <a:xfrm>
            <a:off x="1206500" y="2070402"/>
            <a:ext cx="21546107"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lang="fr-FR" b="0" dirty="0">
                <a:sym typeface="Source Serif Variable Regular"/>
              </a:rPr>
              <a:t>VOTRE CONGRÉGATION: Une fois que vos leaders se sont engagés à devenir des chrétiens selon Romains 12, il est alors temps de commencer un enseignement dans votre église!</a:t>
            </a:r>
            <a:endParaRPr lang="fr-CH" b="0" dirty="0">
              <a:sym typeface="Source Serif Variable Regular"/>
            </a:endParaRPr>
          </a:p>
          <a:p>
            <a:pPr>
              <a:spcBef>
                <a:spcPts val="4500"/>
              </a:spcBef>
              <a:defRPr b="0">
                <a:latin typeface="Source Serif Variable Regular"/>
                <a:ea typeface="Source Serif Variable Regular"/>
                <a:cs typeface="Source Serif Variable Regular"/>
                <a:sym typeface="Source Serif Variable Regular"/>
              </a:defRPr>
            </a:pPr>
            <a:endParaRPr dirty="0"/>
          </a:p>
        </p:txBody>
      </p:sp>
    </p:spTree>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83" name="The Romans 12 Leadership Commitment"/>
          <p:cNvSpPr txBox="1">
            <a:spLocks noGrp="1"/>
          </p:cNvSpPr>
          <p:nvPr>
            <p:ph type="ctrTitle"/>
          </p:nvPr>
        </p:nvSpPr>
        <p:spPr>
          <a:xfrm>
            <a:off x="1206496" y="1458550"/>
            <a:ext cx="22101419" cy="2198952"/>
          </a:xfrm>
          <a:prstGeom prst="rect">
            <a:avLst/>
          </a:prstGeom>
        </p:spPr>
        <p:txBody>
          <a:bodyPr/>
          <a:lstStyle>
            <a:lvl1pPr>
              <a:defRPr sz="8500" b="0" spc="-340">
                <a:latin typeface="+mn-lt"/>
                <a:ea typeface="+mn-ea"/>
                <a:cs typeface="+mn-cs"/>
                <a:sym typeface="Montserrat Light"/>
              </a:defRPr>
            </a:lvl1pPr>
          </a:lstStyle>
          <a:p>
            <a:r>
              <a:rPr lang="fr-CH" dirty="0"/>
              <a:t>L’engagement du leader selon Romains 12</a:t>
            </a:r>
            <a:endParaRPr dirty="0"/>
          </a:p>
        </p:txBody>
      </p:sp>
      <p:sp>
        <p:nvSpPr>
          <p:cNvPr id="784" name="I commit to being a disciple of Jesus before being a leader for Jesus"/>
          <p:cNvSpPr txBox="1">
            <a:spLocks noGrp="1"/>
          </p:cNvSpPr>
          <p:nvPr>
            <p:ph type="subTitle" idx="1"/>
          </p:nvPr>
        </p:nvSpPr>
        <p:spPr>
          <a:xfrm>
            <a:off x="1206500" y="7269436"/>
            <a:ext cx="22101419" cy="6834816"/>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fr-FR" b="0" dirty="0">
                <a:sym typeface="Source Serif Variable Regular"/>
              </a:rPr>
              <a:t>Je m'engage à être un disciple </a:t>
            </a:r>
            <a:r>
              <a:rPr lang="fr-FR" b="0" i="1" dirty="0">
                <a:sym typeface="Source Serif Variable Regular"/>
              </a:rPr>
              <a:t>de</a:t>
            </a:r>
            <a:r>
              <a:rPr lang="fr-FR" b="0" dirty="0">
                <a:sym typeface="Source Serif Variable Regular"/>
              </a:rPr>
              <a:t> Jésus avant d'être un leader </a:t>
            </a:r>
            <a:r>
              <a:rPr lang="fr-FR" b="0" i="1" dirty="0">
                <a:sym typeface="Source Serif Variable Regular"/>
              </a:rPr>
              <a:t>pour</a:t>
            </a:r>
            <a:r>
              <a:rPr lang="fr-FR" b="0" dirty="0">
                <a:sym typeface="Source Serif Variable Regular"/>
              </a:rPr>
              <a:t> Jésus.</a:t>
            </a:r>
            <a:endParaRPr dirty="0"/>
          </a:p>
        </p:txBody>
      </p:sp>
      <p:pic>
        <p:nvPicPr>
          <p:cNvPr id="785"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86"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787" name="By God’s grace, I want to BE the person I want my people to BECOME. I will turn my good intentions into actions, therefore,"/>
          <p:cNvSpPr txBox="1"/>
          <p:nvPr/>
        </p:nvSpPr>
        <p:spPr>
          <a:xfrm>
            <a:off x="1206500" y="4172471"/>
            <a:ext cx="21694027" cy="25819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lnSpcReduction="10000"/>
          </a:bodyPr>
          <a:lstStyle>
            <a:lvl1pPr algn="l" defTabSz="825500">
              <a:spcBef>
                <a:spcPts val="4500"/>
              </a:spcBef>
              <a:defRPr sz="5500">
                <a:latin typeface="Source Serif Variable Regular"/>
                <a:ea typeface="Source Serif Variable Regular"/>
                <a:cs typeface="Source Serif Variable Regular"/>
                <a:sym typeface="Source Serif Variable Regular"/>
              </a:defRPr>
            </a:lvl1pPr>
          </a:lstStyle>
          <a:p>
            <a:r>
              <a:rPr lang="fr-FR" dirty="0"/>
              <a:t>Par la grâce de Dieu, je veux que les personnes de l’Église deviennent semblables à la personne que je veux ÊTRE. Je veux transformer mes bonnes intentions en actions, c'est pourquoi:</a:t>
            </a:r>
            <a:r>
              <a:rPr dirty="0"/>
              <a:t> </a:t>
            </a:r>
          </a:p>
        </p:txBody>
      </p:sp>
    </p:spTree>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89" name="I commit to surrendering all that I am and all that I have to God."/>
          <p:cNvSpPr txBox="1">
            <a:spLocks noGrp="1"/>
          </p:cNvSpPr>
          <p:nvPr>
            <p:ph type="subTitle" idx="1"/>
          </p:nvPr>
        </p:nvSpPr>
        <p:spPr>
          <a:xfrm>
            <a:off x="1206500" y="2074323"/>
            <a:ext cx="22101419"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fr-FR" dirty="0"/>
              <a:t>Je m'engage à remettre à Dieu tout ce que je suis et tout ce que j'ai</a:t>
            </a:r>
            <a:r>
              <a:rPr dirty="0"/>
              <a:t>. </a:t>
            </a:r>
          </a:p>
        </p:txBody>
      </p:sp>
      <p:pic>
        <p:nvPicPr>
          <p:cNvPr id="790"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91"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93" name="I commit to regularly spending time with God so that I’m transformed by His Word rather than giving into the temptations of the world."/>
          <p:cNvSpPr txBox="1">
            <a:spLocks noGrp="1"/>
          </p:cNvSpPr>
          <p:nvPr>
            <p:ph type="subTitle" idx="1"/>
          </p:nvPr>
        </p:nvSpPr>
        <p:spPr>
          <a:xfrm>
            <a:off x="1206500" y="2074323"/>
            <a:ext cx="22101419" cy="6834816"/>
          </a:xfrm>
          <a:prstGeom prst="rect">
            <a:avLst/>
          </a:prstGeom>
        </p:spPr>
        <p:txBody>
          <a:bodyPr/>
          <a:lstStyle>
            <a:lvl1pPr marL="698500" indent="-698500">
              <a:spcBef>
                <a:spcPts val="4500"/>
              </a:spcBef>
              <a:buSzPct val="40000"/>
              <a:buBlip>
                <a:blip r:embed="rId3"/>
              </a:buBlip>
              <a:defRPr b="0">
                <a:latin typeface="Source Serif Variable Regular"/>
                <a:ea typeface="Source Serif Variable Regular"/>
                <a:cs typeface="Source Serif Variable Regular"/>
                <a:sym typeface="Source Serif Variable Regular"/>
              </a:defRPr>
            </a:lvl1pPr>
          </a:lstStyle>
          <a:p>
            <a:r>
              <a:rPr lang="fr-FR" dirty="0"/>
              <a:t>Je m'engage à passer régulièrement du temps avec Dieu pour être transformé par sa Parole plutôt que de céder aux tentations du monde</a:t>
            </a:r>
            <a:r>
              <a:rPr dirty="0"/>
              <a:t>.</a:t>
            </a:r>
          </a:p>
        </p:txBody>
      </p:sp>
      <p:pic>
        <p:nvPicPr>
          <p:cNvPr id="794" name="Image" descr="Image"/>
          <p:cNvPicPr>
            <a:picLocks noChangeAspect="1"/>
          </p:cNvPicPr>
          <p:nvPr/>
        </p:nvPicPr>
        <p:blipFill>
          <a:blip r:embed="rId4">
            <a:alphaModFix amt="17470"/>
          </a:blip>
          <a:stretch>
            <a:fillRect/>
          </a:stretch>
        </p:blipFill>
        <p:spPr>
          <a:xfrm>
            <a:off x="11770047" y="10541220"/>
            <a:ext cx="13337574" cy="5516274"/>
          </a:xfrm>
          <a:prstGeom prst="rect">
            <a:avLst/>
          </a:prstGeom>
          <a:ln w="12700">
            <a:miter lim="400000"/>
          </a:ln>
        </p:spPr>
      </p:pic>
      <p:pic>
        <p:nvPicPr>
          <p:cNvPr id="795" name="HIC Logo Horizontal@2400x-8.png"/>
          <p:cNvPicPr>
            <a:picLocks noChangeAspect="1"/>
          </p:cNvPicPr>
          <p:nvPr/>
        </p:nvPicPr>
        <p:blipFill>
          <a:blip r:embed="rId5">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97" name="I commit to relying on God’s grace and God’s people to accomplish the work of the ministry, because I cannot do everything on my own."/>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fr-FR" dirty="0"/>
              <a:t>Je m’engage à compter sur la grâce de Dieu et sur le peuple de Dieu pour accomplir le travail du ministère, car je ne peux pas tout faire par moi-même</a:t>
            </a:r>
            <a:r>
              <a:rPr dirty="0"/>
              <a:t>.</a:t>
            </a:r>
          </a:p>
        </p:txBody>
      </p:sp>
      <p:pic>
        <p:nvPicPr>
          <p:cNvPr id="798"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799"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1" name="I commit to moving beyond superficial relationships and I will live in authentic community by serving others in love."/>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fr-FR" dirty="0"/>
              <a:t>Je m’engage à aller au-delà des relations superficielles et à vivre dans une communauté authentique en servant les autres dans l'amour</a:t>
            </a:r>
            <a:r>
              <a:rPr dirty="0"/>
              <a:t>.</a:t>
            </a:r>
          </a:p>
        </p:txBody>
      </p:sp>
      <p:pic>
        <p:nvPicPr>
          <p:cNvPr id="802"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803"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5" name="I commit to relying on God’s spiritual power to start the journey of forgiving the evil aimed at me."/>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fr-FR" dirty="0"/>
              <a:t>Je m'engage à m'appuyer sur la puissance de Dieu pour commencer à pardonner aux personnes qui m’ont fait du mal</a:t>
            </a:r>
            <a:r>
              <a:rPr dirty="0"/>
              <a:t>.</a:t>
            </a:r>
          </a:p>
        </p:txBody>
      </p:sp>
      <p:pic>
        <p:nvPicPr>
          <p:cNvPr id="80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807" name="HIC Logo Horizontal@2400x-8.png"/>
          <p:cNvPicPr>
            <a:picLocks noChangeAspect="1"/>
          </p:cNvPicPr>
          <p:nvPr/>
        </p:nvPicPr>
        <p:blipFill>
          <a:blip r:embed="rId4">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Tree>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9" name="How Did You Hear God Speak?"/>
          <p:cNvSpPr txBox="1">
            <a:spLocks noGrp="1"/>
          </p:cNvSpPr>
          <p:nvPr>
            <p:ph type="ctrTitle"/>
          </p:nvPr>
        </p:nvSpPr>
        <p:spPr>
          <a:xfrm>
            <a:off x="1206496" y="439781"/>
            <a:ext cx="16482250" cy="3154737"/>
          </a:xfrm>
          <a:prstGeom prst="rect">
            <a:avLst/>
          </a:prstGeom>
        </p:spPr>
        <p:txBody>
          <a:bodyPr/>
          <a:lstStyle>
            <a:lvl1pPr>
              <a:defRPr sz="8500" b="0" spc="-340">
                <a:latin typeface="+mn-lt"/>
                <a:ea typeface="+mn-ea"/>
                <a:cs typeface="+mn-cs"/>
                <a:sym typeface="Montserrat Light"/>
              </a:defRPr>
            </a:lvl1pPr>
          </a:lstStyle>
          <a:p>
            <a:r>
              <a:rPr lang="fr-CH" dirty="0"/>
              <a:t>Comment Dieu vous a-t-il parlé</a:t>
            </a:r>
            <a:r>
              <a:rPr dirty="0"/>
              <a:t>?</a:t>
            </a:r>
          </a:p>
        </p:txBody>
      </p:sp>
      <p:pic>
        <p:nvPicPr>
          <p:cNvPr id="81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811"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1483858" y="11954971"/>
            <a:ext cx="4188121" cy="1132530"/>
          </a:xfrm>
          <a:prstGeom prst="rect">
            <a:avLst/>
          </a:prstGeom>
          <a:ln w="12700">
            <a:miter lim="400000"/>
          </a:ln>
        </p:spPr>
      </p:pic>
      <p:sp>
        <p:nvSpPr>
          <p:cNvPr id="812" name="Speak, Lord, for your servant is listening.…"/>
          <p:cNvSpPr txBox="1"/>
          <p:nvPr/>
        </p:nvSpPr>
        <p:spPr>
          <a:xfrm>
            <a:off x="1206499" y="4656680"/>
            <a:ext cx="21694028" cy="2581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pPr algn="l" defTabSz="825500">
              <a:spcBef>
                <a:spcPts val="4500"/>
              </a:spcBef>
              <a:defRPr sz="5500">
                <a:latin typeface="Source Serif Variable Regular"/>
                <a:ea typeface="Source Serif Variable Regular"/>
                <a:cs typeface="Source Serif Variable Regular"/>
                <a:sym typeface="Source Serif Variable Regular"/>
              </a:defRPr>
            </a:pPr>
            <a:r>
              <a:rPr lang="fr-CH" dirty="0"/>
              <a:t>«Parle, Éternel, car ton serviteur écoute.» </a:t>
            </a:r>
            <a:endParaRPr dirty="0"/>
          </a:p>
          <a:p>
            <a:pPr algn="l" defTabSz="825500">
              <a:spcBef>
                <a:spcPts val="4500"/>
              </a:spcBef>
              <a:defRPr sz="5500">
                <a:solidFill>
                  <a:srgbClr val="CE9759"/>
                </a:solidFill>
                <a:latin typeface="Source Serif Variable Regular"/>
                <a:ea typeface="Source Serif Variable Regular"/>
                <a:cs typeface="Source Serif Variable Regular"/>
                <a:sym typeface="Source Serif Variable Regular"/>
              </a:defRPr>
            </a:pPr>
            <a:r>
              <a:rPr dirty="0"/>
              <a:t>- 1 SAMUEL 3</a:t>
            </a:r>
            <a:r>
              <a:rPr lang="fr-CH" dirty="0"/>
              <a:t>.</a:t>
            </a:r>
            <a:r>
              <a:rPr dirty="0"/>
              <a:t>9</a:t>
            </a:r>
          </a:p>
        </p:txBody>
      </p:sp>
    </p:spTree>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814"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815" name="HIC Logo Horizontal@2400x-8.png"/>
          <p:cNvPicPr>
            <a:picLocks noChangeAspect="1"/>
          </p:cNvPicPr>
          <p:nvPr/>
        </p:nvPicPr>
        <p:blipFill>
          <a:blip r:embed="rId3">
            <a:extLst>
              <a:ext uri="{28A0092B-C50C-407E-A947-70E740481C1C}">
                <a14:useLocalDpi xmlns:a14="http://schemas.microsoft.com/office/drawing/2010/main" val="0"/>
              </a:ext>
            </a:extLst>
          </a:blip>
          <a:srcRect/>
          <a:stretch/>
        </p:blipFill>
        <p:spPr>
          <a:xfrm>
            <a:off x="2813001" y="4321778"/>
            <a:ext cx="18757998" cy="5072443"/>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Montserrat Light"/>
        <a:ea typeface="Montserrat Light"/>
        <a:cs typeface="Montserrat Light"/>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Montserrat Light"/>
        <a:ea typeface="Montserrat Light"/>
        <a:cs typeface="Montserrat Light"/>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494</TotalTime>
  <Words>5205</Words>
  <Application>Microsoft Macintosh PowerPoint</Application>
  <PresentationFormat>Custom</PresentationFormat>
  <Paragraphs>302</Paragraphs>
  <Slides>145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145</vt:i4>
      </vt:variant>
    </vt:vector>
  </HeadingPairs>
  <TitlesOfParts>
    <vt:vector size="151" baseType="lpstr">
      <vt:lpstr>Helvetica Neue</vt:lpstr>
      <vt:lpstr>Helvetica Neue Medium</vt:lpstr>
      <vt:lpstr>Montserrat Regular</vt:lpstr>
      <vt:lpstr>Source Serif Variable Bold</vt:lpstr>
      <vt:lpstr>Source Serif Variable Regular</vt:lpstr>
      <vt:lpstr>20_BasicBlack</vt:lpstr>
      <vt:lpstr>PowerPoint Presentation</vt:lpstr>
      <vt:lpstr>Pour commencer</vt:lpstr>
      <vt:lpstr>1. Pourquoi sommes-nous ici aujourd’hui</vt:lpstr>
      <vt:lpstr>PowerPoint Presentation</vt:lpstr>
      <vt:lpstr>PowerPoint Presentation</vt:lpstr>
      <vt:lpstr>S’engager: Discussion</vt:lpstr>
      <vt:lpstr>2. Le rêve de Dieu pour votre église</vt:lpstr>
      <vt:lpstr>PowerPoint Presentation</vt:lpstr>
      <vt:lpstr>PowerPoint Presentation</vt:lpstr>
      <vt:lpstr>PowerPoint Presentation</vt:lpstr>
      <vt:lpstr>PowerPoint Presentation</vt:lpstr>
      <vt:lpstr>3. Trois caractéristiques d’une     église en bonne santé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Conditions pour que les églises en bonne      santé «fassent des disciples»</vt:lpstr>
      <vt:lpstr>PowerPoint Presentation</vt:lpstr>
      <vt:lpstr>PowerPoint Presentation</vt:lpstr>
      <vt:lpstr>5. Le profil d’un disciple:       Romains 12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Le défi</vt:lpstr>
      <vt:lpstr>PowerPoint Presentation</vt:lpstr>
      <vt:lpstr>Engagement et leadership</vt:lpstr>
      <vt:lpstr>Mise en pratique – Réflexion personnelle et discussion</vt:lpstr>
      <vt:lpstr>Qu’est-ce que Dieu  attend de moi?</vt:lpstr>
      <vt:lpstr>Qu’est-ce que Dieu attend de moi?</vt:lpstr>
      <vt:lpstr>1. How to Give God What He Wants</vt:lpstr>
      <vt:lpstr>PowerPoint Presentation</vt:lpstr>
      <vt:lpstr>PowerPoint Presentation</vt:lpstr>
      <vt:lpstr>PowerPoint Presentation</vt:lpstr>
      <vt:lpstr>2. L’abandon est une véritable adoration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Engagement et leadership</vt:lpstr>
      <vt:lpstr>Mise en pratique - Discussion</vt:lpstr>
      <vt:lpstr>Comment obtenir de Dieu ce qu’il y a de meilleur pour ma vie?</vt:lpstr>
      <vt:lpstr>Comment obtenir de Dieu  ce qu’il y a de meilleur pour ma vie?</vt:lpstr>
      <vt:lpstr>1. Comment obtenir de Dieu    ce qu’il y a de meilleur pour votre vie</vt:lpstr>
      <vt:lpstr>PowerPoint Presentation</vt:lpstr>
      <vt:lpstr>PowerPoint Presentation</vt:lpstr>
      <vt:lpstr>PowerPoint Presentation</vt:lpstr>
      <vt:lpstr>2. Se séparer des valeurs du monde</vt:lpstr>
      <vt:lpstr>PowerPoint Presentation</vt:lpstr>
      <vt:lpstr>3. Principes de la transformation de votre      intelligence</vt:lpstr>
      <vt:lpstr>PowerPoint Presentation</vt:lpstr>
      <vt:lpstr>PowerPoint Presentation</vt:lpstr>
      <vt:lpstr>4. Méthodes pratique pour être        transformé dans votre intelligence</vt:lpstr>
      <vt:lpstr>PowerPoint Presentation</vt:lpstr>
      <vt:lpstr>PowerPoint Presentation</vt:lpstr>
      <vt:lpstr>PowerPoint Presentation</vt:lpstr>
      <vt:lpstr>PowerPoint Presentation</vt:lpstr>
      <vt:lpstr>PowerPoint Presentation</vt:lpstr>
      <vt:lpstr>Engagement et leadership</vt:lpstr>
      <vt:lpstr>Mise en pratique – Réflexion personnelle et discussion</vt:lpstr>
      <vt:lpstr>Quel est le projet de Dieu pour ma vie?</vt:lpstr>
      <vt:lpstr>Quel est le projet de Dieu pour ma vie?</vt:lpstr>
      <vt:lpstr>1. Trois questions universelles</vt:lpstr>
      <vt:lpstr>PowerPoint Presentation</vt:lpstr>
      <vt:lpstr>PowerPoint Presentation</vt:lpstr>
      <vt:lpstr>2. Mon identité</vt:lpstr>
      <vt:lpstr>PowerPoint Presentation</vt:lpstr>
      <vt:lpstr>3. Ma sécurité</vt:lpstr>
      <vt:lpstr>PowerPoint Presentation</vt:lpstr>
      <vt:lpstr>4. Ma valeur</vt:lpstr>
      <vt:lpstr>PowerPoint Presentation</vt:lpstr>
      <vt:lpstr>5. En tant que leader</vt:lpstr>
      <vt:lpstr>PowerPoint Presentation</vt:lpstr>
      <vt:lpstr>PowerPoint Presentation</vt:lpstr>
      <vt:lpstr>PowerPoint Presentation</vt:lpstr>
      <vt:lpstr>PowerPoint Presentation</vt:lpstr>
      <vt:lpstr>PowerPoint Presentation</vt:lpstr>
      <vt:lpstr>Engagement et leadership</vt:lpstr>
      <vt:lpstr>Mise en pratique – Réflexion personnelle et discussion</vt:lpstr>
      <vt:lpstr>Quel est la qualité de ma vie communautaire?</vt:lpstr>
      <vt:lpstr>Quel est la qualité de ma vie communautaire?</vt:lpstr>
      <vt:lpstr>1. Ce qu’il faut pour grandir spirituellement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Que signifie servir dans l’amour?</vt:lpstr>
      <vt:lpstr>PowerPoint Presentation</vt:lpstr>
      <vt:lpstr>PowerPoint Presentation</vt:lpstr>
      <vt:lpstr>PowerPoint Presentation</vt:lpstr>
      <vt:lpstr>PowerPoint Presentation</vt:lpstr>
      <vt:lpstr>3. Évoluez-vous dans une communauté      authentique?</vt:lpstr>
      <vt:lpstr>PowerPoint Presentation</vt:lpstr>
      <vt:lpstr>PowerPoint Presentation</vt:lpstr>
      <vt:lpstr>Engagement et leadership</vt:lpstr>
      <vt:lpstr>Mise en pratique – Réflexion  personnelle et discussion</vt:lpstr>
      <vt:lpstr>Comment surmonter le mal dont je suis la cible?</vt:lpstr>
      <vt:lpstr>Comment surmonter le mal  dont je suis la cible?</vt:lpstr>
      <vt:lpstr>1. Comment faire l’impossible</vt:lpstr>
      <vt:lpstr>PowerPoint Presentation</vt:lpstr>
      <vt:lpstr>PowerPoint Presentation</vt:lpstr>
      <vt:lpstr>PowerPoint Presentation</vt:lpstr>
      <vt:lpstr>PowerPoint Presentation</vt:lpstr>
      <vt:lpstr>PowerPoint Presentation</vt:lpstr>
      <vt:lpstr>2. La réponse surnaturelle au mal</vt:lpstr>
      <vt:lpstr>PowerPoint Presentation</vt:lpstr>
      <vt:lpstr>PowerPoint Presentation</vt:lpstr>
      <vt:lpstr>PowerPoint Presentation</vt:lpstr>
      <vt:lpstr>PowerPoint Presentation</vt:lpstr>
      <vt:lpstr>Engagement et leadership</vt:lpstr>
      <vt:lpstr>Mise en pratique - Discussion</vt:lpstr>
      <vt:lpstr>Que faire ensuite?</vt:lpstr>
      <vt:lpstr>Félicitations!</vt:lpstr>
      <vt:lpstr>PowerPoint Presentation</vt:lpstr>
      <vt:lpstr>1. Trois composantes      d’une église à fort impact</vt:lpstr>
      <vt:lpstr>PowerPoint Presentation</vt:lpstr>
      <vt:lpstr>PowerPoint Presentation</vt:lpstr>
      <vt:lpstr>PowerPoint Presentation</vt:lpstr>
      <vt:lpstr>2. Passer à l’action en tant que     leader selon Romains 12</vt:lpstr>
      <vt:lpstr>PowerPoint Presentation</vt:lpstr>
      <vt:lpstr>PowerPoint Presentation</vt:lpstr>
      <vt:lpstr>PowerPoint Presentation</vt:lpstr>
      <vt:lpstr>PowerPoint Presentation</vt:lpstr>
      <vt:lpstr>L’engagement du leader selon Romains 12</vt:lpstr>
      <vt:lpstr>PowerPoint Presentation</vt:lpstr>
      <vt:lpstr>PowerPoint Presentation</vt:lpstr>
      <vt:lpstr>PowerPoint Presentation</vt:lpstr>
      <vt:lpstr>PowerPoint Presentation</vt:lpstr>
      <vt:lpstr>PowerPoint Presentation</vt:lpstr>
      <vt:lpstr>Comment Dieu vous a-t-il parlé?</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Davis Dewar</cp:lastModifiedBy>
  <cp:revision>20</cp:revision>
  <dcterms:modified xsi:type="dcterms:W3CDTF">2026-07-16T14:52:52Z</dcterms:modified>
</cp:coreProperties>
</file>