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aj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aj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1">
                  <a:lumOff val="13543"/>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9D00"/>
          </a:solidFill>
        </a:fill>
      </a:tcStyle>
    </a:firstCol>
    <a:lastRow>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27002"/>
          </a:solidFill>
        </a:fill>
      </a:tcStyle>
    </a:firstRow>
  </a:tblStyle>
  <a:tblStyle styleId="{CF821DB8-F4EB-4A41-A1BA-3FCAFE7338EE}" styleName="">
    <a:tblBg/>
    <a:wholeTbl>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E3E5E8"/>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Ref idx="maj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aj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aj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aj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262727"/>
          </a:solidFill>
        </a:fill>
      </a:tcStyle>
    </a:firstCol>
    <a:la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42424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60" d="100"/>
          <a:sy n="60" d="100"/>
        </p:scale>
        <p:origin x="800"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498" y="11839048"/>
            <a:ext cx="21971003" cy="636979"/>
          </a:xfrm>
          <a:prstGeom prst="rect">
            <a:avLst/>
          </a:prstGeom>
        </p:spPr>
        <p:txBody>
          <a:bodyPr lIns="45719" tIns="45719" rIns="45719" bIns="45719" anchor="b"/>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6500" y="7196865"/>
            <a:ext cx="21971000"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12007748" y="13080999"/>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Green, hilly landscape"/>
          <p:cNvSpPr>
            <a:spLocks noGrp="1"/>
          </p:cNvSpPr>
          <p:nvPr>
            <p:ph type="pic" idx="21"/>
          </p:nvPr>
        </p:nvSpPr>
        <p:spPr>
          <a:xfrm>
            <a:off x="-431800" y="-4038600"/>
            <a:ext cx="29464000" cy="18034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44688"/>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 </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3" name="Body Level One…"/>
          <p:cNvSpPr txBox="1">
            <a:spLocks noGrp="1"/>
          </p:cNvSpPr>
          <p:nvPr>
            <p:ph type="body" sz="quarter" idx="1" hasCustomPrompt="1"/>
          </p:nvPr>
        </p:nvSpPr>
        <p:spPr>
          <a:xfrm>
            <a:off x="1206500" y="7060576"/>
            <a:ext cx="9779000" cy="5382403"/>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4" name="Moss-covered rocks"/>
          <p:cNvSpPr>
            <a:spLocks noGrp="1"/>
          </p:cNvSpPr>
          <p:nvPr>
            <p:ph type="pic" sz="half" idx="21"/>
          </p:nvPr>
        </p:nvSpPr>
        <p:spPr>
          <a:xfrm>
            <a:off x="12052303" y="1270000"/>
            <a:ext cx="11188406" cy="11209889"/>
          </a:xfrm>
          <a:prstGeom prst="rect">
            <a:avLst/>
          </a:prstGeom>
        </p:spPr>
        <p:txBody>
          <a:bodyPr lIns="91439" tIns="45719" rIns="91439" bIns="45719">
            <a:noAutofit/>
          </a:bodyPr>
          <a:lstStyle/>
          <a:p>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1206500" y="952500"/>
            <a:ext cx="9779000" cy="1435100"/>
          </a:xfrm>
          <a:prstGeom prst="rect">
            <a:avLst/>
          </a:prstGeom>
        </p:spPr>
        <p:txBody>
          <a:bodyPr/>
          <a:lstStyle/>
          <a:p>
            <a:r>
              <a:t>Slide Title</a:t>
            </a:r>
          </a:p>
        </p:txBody>
      </p:sp>
      <p:sp>
        <p:nvSpPr>
          <p:cNvPr id="61" name="Slide Subtitle"/>
          <p:cNvSpPr txBox="1">
            <a:spLocks noGrp="1"/>
          </p:cNvSpPr>
          <p:nvPr>
            <p:ph type="body" sz="quarter" idx="21" hasCustomPrompt="1"/>
          </p:nvPr>
        </p:nvSpPr>
        <p:spPr>
          <a:xfrm>
            <a:off x="1206500" y="2245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2"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63" name="Large rock formation under dark clouds with a dirt road in the foreground"/>
          <p:cNvSpPr>
            <a:spLocks noGrp="1"/>
          </p:cNvSpPr>
          <p:nvPr>
            <p:ph type="pic" idx="22"/>
          </p:nvPr>
        </p:nvSpPr>
        <p:spPr>
          <a:xfrm>
            <a:off x="6380200" y="1263848"/>
            <a:ext cx="22529801" cy="11193471"/>
          </a:xfrm>
          <a:prstGeom prst="rect">
            <a:avLst/>
          </a:prstGeom>
        </p:spPr>
        <p:txBody>
          <a:bodyPr lIns="91439" tIns="45719" rIns="91439" bIns="45719">
            <a:noAutofit/>
          </a:bodyPr>
          <a:lstStyle/>
          <a:p>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952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952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7" name="Body Level One…"/>
          <p:cNvSpPr txBox="1">
            <a:spLocks noGrp="1"/>
          </p:cNvSpPr>
          <p:nvPr>
            <p:ph type="body" idx="1" hasCustomPrompt="1"/>
          </p:nvPr>
        </p:nvSpPr>
        <p:spPr>
          <a:xfrm>
            <a:off x="1206500" y="935258"/>
            <a:ext cx="21971000" cy="7359063"/>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nchor="ct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Close-up of wild plants growing between rocks"/>
          <p:cNvSpPr>
            <a:spLocks noGrp="1"/>
          </p:cNvSpPr>
          <p:nvPr>
            <p:ph type="pic" sz="quarter" idx="21"/>
          </p:nvPr>
        </p:nvSpPr>
        <p:spPr>
          <a:xfrm>
            <a:off x="15430500" y="7085409"/>
            <a:ext cx="8128000" cy="5410201"/>
          </a:xfrm>
          <a:prstGeom prst="rect">
            <a:avLst/>
          </a:prstGeom>
        </p:spPr>
        <p:txBody>
          <a:bodyPr lIns="91439" tIns="45719" rIns="91439" bIns="45719">
            <a:noAutofit/>
          </a:bodyPr>
          <a:lstStyle/>
          <a:p>
            <a:endParaRPr/>
          </a:p>
        </p:txBody>
      </p:sp>
      <p:sp>
        <p:nvSpPr>
          <p:cNvPr id="125" name="Large rock formation under dark clouds with a dirt road in the foreground"/>
          <p:cNvSpPr>
            <a:spLocks noGrp="1"/>
          </p:cNvSpPr>
          <p:nvPr>
            <p:ph type="pic" idx="22"/>
          </p:nvPr>
        </p:nvSpPr>
        <p:spPr>
          <a:xfrm>
            <a:off x="-2933700" y="1270000"/>
            <a:ext cx="22699133" cy="11277600"/>
          </a:xfrm>
          <a:prstGeom prst="rect">
            <a:avLst/>
          </a:prstGeom>
        </p:spPr>
        <p:txBody>
          <a:bodyPr lIns="91439" tIns="45719" rIns="91439" bIns="45719">
            <a:noAutofit/>
          </a:bodyPr>
          <a:lstStyle/>
          <a:p>
            <a:endParaRPr/>
          </a:p>
        </p:txBody>
      </p:sp>
      <p:sp>
        <p:nvSpPr>
          <p:cNvPr id="126" name="Close-up of a wild plant growing between lava rocks"/>
          <p:cNvSpPr>
            <a:spLocks noGrp="1"/>
          </p:cNvSpPr>
          <p:nvPr>
            <p:ph type="pic" sz="quarter" idx="23"/>
          </p:nvPr>
        </p:nvSpPr>
        <p:spPr>
          <a:xfrm>
            <a:off x="15430500" y="1270000"/>
            <a:ext cx="8128000" cy="54102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waterfall surrounded by a green rocky landscape"/>
          <p:cNvSpPr>
            <a:spLocks noGrp="1"/>
          </p:cNvSpPr>
          <p:nvPr>
            <p:ph type="pic" idx="21"/>
          </p:nvPr>
        </p:nvSpPr>
        <p:spPr>
          <a:xfrm>
            <a:off x="-1511300" y="-3721100"/>
            <a:ext cx="28511500" cy="19030242"/>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151"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152" name="HIC Logo Horizontal@2400x-8.png" descr="HIC Logo Horizontal@2400x-8.png"/>
          <p:cNvPicPr>
            <a:picLocks noChangeAspect="1"/>
          </p:cNvPicPr>
          <p:nvPr/>
        </p:nvPicPr>
        <p:blipFill>
          <a:blip r:embed="rId3"/>
          <a:stretch>
            <a:fillRect/>
          </a:stretch>
        </p:blipFill>
        <p:spPr>
          <a:xfrm>
            <a:off x="2813001" y="4310038"/>
            <a:ext cx="18757998" cy="5095924"/>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54" name="Getting Started"/>
          <p:cNvSpPr txBox="1">
            <a:spLocks noGrp="1"/>
          </p:cNvSpPr>
          <p:nvPr>
            <p:ph type="ctrTitle"/>
          </p:nvPr>
        </p:nvSpPr>
        <p:spPr>
          <a:xfrm>
            <a:off x="3783093" y="7668928"/>
            <a:ext cx="16817814" cy="2317301"/>
          </a:xfrm>
          <a:prstGeom prst="rect">
            <a:avLst/>
          </a:prstGeom>
        </p:spPr>
        <p:txBody>
          <a:bodyPr/>
          <a:lstStyle>
            <a:lvl1pPr algn="ctr">
              <a:defRPr sz="13300" b="0" spc="-532">
                <a:latin typeface="+mn-lt"/>
                <a:ea typeface="+mn-ea"/>
                <a:cs typeface="+mn-cs"/>
                <a:sym typeface="Montserrat Light"/>
              </a:defRPr>
            </a:lvl1pPr>
          </a:lstStyle>
          <a:p>
            <a:r>
              <a:t>Getting Started</a:t>
            </a:r>
          </a:p>
        </p:txBody>
      </p:sp>
      <p:pic>
        <p:nvPicPr>
          <p:cNvPr id="155"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156" name="HIC Logo Horizontal@2400x-8.png" descr="HIC Logo Horizontal@2400x-8.png"/>
          <p:cNvPicPr>
            <a:picLocks noChangeAspect="1"/>
          </p:cNvPicPr>
          <p:nvPr/>
        </p:nvPicPr>
        <p:blipFill>
          <a:blip r:embed="rId3"/>
          <a:stretch>
            <a:fillRect/>
          </a:stretch>
        </p:blipFill>
        <p:spPr>
          <a:xfrm>
            <a:off x="5332584" y="2574055"/>
            <a:ext cx="13718832" cy="3726950"/>
          </a:xfrm>
          <a:prstGeom prst="rect">
            <a:avLst/>
          </a:prstGeom>
          <a:ln w="12700">
            <a:miter lim="400000"/>
          </a:ln>
        </p:spPr>
      </p:pic>
      <p:sp>
        <p:nvSpPr>
          <p:cNvPr id="157" name="Session 1"/>
          <p:cNvSpPr txBox="1"/>
          <p:nvPr/>
        </p:nvSpPr>
        <p:spPr>
          <a:xfrm>
            <a:off x="3783093" y="10287394"/>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1</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59" name="1. Why We Are Here Toda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1. Why We Are Here Today</a:t>
            </a:r>
          </a:p>
        </p:txBody>
      </p:sp>
      <p:sp>
        <p:nvSpPr>
          <p:cNvPr id="160" name="A. To GLORIFY God."/>
          <p:cNvSpPr txBox="1">
            <a:spLocks noGrp="1"/>
          </p:cNvSpPr>
          <p:nvPr>
            <p:ph type="subTitle" sz="quarter" idx="1"/>
          </p:nvPr>
        </p:nvSpPr>
        <p:spPr>
          <a:xfrm>
            <a:off x="1206500" y="4472767"/>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A. To </a:t>
            </a:r>
            <a:r>
              <a:rPr u="sng"/>
              <a:t>GLORIFY</a:t>
            </a:r>
            <a:r>
              <a:t> God.</a:t>
            </a:r>
          </a:p>
        </p:txBody>
      </p:sp>
      <p:pic>
        <p:nvPicPr>
          <p:cNvPr id="16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6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163" name="Glorify the LORD with me; let us exalt his name together.…"/>
          <p:cNvSpPr txBox="1"/>
          <p:nvPr/>
        </p:nvSpPr>
        <p:spPr>
          <a:xfrm>
            <a:off x="1206500" y="6369280"/>
            <a:ext cx="20537406"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775969">
              <a:defRPr sz="5170">
                <a:latin typeface="Source Serif Variable Regular"/>
                <a:ea typeface="Source Serif Variable Regular"/>
                <a:cs typeface="Source Serif Variable Regular"/>
                <a:sym typeface="Source Serif Variable Regular"/>
              </a:defRPr>
            </a:pPr>
            <a:r>
              <a:t>Glorify the LORD with me; let us exalt his name together. </a:t>
            </a:r>
          </a:p>
          <a:p>
            <a:pPr algn="l" defTabSz="775969">
              <a:defRPr sz="5170">
                <a:solidFill>
                  <a:srgbClr val="CE9759"/>
                </a:solidFill>
                <a:latin typeface="Source Serif Variable Regular"/>
                <a:ea typeface="Source Serif Variable Regular"/>
                <a:cs typeface="Source Serif Variable Regular"/>
                <a:sym typeface="Source Serif Variable Regular"/>
              </a:defRPr>
            </a:pPr>
            <a:r>
              <a:t>- Psalm 34:3</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65" name="B. To GROW closer to God."/>
          <p:cNvSpPr txBox="1">
            <a:spLocks noGrp="1"/>
          </p:cNvSpPr>
          <p:nvPr>
            <p:ph type="subTitle" sz="quarter" idx="1"/>
          </p:nvPr>
        </p:nvSpPr>
        <p:spPr>
          <a:xfrm>
            <a:off x="1206500" y="2080876"/>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To </a:t>
            </a:r>
            <a:r>
              <a:rPr u="sng"/>
              <a:t>GROW</a:t>
            </a:r>
            <a:r>
              <a:t> closer to God.</a:t>
            </a:r>
          </a:p>
        </p:txBody>
      </p:sp>
      <p:pic>
        <p:nvPicPr>
          <p:cNvPr id="16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6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168" name="Let us draw near to God with a sincere heart and with the full assurance that faith brings...…"/>
          <p:cNvSpPr txBox="1"/>
          <p:nvPr/>
        </p:nvSpPr>
        <p:spPr>
          <a:xfrm>
            <a:off x="1206500" y="3977390"/>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Let us draw near to God with a sincere heart and with the full assurance that faith brings... </a:t>
            </a:r>
          </a:p>
          <a:p>
            <a:pPr algn="l" defTabSz="825500">
              <a:defRPr sz="5500">
                <a:solidFill>
                  <a:srgbClr val="CE9759"/>
                </a:solidFill>
                <a:latin typeface="Source Serif Variable Regular"/>
                <a:ea typeface="Source Serif Variable Regular"/>
                <a:cs typeface="Source Serif Variable Regular"/>
                <a:sym typeface="Source Serif Variable Regular"/>
              </a:defRPr>
            </a:pPr>
            <a:r>
              <a:t>- Hebrews 10:22</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1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7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172" name="Therefore go and make disciples of all nations, baptizing them in the name of the Father and of the Son and of the Holy Spirit, and teaching them to obey everything I have commanded you.…"/>
          <p:cNvSpPr txBox="1"/>
          <p:nvPr/>
        </p:nvSpPr>
        <p:spPr>
          <a:xfrm>
            <a:off x="1206500" y="3989778"/>
            <a:ext cx="20537406" cy="4796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Therefore go and make disciples of all nations, baptizing them in the name of the Father and of the Son and of the Holy Spirit, and teaching them to obey everything I have commanded you. </a:t>
            </a:r>
          </a:p>
          <a:p>
            <a:pPr algn="l" defTabSz="825500">
              <a:defRPr sz="5500">
                <a:solidFill>
                  <a:srgbClr val="CE9759"/>
                </a:solidFill>
                <a:latin typeface="Source Serif Variable Regular"/>
                <a:ea typeface="Source Serif Variable Regular"/>
                <a:cs typeface="Source Serif Variable Regular"/>
                <a:sym typeface="Source Serif Variable Regular"/>
              </a:defRPr>
            </a:pPr>
            <a:r>
              <a:t>- Matthew 28:19-20</a:t>
            </a:r>
          </a:p>
        </p:txBody>
      </p:sp>
      <p:sp>
        <p:nvSpPr>
          <p:cNvPr id="173" name="C. To GAIN a biblical strategy for making disciples."/>
          <p:cNvSpPr txBox="1"/>
          <p:nvPr/>
        </p:nvSpPr>
        <p:spPr>
          <a:xfrm>
            <a:off x="1206500" y="2093264"/>
            <a:ext cx="20537406"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775969">
              <a:defRPr sz="5170">
                <a:latin typeface="Source Serif Variable Regular"/>
                <a:ea typeface="Source Serif Variable Regular"/>
                <a:cs typeface="Source Serif Variable Regular"/>
                <a:sym typeface="Source Serif Variable Regular"/>
              </a:defRPr>
            </a:pPr>
            <a:r>
              <a:t>C. To </a:t>
            </a:r>
            <a:r>
              <a:rPr u="sng"/>
              <a:t>GAIN</a:t>
            </a:r>
            <a:r>
              <a:t> a biblical strategy for making disciples.</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75" name="Engage: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Engage: Discussion</a:t>
            </a:r>
          </a:p>
        </p:txBody>
      </p:sp>
      <p:sp>
        <p:nvSpPr>
          <p:cNvPr id="176" name="Get into groups of 3-5 and briefly introduce yourself. What do you hope for our time together?…"/>
          <p:cNvSpPr txBox="1">
            <a:spLocks noGrp="1"/>
          </p:cNvSpPr>
          <p:nvPr>
            <p:ph type="subTitle" idx="1"/>
          </p:nvPr>
        </p:nvSpPr>
        <p:spPr>
          <a:xfrm>
            <a:off x="1206500" y="4472767"/>
            <a:ext cx="20537406" cy="6834815"/>
          </a:xfrm>
          <a:prstGeom prst="rect">
            <a:avLst/>
          </a:prstGeom>
        </p:spPr>
        <p:txBody>
          <a:bodyPr/>
          <a:lstStyle/>
          <a:p>
            <a:pPr marL="1018645" indent="-1018645">
              <a:spcBef>
                <a:spcPts val="4500"/>
              </a:spcBef>
              <a:buSzPct val="100000"/>
              <a:buAutoNum type="arabicPeriod"/>
              <a:defRPr b="0">
                <a:latin typeface="Source Serif Variable Regular"/>
                <a:ea typeface="Source Serif Variable Regular"/>
                <a:cs typeface="Source Serif Variable Regular"/>
                <a:sym typeface="Source Serif Variable Regular"/>
              </a:defRPr>
            </a:pPr>
            <a:r>
              <a:t>Get into groups of 3-5 and briefly introduce yourself. What do you hope for our time together?</a:t>
            </a:r>
          </a:p>
          <a:p>
            <a:pPr marL="1018645" indent="-1018645">
              <a:spcBef>
                <a:spcPts val="4500"/>
              </a:spcBef>
              <a:buSzPct val="100000"/>
              <a:buAutoNum type="arabicPeriod"/>
              <a:defRPr b="0">
                <a:latin typeface="Source Serif Variable Regular"/>
                <a:ea typeface="Source Serif Variable Regular"/>
                <a:cs typeface="Source Serif Variable Regular"/>
                <a:sym typeface="Source Serif Variable Regular"/>
              </a:defRPr>
            </a:pPr>
            <a:r>
              <a:t>What dreams do you have for your children (or future children)?</a:t>
            </a:r>
          </a:p>
        </p:txBody>
      </p:sp>
      <p:pic>
        <p:nvPicPr>
          <p:cNvPr id="17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7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0" name="2. God’s Dream for Your Church"/>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2. God’s Dream for Your Church</a:t>
            </a:r>
          </a:p>
        </p:txBody>
      </p:sp>
      <p:sp>
        <p:nvSpPr>
          <p:cNvPr id="181" name="A. Every parent has a DREAM for their children."/>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t>A. Every parent has a </a:t>
            </a:r>
            <a:r>
              <a:rPr u="sng"/>
              <a:t>DREAM</a:t>
            </a:r>
            <a:r>
              <a:t> for their children.</a:t>
            </a:r>
          </a:p>
        </p:txBody>
      </p:sp>
      <p:pic>
        <p:nvPicPr>
          <p:cNvPr id="18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8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5" name="B. Our heavenly Father has a dream for every one of His CHILDREN."/>
          <p:cNvSpPr txBox="1">
            <a:spLocks noGrp="1"/>
          </p:cNvSpPr>
          <p:nvPr>
            <p:ph type="subTitle" sz="quarter" idx="1"/>
          </p:nvPr>
        </p:nvSpPr>
        <p:spPr>
          <a:xfrm>
            <a:off x="1206500" y="2080876"/>
            <a:ext cx="22799441"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t>B. Our heavenly Father has a dream for every one of His </a:t>
            </a:r>
            <a:r>
              <a:rPr u="sng"/>
              <a:t>CHILDREN</a:t>
            </a:r>
            <a:r>
              <a:t>.</a:t>
            </a:r>
          </a:p>
        </p:txBody>
      </p:sp>
      <p:pic>
        <p:nvPicPr>
          <p:cNvPr id="18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8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9" name="C. God’s dream is to make His children like JESUS.…"/>
          <p:cNvSpPr txBox="1">
            <a:spLocks noGrp="1"/>
          </p:cNvSpPr>
          <p:nvPr>
            <p:ph type="subTitle" sz="half" idx="1"/>
          </p:nvPr>
        </p:nvSpPr>
        <p:spPr>
          <a:xfrm>
            <a:off x="1206500" y="20901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God’s dream is to make His children like </a:t>
            </a:r>
            <a:r>
              <a:rPr u="sng"/>
              <a:t>JESUS</a:t>
            </a:r>
            <a:r>
              <a:t>.</a:t>
            </a:r>
          </a:p>
          <a:p>
            <a:pPr>
              <a:defRPr b="0">
                <a:latin typeface="Source Serif Variable Regular"/>
                <a:ea typeface="Source Serif Variable Regular"/>
                <a:cs typeface="Source Serif Variable Regular"/>
                <a:sym typeface="Source Serif Variable Regular"/>
              </a:defRPr>
            </a:pPr>
            <a:r>
              <a:t>     (Matthew 5:48, Romans 8:29, Ephesians 4:13)</a:t>
            </a:r>
          </a:p>
        </p:txBody>
      </p:sp>
      <p:pic>
        <p:nvPicPr>
          <p:cNvPr id="19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9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93" name="D. God’s plan for making disciples is the CHURCH. (Matthew 5:13-16)"/>
          <p:cNvSpPr txBox="1">
            <a:spLocks noGrp="1"/>
          </p:cNvSpPr>
          <p:nvPr>
            <p:ph type="subTitle" sz="half" idx="1"/>
          </p:nvPr>
        </p:nvSpPr>
        <p:spPr>
          <a:xfrm>
            <a:off x="1206500" y="2090323"/>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D. God’s plan for making disciples is the </a:t>
            </a:r>
            <a:r>
              <a:rPr u="sng"/>
              <a:t>CHURCH</a:t>
            </a:r>
            <a:r>
              <a:t>. (Matthew 5:13-16)</a:t>
            </a:r>
          </a:p>
          <a:p>
            <a:pPr>
              <a:defRPr b="0">
                <a:latin typeface="Source Serif Variable Regular"/>
                <a:ea typeface="Source Serif Variable Regular"/>
                <a:cs typeface="Source Serif Variable Regular"/>
                <a:sym typeface="Source Serif Variable Regular"/>
              </a:defRPr>
            </a:pPr>
            <a:endParaRPr/>
          </a:p>
        </p:txBody>
      </p:sp>
      <p:pic>
        <p:nvPicPr>
          <p:cNvPr id="19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9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196" name="“The greatest need in the church is for Christians to actually live like Christians.”  - Chip Ingram"/>
          <p:cNvSpPr txBox="1"/>
          <p:nvPr/>
        </p:nvSpPr>
        <p:spPr>
          <a:xfrm>
            <a:off x="1206500" y="3986837"/>
            <a:ext cx="21362559" cy="5849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Montserrat Regular"/>
                <a:ea typeface="Montserrat Regular"/>
                <a:cs typeface="Montserrat Regular"/>
                <a:sym typeface="Montserrat Regular"/>
              </a:defRPr>
            </a:pPr>
            <a:r>
              <a:t>“The greatest need in the church is for Christians to actually live like Christians.”  </a:t>
            </a:r>
            <a:r>
              <a:rPr>
                <a:solidFill>
                  <a:srgbClr val="CE9759"/>
                </a:solidFill>
              </a:rPr>
              <a:t>- Chip Ingram</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98" name="E. THE QUESTION: What does a HEALTHY CHURCH look like?"/>
          <p:cNvSpPr txBox="1">
            <a:spLocks noGrp="1"/>
          </p:cNvSpPr>
          <p:nvPr>
            <p:ph type="subTitle" sz="half" idx="1"/>
          </p:nvPr>
        </p:nvSpPr>
        <p:spPr>
          <a:xfrm>
            <a:off x="1206500" y="2074059"/>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E. THE QUESTION: What does a </a:t>
            </a:r>
            <a:r>
              <a:rPr u="sng"/>
              <a:t>HEALTHY</a:t>
            </a:r>
            <a:r>
              <a:t> </a:t>
            </a:r>
            <a:r>
              <a:rPr u="sng"/>
              <a:t>CHURCH</a:t>
            </a:r>
            <a:r>
              <a:t> look like?</a:t>
            </a:r>
          </a:p>
          <a:p>
            <a:pPr>
              <a:defRPr b="0">
                <a:latin typeface="Source Serif Variable Regular"/>
                <a:ea typeface="Source Serif Variable Regular"/>
                <a:cs typeface="Source Serif Variable Regular"/>
                <a:sym typeface="Source Serif Variable Regular"/>
              </a:defRPr>
            </a:pPr>
            <a:endParaRPr/>
          </a:p>
        </p:txBody>
      </p:sp>
      <p:pic>
        <p:nvPicPr>
          <p:cNvPr id="19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0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02" name="3. Three Characteristics of      a Healthy Church"/>
          <p:cNvSpPr txBox="1">
            <a:spLocks noGrp="1"/>
          </p:cNvSpPr>
          <p:nvPr>
            <p:ph type="ctrTitle"/>
          </p:nvPr>
        </p:nvSpPr>
        <p:spPr>
          <a:xfrm>
            <a:off x="1206496" y="683400"/>
            <a:ext cx="20537413" cy="4046681"/>
          </a:xfrm>
          <a:prstGeom prst="rect">
            <a:avLst/>
          </a:prstGeom>
        </p:spPr>
        <p:txBody>
          <a:bodyPr/>
          <a:lstStyle/>
          <a:p>
            <a:pPr>
              <a:defRPr sz="8500" b="0" spc="-340">
                <a:latin typeface="+mn-lt"/>
                <a:ea typeface="+mn-ea"/>
                <a:cs typeface="+mn-cs"/>
                <a:sym typeface="Montserrat Light"/>
              </a:defRPr>
            </a:pPr>
            <a:r>
              <a:t>3. Three Characteristics of </a:t>
            </a:r>
            <a:br/>
            <a:r>
              <a:t>    a Healthy Church</a:t>
            </a:r>
          </a:p>
        </p:txBody>
      </p:sp>
      <p:sp>
        <p:nvSpPr>
          <p:cNvPr id="203" name="A. Lost people are COMING TO CHRIST."/>
          <p:cNvSpPr txBox="1">
            <a:spLocks noGrp="1"/>
          </p:cNvSpPr>
          <p:nvPr>
            <p:ph type="subTitle" sz="half" idx="1"/>
          </p:nvPr>
        </p:nvSpPr>
        <p:spPr>
          <a:xfrm>
            <a:off x="1206499" y="5398694"/>
            <a:ext cx="22799442"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A. Lost people are </a:t>
            </a:r>
            <a:r>
              <a:rPr u="sng"/>
              <a:t>COMING</a:t>
            </a:r>
            <a:r>
              <a:t> </a:t>
            </a:r>
            <a:r>
              <a:rPr u="sng"/>
              <a:t>TO</a:t>
            </a:r>
            <a:r>
              <a:t> </a:t>
            </a:r>
            <a:r>
              <a:rPr u="sng"/>
              <a:t>CHRIST</a:t>
            </a:r>
            <a:r>
              <a:t>.</a:t>
            </a:r>
          </a:p>
          <a:p>
            <a:pPr>
              <a:defRPr b="0">
                <a:latin typeface="Source Serif Variable Regular"/>
                <a:ea typeface="Source Serif Variable Regular"/>
                <a:cs typeface="Source Serif Variable Regular"/>
                <a:sym typeface="Source Serif Variable Regular"/>
              </a:defRPr>
            </a:pPr>
            <a:endParaRPr/>
          </a:p>
        </p:txBody>
      </p:sp>
      <p:pic>
        <p:nvPicPr>
          <p:cNvPr id="20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0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07" name="Then Jesus came to them and said, “All authority in heaven and on earth has been given to me. Therefore, go and make disciples of all nations, baptizing them in the name of the Father and of the Son and of the Holy Spirit, and teaching them to obey every"/>
          <p:cNvSpPr txBox="1">
            <a:spLocks noGrp="1"/>
          </p:cNvSpPr>
          <p:nvPr>
            <p:ph type="subTitle" sz="half" idx="1"/>
          </p:nvPr>
        </p:nvSpPr>
        <p:spPr>
          <a:xfrm>
            <a:off x="1206500" y="4015095"/>
            <a:ext cx="21329858" cy="5849355"/>
          </a:xfrm>
          <a:prstGeom prst="rect">
            <a:avLst/>
          </a:prstGeom>
        </p:spPr>
        <p:txBody>
          <a:bodyPr/>
          <a:lstStyle/>
          <a:p>
            <a:pPr defTabSz="701675">
              <a:defRPr sz="4675" b="0">
                <a:latin typeface="Source Serif Variable Regular"/>
                <a:ea typeface="Source Serif Variable Regular"/>
                <a:cs typeface="Source Serif Variable Regular"/>
                <a:sym typeface="Source Serif Variable Regular"/>
              </a:defRPr>
            </a:pPr>
            <a:r>
              <a:t>Then Jesus came to them and said, “All authority in heaven and on earth has been given to me. Therefore, go and make disciples of all nations, baptizing them in the name of the Father and of the Son and of the Holy Spirit, and teaching them to obey everything I have commanded you. And surely I am with you always, to the very end of the age.” </a:t>
            </a:r>
          </a:p>
          <a:p>
            <a:pPr defTabSz="701675">
              <a:defRPr sz="4675" b="0">
                <a:solidFill>
                  <a:srgbClr val="CE9759"/>
                </a:solidFill>
                <a:latin typeface="Source Serif Variable Regular"/>
                <a:ea typeface="Source Serif Variable Regular"/>
                <a:cs typeface="Source Serif Variable Regular"/>
                <a:sym typeface="Source Serif Variable Regular"/>
              </a:defRPr>
            </a:pPr>
            <a:r>
              <a:t>- Matthew 28:18-20</a:t>
            </a:r>
          </a:p>
        </p:txBody>
      </p:sp>
      <p:pic>
        <p:nvPicPr>
          <p:cNvPr id="20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09"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10" name="THE GREAT COMMISSION"/>
          <p:cNvSpPr txBox="1"/>
          <p:nvPr/>
        </p:nvSpPr>
        <p:spPr>
          <a:xfrm>
            <a:off x="1206500" y="2099381"/>
            <a:ext cx="21329858" cy="12389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t>THE GREAT COMMISSION</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12" name="B. Found people are GROWING IN MATURITY."/>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Found people are </a:t>
            </a:r>
            <a:r>
              <a:rPr u="sng"/>
              <a:t>GROWING</a:t>
            </a:r>
            <a:r>
              <a:t> </a:t>
            </a:r>
            <a:r>
              <a:rPr u="sng"/>
              <a:t>IN</a:t>
            </a:r>
            <a:r>
              <a:t> </a:t>
            </a:r>
            <a:r>
              <a:rPr u="sng"/>
              <a:t>MATURITY</a:t>
            </a:r>
            <a:r>
              <a:t>.</a:t>
            </a:r>
          </a:p>
          <a:p>
            <a:pPr>
              <a:defRPr b="0">
                <a:latin typeface="Source Serif Variable Regular"/>
                <a:ea typeface="Source Serif Variable Regular"/>
                <a:cs typeface="Source Serif Variable Regular"/>
                <a:sym typeface="Source Serif Variable Regular"/>
              </a:defRPr>
            </a:pPr>
            <a:endParaRPr/>
          </a:p>
        </p:txBody>
      </p:sp>
      <p:pic>
        <p:nvPicPr>
          <p:cNvPr id="2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1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16" name="“Love the Lord your God with all your heart and with all your soul and with all your mind.’ This is the first and greatest commandment. And the second is like it: ‘Love your neighbor as yourself.’ All the Law and the Prophets hang on these two commandmen"/>
          <p:cNvSpPr txBox="1">
            <a:spLocks noGrp="1"/>
          </p:cNvSpPr>
          <p:nvPr>
            <p:ph type="subTitle" sz="half" idx="1"/>
          </p:nvPr>
        </p:nvSpPr>
        <p:spPr>
          <a:xfrm>
            <a:off x="1206500" y="4015095"/>
            <a:ext cx="21329858"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“Love the Lord your God with all your heart and with all your soul and with all your mind.’ This is the first and greatest commandment. And the second is like it: ‘Love your neighbor as yourself.’ All the Law and the Prophets hang on these two commandments.” </a:t>
            </a:r>
          </a:p>
          <a:p>
            <a:pPr>
              <a:defRPr b="0">
                <a:solidFill>
                  <a:srgbClr val="CE9759"/>
                </a:solidFill>
                <a:latin typeface="Source Serif Variable Regular"/>
                <a:ea typeface="Source Serif Variable Regular"/>
                <a:cs typeface="Source Serif Variable Regular"/>
                <a:sym typeface="Source Serif Variable Regular"/>
              </a:defRPr>
            </a:pPr>
            <a:r>
              <a:t>- Matthew 22:37-40</a:t>
            </a:r>
          </a:p>
        </p:txBody>
      </p:sp>
      <p:pic>
        <p:nvPicPr>
          <p:cNvPr id="21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1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19" name="THE GREAT COMMANDMENT"/>
          <p:cNvSpPr txBox="1"/>
          <p:nvPr/>
        </p:nvSpPr>
        <p:spPr>
          <a:xfrm>
            <a:off x="1206500" y="2099381"/>
            <a:ext cx="21329858" cy="12389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t>THE GREAT COMMANDMENT</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21" name="C. Equipped people MEETING NEEDS in the community."/>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Equipped people </a:t>
            </a:r>
            <a:r>
              <a:rPr u="sng"/>
              <a:t>MEETING</a:t>
            </a:r>
            <a:r>
              <a:t> </a:t>
            </a:r>
            <a:r>
              <a:rPr u="sng"/>
              <a:t>NEEDS</a:t>
            </a:r>
            <a:r>
              <a:t> in the community.</a:t>
            </a:r>
          </a:p>
          <a:p>
            <a:pPr>
              <a:defRPr b="0">
                <a:latin typeface="Source Serif Variable Regular"/>
                <a:ea typeface="Source Serif Variable Regular"/>
                <a:cs typeface="Source Serif Variable Regular"/>
                <a:sym typeface="Source Serif Variable Regular"/>
              </a:defRPr>
            </a:pPr>
            <a:endParaRPr/>
          </a:p>
        </p:txBody>
      </p:sp>
      <p:pic>
        <p:nvPicPr>
          <p:cNvPr id="22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2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25" name="“Then the King will say to those on His right, ‘Come, you who are blessed of My Father, inherit the kingdom prepared for you from the foundation of the world. For I was hungry, and you gave Me something to eat; I was thirsty, and you gave Me something to"/>
          <p:cNvSpPr txBox="1">
            <a:spLocks noGrp="1"/>
          </p:cNvSpPr>
          <p:nvPr>
            <p:ph type="subTitle" sz="half" idx="1"/>
          </p:nvPr>
        </p:nvSpPr>
        <p:spPr>
          <a:xfrm>
            <a:off x="1206500" y="4015095"/>
            <a:ext cx="21329858" cy="6009921"/>
          </a:xfrm>
          <a:prstGeom prst="rect">
            <a:avLst/>
          </a:prstGeom>
        </p:spPr>
        <p:txBody>
          <a:bodyPr/>
          <a:lstStyle>
            <a:lvl1pPr>
              <a:defRPr b="0">
                <a:latin typeface="Source Serif Variable Regular"/>
                <a:ea typeface="Source Serif Variable Regular"/>
                <a:cs typeface="Source Serif Variable Regular"/>
                <a:sym typeface="Source Serif Variable Regular"/>
              </a:defRPr>
            </a:lvl1pPr>
          </a:lstStyle>
          <a:p>
            <a:r>
              <a:t>“Then the King will say to those on His right, ‘Come, you who are blessed of My Father, inherit the kingdom prepared for you from the foundation of the world. For I was hungry, and you gave Me something to eat; I was thirsty, and you gave Me something to drink; I was a stranger, and you invited Me in; naked, and you clothed Me; I was sick, and you visited Me; I was in prison, and you came to Me.’</a:t>
            </a:r>
          </a:p>
        </p:txBody>
      </p:sp>
      <p:pic>
        <p:nvPicPr>
          <p:cNvPr id="2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2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28" name="THE GREAT COMPASSION"/>
          <p:cNvSpPr txBox="1"/>
          <p:nvPr/>
        </p:nvSpPr>
        <p:spPr>
          <a:xfrm>
            <a:off x="1206500" y="2099381"/>
            <a:ext cx="21329858" cy="12389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t>THE GREAT COMPASSION</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0" name="Then the righteous will answer Him, ‘Lord, when did we see You hungry, and feed You, or thirsty, and give You something to drink? And when did we see You a stranger, and invite You in, or naked, and clothe You? When did we see You sick, or in prison, and"/>
          <p:cNvSpPr txBox="1">
            <a:spLocks noGrp="1"/>
          </p:cNvSpPr>
          <p:nvPr>
            <p:ph type="subTitle" idx="1"/>
          </p:nvPr>
        </p:nvSpPr>
        <p:spPr>
          <a:xfrm>
            <a:off x="1206500" y="1974414"/>
            <a:ext cx="21329858" cy="783446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Then the righteous will answer Him, ‘Lord, when did we see You hungry, and feed You, or thirsty, and give You something to drink? And when did we see You a stranger, and invite You in, or naked, and clothe You? When did we see You sick, or in prison, and come to You?’ The King will answer and say to them, Truly I say to you, to the extent that you did it to one of these brothers or sisters of Mine, you did it to Me.”</a:t>
            </a:r>
          </a:p>
          <a:p>
            <a:pPr>
              <a:defRPr b="0">
                <a:solidFill>
                  <a:srgbClr val="CE9759"/>
                </a:solidFill>
                <a:latin typeface="Source Serif Variable Regular"/>
                <a:ea typeface="Source Serif Variable Regular"/>
                <a:cs typeface="Source Serif Variable Regular"/>
                <a:sym typeface="Source Serif Variable Regular"/>
              </a:defRPr>
            </a:pPr>
            <a:r>
              <a:t>- Matthew 25:34-40</a:t>
            </a:r>
          </a:p>
        </p:txBody>
      </p:sp>
      <p:pic>
        <p:nvPicPr>
          <p:cNvPr id="2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3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4" name="When your church does these three things, it is a…"/>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When your church does these three things, it is a</a:t>
            </a:r>
          </a:p>
          <a:p>
            <a:pPr>
              <a:defRPr b="0">
                <a:latin typeface="Source Serif Variable Regular"/>
                <a:ea typeface="Source Serif Variable Regular"/>
                <a:cs typeface="Source Serif Variable Regular"/>
                <a:sym typeface="Source Serif Variable Regular"/>
              </a:defRPr>
            </a:pPr>
            <a:r>
              <a:rPr u="sng"/>
              <a:t>HIGH</a:t>
            </a:r>
            <a:r>
              <a:t> </a:t>
            </a:r>
            <a:r>
              <a:rPr u="sng"/>
              <a:t>IMPACT</a:t>
            </a:r>
            <a:r>
              <a:t> </a:t>
            </a:r>
            <a:r>
              <a:rPr u="sng"/>
              <a:t>CHURCH</a:t>
            </a:r>
            <a:r>
              <a:t>!</a:t>
            </a:r>
          </a:p>
          <a:p>
            <a:pPr>
              <a:defRPr b="0">
                <a:latin typeface="Source Serif Variable Regular"/>
                <a:ea typeface="Source Serif Variable Regular"/>
                <a:cs typeface="Source Serif Variable Regular"/>
                <a:sym typeface="Source Serif Variable Regular"/>
              </a:defRPr>
            </a:pPr>
            <a:endParaRPr/>
          </a:p>
        </p:txBody>
      </p:sp>
      <p:pic>
        <p:nvPicPr>
          <p:cNvPr id="2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3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8" name="4. What Healthy Churches…"/>
          <p:cNvSpPr txBox="1">
            <a:spLocks noGrp="1"/>
          </p:cNvSpPr>
          <p:nvPr>
            <p:ph type="ctrTitle"/>
          </p:nvPr>
        </p:nvSpPr>
        <p:spPr>
          <a:xfrm>
            <a:off x="1206496" y="580104"/>
            <a:ext cx="22435751" cy="4046681"/>
          </a:xfrm>
          <a:prstGeom prst="rect">
            <a:avLst/>
          </a:prstGeom>
        </p:spPr>
        <p:txBody>
          <a:bodyPr/>
          <a:lstStyle/>
          <a:p>
            <a:pPr>
              <a:defRPr sz="8500" b="0" spc="-340">
                <a:latin typeface="+mn-lt"/>
                <a:ea typeface="+mn-ea"/>
                <a:cs typeface="+mn-cs"/>
                <a:sym typeface="Montserrat Light"/>
              </a:defRPr>
            </a:pPr>
            <a:r>
              <a:t>4. What Healthy Churches </a:t>
            </a:r>
          </a:p>
          <a:p>
            <a:pPr>
              <a:defRPr sz="8500" b="0" spc="-340">
                <a:latin typeface="+mn-lt"/>
                <a:ea typeface="+mn-ea"/>
                <a:cs typeface="+mn-cs"/>
                <a:sym typeface="Montserrat Light"/>
              </a:defRPr>
            </a:pPr>
            <a:r>
              <a:t>     Need to Make Disciples</a:t>
            </a:r>
          </a:p>
        </p:txBody>
      </p:sp>
      <p:sp>
        <p:nvSpPr>
          <p:cNvPr id="239" name="A. Every church needs a CLEAR PICTURE of discipleship."/>
          <p:cNvSpPr txBox="1">
            <a:spLocks noGrp="1"/>
          </p:cNvSpPr>
          <p:nvPr>
            <p:ph type="subTitle" sz="half" idx="1"/>
          </p:nvPr>
        </p:nvSpPr>
        <p:spPr>
          <a:xfrm>
            <a:off x="1206499" y="5295398"/>
            <a:ext cx="22799442"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A. Every church needs a </a:t>
            </a:r>
            <a:r>
              <a:rPr u="sng"/>
              <a:t>CLEAR</a:t>
            </a:r>
            <a:r>
              <a:t> </a:t>
            </a:r>
            <a:r>
              <a:rPr u="sng"/>
              <a:t>PICTURE</a:t>
            </a:r>
            <a:r>
              <a:t> of discipleship.</a:t>
            </a:r>
          </a:p>
        </p:txBody>
      </p:sp>
      <p:pic>
        <p:nvPicPr>
          <p:cNvPr id="2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4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43" name="B. Every church needs leaders who are disciples FIRST      and leaders SECOND."/>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Every church needs leaders who are disciples </a:t>
            </a:r>
            <a:r>
              <a:rPr u="sng"/>
              <a:t>FIRST</a:t>
            </a:r>
            <a:br/>
            <a:r>
              <a:t>     and leaders </a:t>
            </a:r>
            <a:r>
              <a:rPr u="sng"/>
              <a:t>SECOND</a:t>
            </a:r>
            <a:r>
              <a:t>.</a:t>
            </a:r>
          </a:p>
          <a:p>
            <a:pPr>
              <a:defRPr b="0">
                <a:latin typeface="Source Serif Variable Regular"/>
                <a:ea typeface="Source Serif Variable Regular"/>
                <a:cs typeface="Source Serif Variable Regular"/>
                <a:sym typeface="Source Serif Variable Regular"/>
              </a:defRPr>
            </a:pPr>
            <a:endParaRPr/>
          </a:p>
        </p:txBody>
      </p:sp>
      <p:pic>
        <p:nvPicPr>
          <p:cNvPr id="2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4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46" name="“A church will rise and fall on the spiritual leadership of its pastor and the strength of its disciples.”  - Dennis Baril"/>
          <p:cNvSpPr txBox="1"/>
          <p:nvPr/>
        </p:nvSpPr>
        <p:spPr>
          <a:xfrm>
            <a:off x="1206500" y="4673398"/>
            <a:ext cx="21362559" cy="5849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Montserrat Regular"/>
                <a:ea typeface="Montserrat Regular"/>
                <a:cs typeface="Montserrat Regular"/>
                <a:sym typeface="Montserrat Regular"/>
              </a:defRPr>
            </a:pPr>
            <a:r>
              <a:t>“A church will rise and fall on the spiritual leadership of its pastor and the strength of its disciples.”  </a:t>
            </a:r>
            <a:r>
              <a:rPr>
                <a:solidFill>
                  <a:srgbClr val="CE9759"/>
                </a:solidFill>
              </a:rPr>
              <a:t>- Dennis Baril</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48" name="C. Every church needs a PROFILE and a PROCESS to make disciples."/>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Every church needs a </a:t>
            </a:r>
            <a:r>
              <a:rPr u="sng"/>
              <a:t>PROFILE</a:t>
            </a:r>
            <a:r>
              <a:t> and a </a:t>
            </a:r>
            <a:r>
              <a:rPr u="sng"/>
              <a:t>PROCESS</a:t>
            </a:r>
            <a:r>
              <a:t> to make disciples.</a:t>
            </a:r>
          </a:p>
        </p:txBody>
      </p:sp>
      <p:pic>
        <p:nvPicPr>
          <p:cNvPr id="24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5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52" name="5. The Profile of a Disciple:       Romans 12"/>
          <p:cNvSpPr txBox="1">
            <a:spLocks noGrp="1"/>
          </p:cNvSpPr>
          <p:nvPr>
            <p:ph type="ctrTitle"/>
          </p:nvPr>
        </p:nvSpPr>
        <p:spPr>
          <a:xfrm>
            <a:off x="1206496" y="196163"/>
            <a:ext cx="32721282" cy="5516273"/>
          </a:xfrm>
          <a:prstGeom prst="rect">
            <a:avLst/>
          </a:prstGeom>
        </p:spPr>
        <p:txBody>
          <a:bodyPr/>
          <a:lstStyle/>
          <a:p>
            <a:pPr>
              <a:defRPr sz="8500" b="0" spc="-340">
                <a:latin typeface="+mn-lt"/>
                <a:ea typeface="+mn-ea"/>
                <a:cs typeface="+mn-cs"/>
                <a:sym typeface="Montserrat Light"/>
              </a:defRPr>
            </a:pPr>
            <a:r>
              <a:t>5. The Profile of a Disciple: </a:t>
            </a:r>
            <a:br/>
            <a:r>
              <a:t>     Romans 12 </a:t>
            </a:r>
          </a:p>
        </p:txBody>
      </p:sp>
      <p:pic>
        <p:nvPicPr>
          <p:cNvPr id="25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5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5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58" name="1 Therefore, I urge you, brothers and sisters, in view of God’s mercy, to offer your bodies as a living sacrifice, holy and pleasing to God—this is your true and proper worship.…"/>
          <p:cNvSpPr txBox="1">
            <a:spLocks noGrp="1"/>
          </p:cNvSpPr>
          <p:nvPr>
            <p:ph type="subTitle" idx="1"/>
          </p:nvPr>
        </p:nvSpPr>
        <p:spPr>
          <a:xfrm>
            <a:off x="1206500" y="1630095"/>
            <a:ext cx="22799441" cy="7123767"/>
          </a:xfrm>
          <a:prstGeom prst="rect">
            <a:avLst/>
          </a:prstGeom>
        </p:spPr>
        <p:txBody>
          <a:bodyPr/>
          <a:lstStyle/>
          <a:p>
            <a:pPr>
              <a:spcBef>
                <a:spcPts val="3100"/>
              </a:spcBef>
              <a:defRPr b="0">
                <a:latin typeface="Source Serif Variable Regular"/>
                <a:ea typeface="Source Serif Variable Regular"/>
                <a:cs typeface="Source Serif Variable Regular"/>
                <a:sym typeface="Source Serif Variable Regular"/>
              </a:defRPr>
            </a:pPr>
            <a:r>
              <a:t>1 Therefore, I urge you, brothers and sisters, in view of God’s mercy, to offer your bodies as a living sacrifice, holy and pleasing to God—this is your true and proper worship. </a:t>
            </a:r>
          </a:p>
          <a:p>
            <a:pPr>
              <a:spcBef>
                <a:spcPts val="3100"/>
              </a:spcBef>
              <a:defRPr b="0">
                <a:latin typeface="Source Serif Variable Regular"/>
                <a:ea typeface="Source Serif Variable Regular"/>
                <a:cs typeface="Source Serif Variable Regular"/>
                <a:sym typeface="Source Serif Variable Regular"/>
              </a:defRPr>
            </a:pPr>
            <a:r>
              <a:t>2 Do not conform to the pattern of this world, but be transformed by the renewing of your mind. Then you will be able to test and approve what God’s will is—his good, pleasing and perfect will.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6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62" name="3 For by the grace given me I say to every one of you: Do not think of yourself more highly than you ought, but rather think of yourself with sober judgment, in accordance with the faith God has distributed to each of you. 4 For just as each of us has on"/>
          <p:cNvSpPr txBox="1">
            <a:spLocks noGrp="1"/>
          </p:cNvSpPr>
          <p:nvPr>
            <p:ph type="subTitle" idx="1"/>
          </p:nvPr>
        </p:nvSpPr>
        <p:spPr>
          <a:xfrm>
            <a:off x="1206500" y="1630095"/>
            <a:ext cx="22799441" cy="6537992"/>
          </a:xfrm>
          <a:prstGeom prst="rect">
            <a:avLst/>
          </a:prstGeom>
        </p:spPr>
        <p:txBody>
          <a:bodyPr/>
          <a:lstStyle>
            <a:lvl1pPr defTabSz="817244">
              <a:spcBef>
                <a:spcPts val="3000"/>
              </a:spcBef>
              <a:defRPr sz="5445" b="0">
                <a:latin typeface="Source Serif Variable Regular"/>
                <a:ea typeface="Source Serif Variable Regular"/>
                <a:cs typeface="Source Serif Variable Regular"/>
                <a:sym typeface="Source Serif Variable Regular"/>
              </a:defRPr>
            </a:lvl1pPr>
          </a:lstStyle>
          <a:p>
            <a:r>
              <a:t>3 For by the grace given me I say to every one of you: Do not think of yourself more highly than you ought, but rather think of yourself with sober judgment, in accordance with the faith God has distributed to each of you. 4 For just as each of us has one body with many members, and these members do not all have the same function, 5 so in Christ we, though many, form one body, and each member belongs to all the others.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6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66" name="6 We have different gifts, according to the grace given to each of us. If your gift is prophesying, then prophesy in accordance with your faith; 7 if it is serving, then serve; if it is teaching, then teach; 8 if it is to encourage, then give encourageme"/>
          <p:cNvSpPr txBox="1">
            <a:spLocks noGrp="1"/>
          </p:cNvSpPr>
          <p:nvPr>
            <p:ph type="subTitle" idx="1"/>
          </p:nvPr>
        </p:nvSpPr>
        <p:spPr>
          <a:xfrm>
            <a:off x="1206500" y="1630095"/>
            <a:ext cx="22799441" cy="6537992"/>
          </a:xfrm>
          <a:prstGeom prst="rect">
            <a:avLst/>
          </a:prstGeom>
        </p:spPr>
        <p:txBody>
          <a:bodyPr/>
          <a:lstStyle>
            <a:lvl1pPr>
              <a:spcBef>
                <a:spcPts val="3100"/>
              </a:spcBef>
              <a:defRPr b="0">
                <a:latin typeface="Source Serif Variable Regular"/>
                <a:ea typeface="Source Serif Variable Regular"/>
                <a:cs typeface="Source Serif Variable Regular"/>
                <a:sym typeface="Source Serif Variable Regular"/>
              </a:defRPr>
            </a:lvl1pPr>
          </a:lstStyle>
          <a:p>
            <a:r>
              <a:t>6 We have different gifts, according to the grace given to each of us. If your gift is prophesying, then prophesy in accordance with your faith; 7 if it is serving, then serve; if it is teaching, then teach; 8 if it is to encourage, then give encouragement; if it is giving, then give generously; if it is to lead, do it diligently; if it is to show mercy, do it cheerfully.</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69"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70" name="9 Love must be sincere. Hate what is evil; cling to what is good. 10 Be devoted to one another in love. Honor one another above yourselves. 11 Never be lacking in zeal, but keep your spiritual fervor, serving the Lord. 12 Be joyful in hope, patient in af"/>
          <p:cNvSpPr txBox="1">
            <a:spLocks noGrp="1"/>
          </p:cNvSpPr>
          <p:nvPr>
            <p:ph type="subTitle" idx="1"/>
          </p:nvPr>
        </p:nvSpPr>
        <p:spPr>
          <a:xfrm>
            <a:off x="1206500" y="1630095"/>
            <a:ext cx="22799441" cy="6868556"/>
          </a:xfrm>
          <a:prstGeom prst="rect">
            <a:avLst/>
          </a:prstGeom>
        </p:spPr>
        <p:txBody>
          <a:bodyPr/>
          <a:lstStyle>
            <a:lvl1pPr>
              <a:spcBef>
                <a:spcPts val="3100"/>
              </a:spcBef>
              <a:defRPr b="0">
                <a:latin typeface="Source Serif Variable Regular"/>
                <a:ea typeface="Source Serif Variable Regular"/>
                <a:cs typeface="Source Serif Variable Regular"/>
                <a:sym typeface="Source Serif Variable Regular"/>
              </a:defRPr>
            </a:lvl1pPr>
          </a:lstStyle>
          <a:p>
            <a:r>
              <a:t>9 Love must be sincere. Hate what is evil; cling to what is good. 10 Be devoted to one another in love. Honor one another above yourselves. 11 Never be lacking in zeal, but keep your spiritual fervor, serving the Lord. 12 Be joyful in hope, patient in affliction, faithful in prayer. 13 Share with the Lord’s people who are in need. Practice hospitality. </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7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74" name="14 Bless those who persecute you; bless and do not curse.…"/>
          <p:cNvSpPr txBox="1">
            <a:spLocks noGrp="1"/>
          </p:cNvSpPr>
          <p:nvPr>
            <p:ph type="subTitle" idx="1"/>
          </p:nvPr>
        </p:nvSpPr>
        <p:spPr>
          <a:xfrm>
            <a:off x="1206500" y="1630095"/>
            <a:ext cx="22799441" cy="7540843"/>
          </a:xfrm>
          <a:prstGeom prst="rect">
            <a:avLst/>
          </a:prstGeom>
        </p:spPr>
        <p:txBody>
          <a:bodyPr/>
          <a:lstStyle/>
          <a:p>
            <a:pPr>
              <a:spcBef>
                <a:spcPts val="3100"/>
              </a:spcBef>
              <a:defRPr b="0">
                <a:latin typeface="Source Serif Variable Regular"/>
                <a:ea typeface="Source Serif Variable Regular"/>
                <a:cs typeface="Source Serif Variable Regular"/>
                <a:sym typeface="Source Serif Variable Regular"/>
              </a:defRPr>
            </a:pPr>
            <a:r>
              <a:t>14 Bless those who persecute you; bless and do not curse.</a:t>
            </a:r>
          </a:p>
          <a:p>
            <a:pPr>
              <a:spcBef>
                <a:spcPts val="3100"/>
              </a:spcBef>
              <a:defRPr b="0">
                <a:latin typeface="Source Serif Variable Regular"/>
                <a:ea typeface="Source Serif Variable Regular"/>
                <a:cs typeface="Source Serif Variable Regular"/>
                <a:sym typeface="Source Serif Variable Regular"/>
              </a:defRPr>
            </a:pPr>
            <a:r>
              <a:t>15 Rejoice with those who rejoice; mourn with those who mourn. 16 Live in harmony with one another. Do not be proud, but be willing to associate with people of low position. Do not be conceited. </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7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7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78" name="17 Do not repay anyone evil for evil. Be careful to do what is right in the eyes of everyone. 18 If it is possible, as far as it depends on you, live at peace with everyone. 19 Do not take revenge, my dear friends, but leave room for God’s wrath, for it "/>
          <p:cNvSpPr txBox="1">
            <a:spLocks noGrp="1"/>
          </p:cNvSpPr>
          <p:nvPr>
            <p:ph type="subTitle" idx="1"/>
          </p:nvPr>
        </p:nvSpPr>
        <p:spPr>
          <a:xfrm>
            <a:off x="1206500" y="1630095"/>
            <a:ext cx="22799441" cy="9221862"/>
          </a:xfrm>
          <a:prstGeom prst="rect">
            <a:avLst/>
          </a:prstGeom>
        </p:spPr>
        <p:txBody>
          <a:bodyPr/>
          <a:lstStyle/>
          <a:p>
            <a:pPr>
              <a:spcBef>
                <a:spcPts val="3100"/>
              </a:spcBef>
              <a:defRPr b="0">
                <a:latin typeface="Source Serif Variable Regular"/>
                <a:ea typeface="Source Serif Variable Regular"/>
                <a:cs typeface="Source Serif Variable Regular"/>
                <a:sym typeface="Source Serif Variable Regular"/>
              </a:defRPr>
            </a:pPr>
            <a:r>
              <a:t>17 Do not repay anyone evil for evil. Be careful to do what is right in the eyes of everyone. 18 If it is possible, as far as it depends on you, live at peace with everyone. 19 Do not take revenge, my dear friends, but leave room for God’s wrath, for it is written: “It is mine to avenge; I will repay,” says the Lord. 20 On the contrary: “If your enemy is hungry, feed him; if he is thirsty, give him something to drink. In doing this, you will heap burning coals on his head.” 21 Do not be overcome by evil, but overcome evil with good.</a:t>
            </a:r>
          </a:p>
          <a:p>
            <a:pPr>
              <a:spcBef>
                <a:spcPts val="3100"/>
              </a:spcBef>
              <a:defRPr b="0">
                <a:solidFill>
                  <a:srgbClr val="CE9759"/>
                </a:solidFill>
                <a:latin typeface="Source Serif Variable Regular"/>
                <a:ea typeface="Source Serif Variable Regular"/>
                <a:cs typeface="Source Serif Variable Regular"/>
                <a:sym typeface="Source Serif Variable Regular"/>
              </a:defRPr>
            </a:pPr>
            <a:r>
              <a:t>- Romans 12:1-21 </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80" name="A. Five key relationships found in Romans 12:"/>
          <p:cNvSpPr txBox="1">
            <a:spLocks noGrp="1"/>
          </p:cNvSpPr>
          <p:nvPr>
            <p:ph type="subTitle" sz="half" idx="1"/>
          </p:nvPr>
        </p:nvSpPr>
        <p:spPr>
          <a:xfrm>
            <a:off x="1206500" y="2064745"/>
            <a:ext cx="22799441" cy="5849355"/>
          </a:xfrm>
          <a:prstGeom prst="rect">
            <a:avLst/>
          </a:prstGeom>
        </p:spPr>
        <p:txBody>
          <a:bodyPr/>
          <a:lstStyle>
            <a:lvl1pPr>
              <a:defRPr b="0">
                <a:latin typeface="Source Serif Variable Regular"/>
                <a:ea typeface="Source Serif Variable Regular"/>
                <a:cs typeface="Source Serif Variable Regular"/>
                <a:sym typeface="Source Serif Variable Regular"/>
              </a:defRPr>
            </a:lvl1pPr>
          </a:lstStyle>
          <a:p>
            <a:r>
              <a:t>A. Five key relationships found in Romans 12:</a:t>
            </a:r>
          </a:p>
        </p:txBody>
      </p:sp>
      <p:pic>
        <p:nvPicPr>
          <p:cNvPr id="28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8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83" name="GOD (v. 1)…"/>
          <p:cNvSpPr txBox="1"/>
          <p:nvPr/>
        </p:nvSpPr>
        <p:spPr>
          <a:xfrm>
            <a:off x="2092385" y="3526456"/>
            <a:ext cx="22799442" cy="105853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1600"/>
              </a:spcBef>
              <a:defRPr sz="5500">
                <a:latin typeface="Source Serif Variable Regular"/>
                <a:ea typeface="Source Serif Variable Regular"/>
                <a:cs typeface="Source Serif Variable Regular"/>
                <a:sym typeface="Source Serif Variable Regular"/>
              </a:defRPr>
            </a:pPr>
            <a:r>
              <a:rPr u="sng"/>
              <a:t>GOD</a:t>
            </a:r>
            <a:r>
              <a:t> (v. 1)</a:t>
            </a:r>
          </a:p>
          <a:p>
            <a:pPr algn="l" defTabSz="825500">
              <a:spcBef>
                <a:spcPts val="1600"/>
              </a:spcBef>
              <a:defRPr sz="5500">
                <a:latin typeface="Source Serif Variable Regular"/>
                <a:ea typeface="Source Serif Variable Regular"/>
                <a:cs typeface="Source Serif Variable Regular"/>
                <a:sym typeface="Source Serif Variable Regular"/>
              </a:defRPr>
            </a:pPr>
            <a:r>
              <a:rPr u="sng"/>
              <a:t>THE WORLD</a:t>
            </a:r>
            <a:r>
              <a:t> (v. 2)</a:t>
            </a:r>
          </a:p>
          <a:p>
            <a:pPr algn="l" defTabSz="825500">
              <a:spcBef>
                <a:spcPts val="1600"/>
              </a:spcBef>
              <a:defRPr sz="5500">
                <a:latin typeface="Source Serif Variable Regular"/>
                <a:ea typeface="Source Serif Variable Regular"/>
                <a:cs typeface="Source Serif Variable Regular"/>
                <a:sym typeface="Source Serif Variable Regular"/>
              </a:defRPr>
            </a:pPr>
            <a:r>
              <a:rPr u="sng"/>
              <a:t>YOURSELF</a:t>
            </a:r>
            <a:r>
              <a:t> (v. 3-8)</a:t>
            </a:r>
          </a:p>
          <a:p>
            <a:pPr algn="l" defTabSz="825500">
              <a:spcBef>
                <a:spcPts val="1600"/>
              </a:spcBef>
              <a:defRPr sz="5500">
                <a:latin typeface="Source Serif Variable Regular"/>
                <a:ea typeface="Source Serif Variable Regular"/>
                <a:cs typeface="Source Serif Variable Regular"/>
                <a:sym typeface="Source Serif Variable Regular"/>
              </a:defRPr>
            </a:pPr>
            <a:r>
              <a:rPr u="sng"/>
              <a:t>BELIEVERS</a:t>
            </a:r>
            <a:r>
              <a:t> (v. 9-13)</a:t>
            </a:r>
          </a:p>
          <a:p>
            <a:pPr algn="l" defTabSz="825500">
              <a:spcBef>
                <a:spcPts val="1600"/>
              </a:spcBef>
              <a:defRPr sz="5500">
                <a:latin typeface="Source Serif Variable Regular"/>
                <a:ea typeface="Source Serif Variable Regular"/>
                <a:cs typeface="Source Serif Variable Regular"/>
                <a:sym typeface="Source Serif Variable Regular"/>
              </a:defRPr>
            </a:pPr>
            <a:r>
              <a:rPr u="sng"/>
              <a:t>NON-BELIEVERS</a:t>
            </a:r>
            <a:r>
              <a:t> (v. 14-21)</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8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8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8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8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 grpId="1" build="p" bldLvl="5"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85" name="B. How a DISCIPLE responds to Romans 12:"/>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How a </a:t>
            </a:r>
            <a:r>
              <a:rPr u="sng"/>
              <a:t>DISCIPLE</a:t>
            </a:r>
            <a:r>
              <a:t> responds to Romans 12:</a:t>
            </a:r>
          </a:p>
        </p:txBody>
      </p:sp>
      <p:pic>
        <p:nvPicPr>
          <p:cNvPr id="28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8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88" name="God…"/>
          <p:cNvSpPr txBox="1"/>
          <p:nvPr/>
        </p:nvSpPr>
        <p:spPr>
          <a:xfrm>
            <a:off x="2136679" y="3526456"/>
            <a:ext cx="5391791" cy="59499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1500"/>
              </a:spcBef>
              <a:defRPr sz="5500">
                <a:latin typeface="Source Serif Variable Regular"/>
                <a:ea typeface="Source Serif Variable Regular"/>
                <a:cs typeface="Source Serif Variable Regular"/>
                <a:sym typeface="Source Serif Variable Regular"/>
              </a:defRPr>
            </a:pPr>
            <a:r>
              <a:t>God</a:t>
            </a:r>
          </a:p>
          <a:p>
            <a:pPr algn="l" defTabSz="825500">
              <a:spcBef>
                <a:spcPts val="1500"/>
              </a:spcBef>
              <a:defRPr sz="5500">
                <a:latin typeface="Source Serif Variable Regular"/>
                <a:ea typeface="Source Serif Variable Regular"/>
                <a:cs typeface="Source Serif Variable Regular"/>
                <a:sym typeface="Source Serif Variable Regular"/>
              </a:defRPr>
            </a:pPr>
            <a:r>
              <a:t>The World</a:t>
            </a:r>
          </a:p>
          <a:p>
            <a:pPr algn="l" defTabSz="825500">
              <a:spcBef>
                <a:spcPts val="1500"/>
              </a:spcBef>
              <a:defRPr sz="5500">
                <a:latin typeface="Source Serif Variable Regular"/>
                <a:ea typeface="Source Serif Variable Regular"/>
                <a:cs typeface="Source Serif Variable Regular"/>
                <a:sym typeface="Source Serif Variable Regular"/>
              </a:defRPr>
            </a:pPr>
            <a:r>
              <a:t>Yourself</a:t>
            </a:r>
          </a:p>
          <a:p>
            <a:pPr algn="l" defTabSz="825500">
              <a:spcBef>
                <a:spcPts val="1500"/>
              </a:spcBef>
              <a:defRPr sz="5500">
                <a:latin typeface="Source Serif Variable Regular"/>
                <a:ea typeface="Source Serif Variable Regular"/>
                <a:cs typeface="Source Serif Variable Regular"/>
                <a:sym typeface="Source Serif Variable Regular"/>
              </a:defRPr>
            </a:pPr>
            <a:r>
              <a:t>Believers</a:t>
            </a:r>
          </a:p>
          <a:p>
            <a:pPr algn="l" defTabSz="825500">
              <a:spcBef>
                <a:spcPts val="1500"/>
              </a:spcBef>
              <a:defRPr sz="5500">
                <a:latin typeface="Source Serif Variable Regular"/>
                <a:ea typeface="Source Serif Variable Regular"/>
                <a:cs typeface="Source Serif Variable Regular"/>
                <a:sym typeface="Source Serif Variable Regular"/>
              </a:defRPr>
            </a:pPr>
            <a:r>
              <a:t>Non-Believers</a:t>
            </a:r>
          </a:p>
        </p:txBody>
      </p:sp>
      <p:pic>
        <p:nvPicPr>
          <p:cNvPr id="289" name="caret.png" descr="caret.png"/>
          <p:cNvPicPr>
            <a:picLocks noChangeAspect="1"/>
          </p:cNvPicPr>
          <p:nvPr/>
        </p:nvPicPr>
        <p:blipFill>
          <a:blip r:embed="rId4"/>
          <a:stretch>
            <a:fillRect/>
          </a:stretch>
        </p:blipFill>
        <p:spPr>
          <a:xfrm>
            <a:off x="7031006" y="3757331"/>
            <a:ext cx="752753" cy="752753"/>
          </a:xfrm>
          <a:prstGeom prst="rect">
            <a:avLst/>
          </a:prstGeom>
          <a:ln w="12700">
            <a:miter lim="400000"/>
          </a:ln>
        </p:spPr>
      </p:pic>
      <p:pic>
        <p:nvPicPr>
          <p:cNvPr id="290" name="caret.png" descr="caret.png"/>
          <p:cNvPicPr>
            <a:picLocks noChangeAspect="1"/>
          </p:cNvPicPr>
          <p:nvPr/>
        </p:nvPicPr>
        <p:blipFill>
          <a:blip r:embed="rId4"/>
          <a:stretch>
            <a:fillRect/>
          </a:stretch>
        </p:blipFill>
        <p:spPr>
          <a:xfrm>
            <a:off x="7031006" y="4797982"/>
            <a:ext cx="752753" cy="752753"/>
          </a:xfrm>
          <a:prstGeom prst="rect">
            <a:avLst/>
          </a:prstGeom>
          <a:ln w="12700">
            <a:miter lim="400000"/>
          </a:ln>
        </p:spPr>
      </p:pic>
      <p:pic>
        <p:nvPicPr>
          <p:cNvPr id="291" name="caret.png" descr="caret.png"/>
          <p:cNvPicPr>
            <a:picLocks noChangeAspect="1"/>
          </p:cNvPicPr>
          <p:nvPr/>
        </p:nvPicPr>
        <p:blipFill>
          <a:blip r:embed="rId4"/>
          <a:stretch>
            <a:fillRect/>
          </a:stretch>
        </p:blipFill>
        <p:spPr>
          <a:xfrm>
            <a:off x="7031006" y="5971648"/>
            <a:ext cx="752753" cy="752753"/>
          </a:xfrm>
          <a:prstGeom prst="rect">
            <a:avLst/>
          </a:prstGeom>
          <a:ln w="12700">
            <a:miter lim="400000"/>
          </a:ln>
        </p:spPr>
      </p:pic>
      <p:pic>
        <p:nvPicPr>
          <p:cNvPr id="292" name="caret.png" descr="caret.png"/>
          <p:cNvPicPr>
            <a:picLocks noChangeAspect="1"/>
          </p:cNvPicPr>
          <p:nvPr/>
        </p:nvPicPr>
        <p:blipFill>
          <a:blip r:embed="rId4"/>
          <a:stretch>
            <a:fillRect/>
          </a:stretch>
        </p:blipFill>
        <p:spPr>
          <a:xfrm>
            <a:off x="7031006" y="7145315"/>
            <a:ext cx="752753" cy="752752"/>
          </a:xfrm>
          <a:prstGeom prst="rect">
            <a:avLst/>
          </a:prstGeom>
          <a:ln w="12700">
            <a:miter lim="400000"/>
          </a:ln>
        </p:spPr>
      </p:pic>
      <p:pic>
        <p:nvPicPr>
          <p:cNvPr id="293" name="caret.png" descr="caret.png"/>
          <p:cNvPicPr>
            <a:picLocks noChangeAspect="1"/>
          </p:cNvPicPr>
          <p:nvPr/>
        </p:nvPicPr>
        <p:blipFill>
          <a:blip r:embed="rId4"/>
          <a:stretch>
            <a:fillRect/>
          </a:stretch>
        </p:blipFill>
        <p:spPr>
          <a:xfrm>
            <a:off x="7031006" y="8274818"/>
            <a:ext cx="752753" cy="752753"/>
          </a:xfrm>
          <a:prstGeom prst="rect">
            <a:avLst/>
          </a:prstGeom>
          <a:ln w="12700">
            <a:miter lim="400000"/>
          </a:ln>
        </p:spPr>
      </p:pic>
      <p:sp>
        <p:nvSpPr>
          <p:cNvPr id="294" name="SURRENDER my life…"/>
          <p:cNvSpPr txBox="1"/>
          <p:nvPr/>
        </p:nvSpPr>
        <p:spPr>
          <a:xfrm>
            <a:off x="8420411" y="3526456"/>
            <a:ext cx="15485088" cy="65623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1500"/>
              </a:spcBef>
              <a:defRPr sz="5500">
                <a:latin typeface="Source Serif Variable Regular"/>
                <a:ea typeface="Source Serif Variable Regular"/>
                <a:cs typeface="Source Serif Variable Regular"/>
                <a:sym typeface="Source Serif Variable Regular"/>
              </a:defRPr>
            </a:pPr>
            <a:r>
              <a:rPr u="sng"/>
              <a:t>SURRENDER</a:t>
            </a:r>
            <a:r>
              <a:t> my life </a:t>
            </a:r>
          </a:p>
          <a:p>
            <a:pPr algn="l" defTabSz="825500">
              <a:spcBef>
                <a:spcPts val="1500"/>
              </a:spcBef>
              <a:defRPr sz="5500">
                <a:latin typeface="Source Serif Variable Regular"/>
                <a:ea typeface="Source Serif Variable Regular"/>
                <a:cs typeface="Source Serif Variable Regular"/>
                <a:sym typeface="Source Serif Variable Regular"/>
              </a:defRPr>
            </a:pPr>
            <a:r>
              <a:rPr u="sng"/>
              <a:t>SEPARATE</a:t>
            </a:r>
            <a:r>
              <a:t> from the world’s values </a:t>
            </a:r>
          </a:p>
          <a:p>
            <a:pPr algn="l" defTabSz="825500">
              <a:spcBef>
                <a:spcPts val="1500"/>
              </a:spcBef>
              <a:defRPr sz="5500">
                <a:latin typeface="Source Serif Variable Regular"/>
                <a:ea typeface="Source Serif Variable Regular"/>
                <a:cs typeface="Source Serif Variable Regular"/>
                <a:sym typeface="Source Serif Variable Regular"/>
              </a:defRPr>
            </a:pPr>
            <a:r>
              <a:rPr u="sng"/>
              <a:t>SOBER</a:t>
            </a:r>
            <a:r>
              <a:t> self-assessment</a:t>
            </a:r>
          </a:p>
          <a:p>
            <a:pPr algn="l" defTabSz="825500">
              <a:spcBef>
                <a:spcPts val="1500"/>
              </a:spcBef>
              <a:defRPr sz="5500">
                <a:latin typeface="Source Serif Variable Regular"/>
                <a:ea typeface="Source Serif Variable Regular"/>
                <a:cs typeface="Source Serif Variable Regular"/>
                <a:sym typeface="Source Serif Variable Regular"/>
              </a:defRPr>
            </a:pPr>
            <a:r>
              <a:rPr u="sng"/>
              <a:t>SERVING</a:t>
            </a:r>
            <a:r>
              <a:t> in love</a:t>
            </a:r>
          </a:p>
          <a:p>
            <a:pPr algn="l" defTabSz="825500">
              <a:spcBef>
                <a:spcPts val="1500"/>
              </a:spcBef>
              <a:defRPr sz="5500">
                <a:latin typeface="Source Serif Variable Regular"/>
                <a:ea typeface="Source Serif Variable Regular"/>
                <a:cs typeface="Source Serif Variable Regular"/>
                <a:sym typeface="Source Serif Variable Regular"/>
              </a:defRPr>
            </a:pPr>
            <a:r>
              <a:rPr u="sng"/>
              <a:t>SUPERNATURALLY</a:t>
            </a:r>
            <a:r>
              <a:t> responding to evil with good </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96" name="C. Do Not Miss This: TRUE Discipleship is:"/>
          <p:cNvSpPr txBox="1">
            <a:spLocks noGrp="1"/>
          </p:cNvSpPr>
          <p:nvPr>
            <p:ph type="subTitle" sz="half" idx="1"/>
          </p:nvPr>
        </p:nvSpPr>
        <p:spPr>
          <a:xfrm>
            <a:off x="1206500" y="1974414"/>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Do Not Miss This: </a:t>
            </a:r>
            <a:r>
              <a:rPr u="sng"/>
              <a:t>TRUE</a:t>
            </a:r>
            <a:r>
              <a:t> Discipleship is:</a:t>
            </a:r>
          </a:p>
        </p:txBody>
      </p:sp>
      <p:pic>
        <p:nvPicPr>
          <p:cNvPr id="29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9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99" name="Grace-based, not performance…"/>
          <p:cNvSpPr txBox="1"/>
          <p:nvPr/>
        </p:nvSpPr>
        <p:spPr>
          <a:xfrm>
            <a:off x="2136679" y="3526456"/>
            <a:ext cx="15257217" cy="59499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698500" indent="-698500" algn="l" defTabSz="825500">
              <a:spcBef>
                <a:spcPts val="1500"/>
              </a:spcBef>
              <a:buSzPct val="40000"/>
              <a:buBlip>
                <a:blip r:embed="rId4"/>
              </a:buBlip>
              <a:defRPr sz="5500">
                <a:latin typeface="Source Serif Variable Regular"/>
                <a:ea typeface="Source Serif Variable Regular"/>
                <a:cs typeface="Source Serif Variable Regular"/>
                <a:sym typeface="Source Serif Variable Regular"/>
              </a:defRPr>
            </a:pPr>
            <a:r>
              <a:t>Grace-based, not performance</a:t>
            </a:r>
          </a:p>
          <a:p>
            <a:pPr marL="698500" indent="-698500" algn="l" defTabSz="825500">
              <a:spcBef>
                <a:spcPts val="1500"/>
              </a:spcBef>
              <a:buSzPct val="40000"/>
              <a:buBlip>
                <a:blip r:embed="rId4"/>
              </a:buBlip>
              <a:defRPr sz="5500">
                <a:latin typeface="Source Serif Variable Regular"/>
                <a:ea typeface="Source Serif Variable Regular"/>
                <a:cs typeface="Source Serif Variable Regular"/>
                <a:sym typeface="Source Serif Variable Regular"/>
              </a:defRPr>
            </a:pPr>
            <a:r>
              <a:t>Relational, not transactional</a:t>
            </a:r>
          </a:p>
          <a:p>
            <a:pPr marL="698500" indent="-698500" algn="l" defTabSz="825500">
              <a:spcBef>
                <a:spcPts val="1500"/>
              </a:spcBef>
              <a:buSzPct val="40000"/>
              <a:buBlip>
                <a:blip r:embed="rId4"/>
              </a:buBlip>
              <a:defRPr sz="5500">
                <a:latin typeface="Source Serif Variable Regular"/>
                <a:ea typeface="Source Serif Variable Regular"/>
                <a:cs typeface="Source Serif Variable Regular"/>
                <a:sym typeface="Source Serif Variable Regular"/>
              </a:defRPr>
            </a:pPr>
            <a:r>
              <a:t>Practical, not theoretical</a:t>
            </a:r>
          </a:p>
          <a:p>
            <a:pPr marL="698500" indent="-698500" algn="l" defTabSz="825500">
              <a:spcBef>
                <a:spcPts val="1500"/>
              </a:spcBef>
              <a:buSzPct val="40000"/>
              <a:buBlip>
                <a:blip r:embed="rId4"/>
              </a:buBlip>
              <a:defRPr sz="5500">
                <a:latin typeface="Source Serif Variable Regular"/>
                <a:ea typeface="Source Serif Variable Regular"/>
                <a:cs typeface="Source Serif Variable Regular"/>
                <a:sym typeface="Source Serif Variable Regular"/>
              </a:defRPr>
            </a:pPr>
            <a:r>
              <a:t>Measurable, not vague</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01" name="6. The Challenge"/>
          <p:cNvSpPr txBox="1">
            <a:spLocks noGrp="1"/>
          </p:cNvSpPr>
          <p:nvPr>
            <p:ph type="ctrTitle"/>
          </p:nvPr>
        </p:nvSpPr>
        <p:spPr>
          <a:xfrm>
            <a:off x="1206496" y="1458550"/>
            <a:ext cx="32721282" cy="2263412"/>
          </a:xfrm>
          <a:prstGeom prst="rect">
            <a:avLst/>
          </a:prstGeom>
        </p:spPr>
        <p:txBody>
          <a:bodyPr/>
          <a:lstStyle>
            <a:lvl1pPr>
              <a:defRPr sz="8500" b="0" spc="-340">
                <a:latin typeface="+mn-lt"/>
                <a:ea typeface="+mn-ea"/>
                <a:cs typeface="+mn-cs"/>
                <a:sym typeface="Montserrat Light"/>
              </a:defRPr>
            </a:lvl1pPr>
          </a:lstStyle>
          <a:p>
            <a:r>
              <a:t>6. The Challenge</a:t>
            </a:r>
          </a:p>
        </p:txBody>
      </p:sp>
      <p:pic>
        <p:nvPicPr>
          <p:cNvPr id="3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0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304" name="A. You cannot GIVE what you do not POSSESS. We must BE who…"/>
          <p:cNvSpPr txBox="1"/>
          <p:nvPr/>
        </p:nvSpPr>
        <p:spPr>
          <a:xfrm>
            <a:off x="1206499" y="4570580"/>
            <a:ext cx="21362560" cy="4131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A. You cannot </a:t>
            </a:r>
            <a:r>
              <a:rPr u="sng"/>
              <a:t>GIVE</a:t>
            </a:r>
            <a:r>
              <a:t> what you do not </a:t>
            </a:r>
            <a:r>
              <a:rPr u="sng"/>
              <a:t>POSSESS</a:t>
            </a:r>
            <a:r>
              <a:t>. We must </a:t>
            </a:r>
            <a:r>
              <a:rPr u="sng"/>
              <a:t>BE</a:t>
            </a:r>
            <a:r>
              <a:t> who  </a:t>
            </a:r>
          </a:p>
          <a:p>
            <a:pPr algn="l" defTabSz="825500">
              <a:defRPr sz="5500">
                <a:latin typeface="Source Serif Variable Regular"/>
                <a:ea typeface="Source Serif Variable Regular"/>
                <a:cs typeface="Source Serif Variable Regular"/>
                <a:sym typeface="Source Serif Variable Regular"/>
              </a:defRPr>
            </a:pPr>
            <a:r>
              <a:t>     we want our people to </a:t>
            </a:r>
            <a:r>
              <a:rPr u="sng"/>
              <a:t>BECOME</a:t>
            </a:r>
            <a:r>
              <a:t>.</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06" name="B. God must work DEEPLY in us before He works…"/>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God must work </a:t>
            </a:r>
            <a:r>
              <a:rPr u="sng"/>
              <a:t>DEEPLY</a:t>
            </a:r>
            <a:r>
              <a:t> in us before He works</a:t>
            </a:r>
          </a:p>
          <a:p>
            <a:pPr>
              <a:defRPr b="0">
                <a:latin typeface="Source Serif Variable Regular"/>
                <a:ea typeface="Source Serif Variable Regular"/>
                <a:cs typeface="Source Serif Variable Regular"/>
                <a:sym typeface="Source Serif Variable Regular"/>
              </a:defRPr>
            </a:pPr>
            <a:r>
              <a:t>     </a:t>
            </a:r>
            <a:r>
              <a:rPr u="sng"/>
              <a:t>POWERFULLY</a:t>
            </a:r>
            <a:r>
              <a:t> through us.</a:t>
            </a:r>
          </a:p>
        </p:txBody>
      </p:sp>
      <p:pic>
        <p:nvPicPr>
          <p:cNvPr id="3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0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10"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Leadership Commitment</a:t>
            </a:r>
          </a:p>
        </p:txBody>
      </p:sp>
      <p:sp>
        <p:nvSpPr>
          <p:cNvPr id="311" name="I commit to being a DISCIPLE of Jesus before being a   LEADER for Jesus."/>
          <p:cNvSpPr txBox="1">
            <a:spLocks noGrp="1"/>
          </p:cNvSpPr>
          <p:nvPr>
            <p:ph type="subTitle" idx="1"/>
          </p:nvPr>
        </p:nvSpPr>
        <p:spPr>
          <a:xfrm>
            <a:off x="1206500" y="4472767"/>
            <a:ext cx="20537406"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t>I commit to being a </a:t>
            </a:r>
            <a:r>
              <a:rPr u="sng"/>
              <a:t>DISCIPLE</a:t>
            </a:r>
            <a:r>
              <a:t> of Jesus before being a  </a:t>
            </a:r>
            <a:br/>
            <a:r>
              <a:rPr u="sng"/>
              <a:t>LEADER</a:t>
            </a:r>
            <a:r>
              <a:t> for Jesus.</a:t>
            </a:r>
          </a:p>
        </p:txBody>
      </p:sp>
      <p:pic>
        <p:nvPicPr>
          <p:cNvPr id="312"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13"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15" name="Engage - Personal Reflection and Discussion"/>
          <p:cNvSpPr txBox="1">
            <a:spLocks noGrp="1"/>
          </p:cNvSpPr>
          <p:nvPr>
            <p:ph type="ctrTitle"/>
          </p:nvPr>
        </p:nvSpPr>
        <p:spPr>
          <a:xfrm>
            <a:off x="1206496" y="1458550"/>
            <a:ext cx="15739253" cy="3856787"/>
          </a:xfrm>
          <a:prstGeom prst="rect">
            <a:avLst/>
          </a:prstGeom>
        </p:spPr>
        <p:txBody>
          <a:bodyPr/>
          <a:lstStyle>
            <a:lvl1pPr>
              <a:lnSpc>
                <a:spcPct val="100000"/>
              </a:lnSpc>
              <a:defRPr sz="8500" b="0" spc="-340">
                <a:latin typeface="+mn-lt"/>
                <a:ea typeface="+mn-ea"/>
                <a:cs typeface="+mn-cs"/>
                <a:sym typeface="Montserrat Light"/>
              </a:defRPr>
            </a:lvl1pPr>
          </a:lstStyle>
          <a:p>
            <a:r>
              <a:t>Engage - Personal Reflection and Discussion</a:t>
            </a:r>
          </a:p>
        </p:txBody>
      </p:sp>
      <p:pic>
        <p:nvPicPr>
          <p:cNvPr id="31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1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19" name="What Does God Want…"/>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t>What Does God Want</a:t>
            </a:r>
          </a:p>
          <a:p>
            <a:pPr algn="ctr" defTabSz="1853137">
              <a:defRPr sz="10108" b="0" spc="-404">
                <a:latin typeface="+mn-lt"/>
                <a:ea typeface="+mn-ea"/>
                <a:cs typeface="+mn-cs"/>
                <a:sym typeface="Montserrat Light"/>
              </a:defRPr>
            </a:pPr>
            <a:r>
              <a:t>From Me?</a:t>
            </a:r>
          </a:p>
        </p:txBody>
      </p:sp>
      <p:pic>
        <p:nvPicPr>
          <p:cNvPr id="320"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321" name="HIC Logo Horizontal@2400x-8.png" descr="HIC Logo Horizontal@2400x-8.png"/>
          <p:cNvPicPr>
            <a:picLocks noChangeAspect="1"/>
          </p:cNvPicPr>
          <p:nvPr/>
        </p:nvPicPr>
        <p:blipFill>
          <a:blip r:embed="rId3"/>
          <a:stretch>
            <a:fillRect/>
          </a:stretch>
        </p:blipFill>
        <p:spPr>
          <a:xfrm>
            <a:off x="5332584" y="2574055"/>
            <a:ext cx="13718832" cy="3726950"/>
          </a:xfrm>
          <a:prstGeom prst="rect">
            <a:avLst/>
          </a:prstGeom>
          <a:ln w="12700">
            <a:miter lim="400000"/>
          </a:ln>
        </p:spPr>
      </p:pic>
      <p:sp>
        <p:nvSpPr>
          <p:cNvPr id="322" name="Session 2"/>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2</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24" name="What Does God Want From M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What Does God Want From Me?</a:t>
            </a:r>
          </a:p>
        </p:txBody>
      </p:sp>
      <p:sp>
        <p:nvSpPr>
          <p:cNvPr id="325" name="The first characteristic of a Romans 12 disciple relates to our relationship with GOD."/>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t>The first characteristic of a Romans 12 disciple relates to our relationship with </a:t>
            </a:r>
            <a:r>
              <a:rPr>
                <a:latin typeface="Source Serif Variable Bold"/>
                <a:ea typeface="Source Serif Variable Bold"/>
                <a:cs typeface="Source Serif Variable Bold"/>
                <a:sym typeface="Source Serif Variable Bold"/>
              </a:rPr>
              <a:t>GOD</a:t>
            </a:r>
            <a:r>
              <a:t>.</a:t>
            </a:r>
          </a:p>
        </p:txBody>
      </p:sp>
      <p:pic>
        <p:nvPicPr>
          <p:cNvPr id="3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2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29" name="1. How to Give God What He Want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1. How to Give God What He Wants</a:t>
            </a:r>
          </a:p>
        </p:txBody>
      </p:sp>
      <p:pic>
        <p:nvPicPr>
          <p:cNvPr id="33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3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332" name="Therefore, I urge you, brothers and sisters, in view of God’s mercy, to offer your bodies as a living sacrifice, holy and pleasing to God—this is your true and proper worship.…"/>
          <p:cNvSpPr txBox="1"/>
          <p:nvPr/>
        </p:nvSpPr>
        <p:spPr>
          <a:xfrm>
            <a:off x="1206500" y="3977390"/>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Therefore, I urge you, brothers and sisters, in view of God’s mercy, to offer your bodies as a living sacrifice, holy and pleasing to God—this is your true and proper worship. </a:t>
            </a:r>
          </a:p>
          <a:p>
            <a:pPr algn="l" defTabSz="825500">
              <a:spcBef>
                <a:spcPts val="1200"/>
              </a:spcBef>
              <a:defRPr sz="5500">
                <a:solidFill>
                  <a:srgbClr val="CE9759"/>
                </a:solidFill>
                <a:latin typeface="Source Serif Variable Regular"/>
                <a:ea typeface="Source Serif Variable Regular"/>
                <a:cs typeface="Source Serif Variable Regular"/>
                <a:sym typeface="Source Serif Variable Regular"/>
              </a:defRPr>
            </a:pPr>
            <a:r>
              <a:t>- Romans 12:1</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34" name="A. The command: “OFFER your bodies as a living sacrifice”"/>
          <p:cNvSpPr txBox="1">
            <a:spLocks noGrp="1"/>
          </p:cNvSpPr>
          <p:nvPr>
            <p:ph type="subTitle" sz="quarter" idx="1"/>
          </p:nvPr>
        </p:nvSpPr>
        <p:spPr>
          <a:xfrm>
            <a:off x="1206500" y="2080876"/>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t>A. </a:t>
            </a:r>
            <a:r>
              <a:rPr>
                <a:latin typeface="Source Serif Variable Bold"/>
                <a:ea typeface="Source Serif Variable Bold"/>
                <a:cs typeface="Source Serif Variable Bold"/>
                <a:sym typeface="Source Serif Variable Bold"/>
              </a:rPr>
              <a:t>The command:</a:t>
            </a:r>
            <a:r>
              <a:t> “</a:t>
            </a:r>
            <a:r>
              <a:rPr u="sng"/>
              <a:t>OFFER</a:t>
            </a:r>
            <a:r>
              <a:t> your bodies as a living sacrifice”</a:t>
            </a:r>
          </a:p>
        </p:txBody>
      </p:sp>
      <p:pic>
        <p:nvPicPr>
          <p:cNvPr id="3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3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38" name="B. The motivation: &quot;The MERCY of God&quot;"/>
          <p:cNvSpPr txBox="1">
            <a:spLocks noGrp="1"/>
          </p:cNvSpPr>
          <p:nvPr>
            <p:ph type="subTitle" sz="quarter" idx="1"/>
          </p:nvPr>
        </p:nvSpPr>
        <p:spPr>
          <a:xfrm>
            <a:off x="1206500" y="2080876"/>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a:t>
            </a:r>
            <a:r>
              <a:rPr>
                <a:latin typeface="Source Serif Variable Bold"/>
                <a:ea typeface="Source Serif Variable Bold"/>
                <a:cs typeface="Source Serif Variable Bold"/>
                <a:sym typeface="Source Serif Variable Bold"/>
              </a:rPr>
              <a:t>The motivation: </a:t>
            </a:r>
            <a:r>
              <a:t>"The </a:t>
            </a:r>
            <a:r>
              <a:rPr u="sng"/>
              <a:t>MERCY</a:t>
            </a:r>
            <a:r>
              <a:t> of God"</a:t>
            </a:r>
          </a:p>
        </p:txBody>
      </p:sp>
      <p:pic>
        <p:nvPicPr>
          <p:cNvPr id="33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4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42" name="C. The reason: &quot;spiritual act of WORSHIP.&quot;"/>
          <p:cNvSpPr txBox="1">
            <a:spLocks noGrp="1"/>
          </p:cNvSpPr>
          <p:nvPr>
            <p:ph type="subTitle" sz="quarter" idx="1"/>
          </p:nvPr>
        </p:nvSpPr>
        <p:spPr>
          <a:xfrm>
            <a:off x="1206500" y="2080876"/>
            <a:ext cx="20537406" cy="2483076"/>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a:t>
            </a:r>
            <a:r>
              <a:rPr>
                <a:latin typeface="Source Serif Variable Bold"/>
                <a:ea typeface="Source Serif Variable Bold"/>
                <a:cs typeface="Source Serif Variable Bold"/>
                <a:sym typeface="Source Serif Variable Bold"/>
              </a:rPr>
              <a:t>The reason:</a:t>
            </a:r>
            <a:r>
              <a:t> "spiritual act of </a:t>
            </a:r>
            <a:r>
              <a:rPr u="sng"/>
              <a:t>WORSHIP</a:t>
            </a:r>
            <a:r>
              <a:t>."</a:t>
            </a:r>
          </a:p>
        </p:txBody>
      </p:sp>
      <p:pic>
        <p:nvPicPr>
          <p:cNvPr id="34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4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46" name="2. Surrender is True Worship"/>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2. Surrender is True Worship</a:t>
            </a:r>
          </a:p>
        </p:txBody>
      </p:sp>
      <p:pic>
        <p:nvPicPr>
          <p:cNvPr id="34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4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349" name="A. God wants ALL OF YOU!…"/>
          <p:cNvSpPr txBox="1"/>
          <p:nvPr/>
        </p:nvSpPr>
        <p:spPr>
          <a:xfrm>
            <a:off x="1206500" y="3977390"/>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A. God wants </a:t>
            </a:r>
            <a:r>
              <a:rPr u="sng"/>
              <a:t>ALL</a:t>
            </a:r>
            <a:r>
              <a:t> </a:t>
            </a:r>
            <a:r>
              <a:rPr u="sng"/>
              <a:t>OF</a:t>
            </a:r>
            <a:r>
              <a:t> </a:t>
            </a:r>
            <a:r>
              <a:rPr u="sng"/>
              <a:t>YOU</a:t>
            </a:r>
            <a:r>
              <a:t>!</a:t>
            </a:r>
          </a:p>
          <a:p>
            <a:pPr algn="l" defTabSz="825500">
              <a:defRPr sz="5500">
                <a:latin typeface="Source Serif Variable Regular"/>
                <a:ea typeface="Source Serif Variable Regular"/>
                <a:cs typeface="Source Serif Variable Regular"/>
                <a:sym typeface="Source Serif Variable Regular"/>
              </a:defRPr>
            </a:pPr>
            <a:r>
              <a:t>(Exodus 20:3, Matthew 6:33)</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1"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5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5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353" name="The kingdom of heaven is like a treasure hidden in the field, which a man found and hid again; and from joy over it he goes and sells all that he has and buys that field.…"/>
          <p:cNvSpPr txBox="1"/>
          <p:nvPr/>
        </p:nvSpPr>
        <p:spPr>
          <a:xfrm>
            <a:off x="1206500" y="2139177"/>
            <a:ext cx="20537406" cy="7993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t>The kingdom of heaven is like a treasure hidden in the field, which a man found and hid again; and from joy over it he goes and sells all that he has and buys that field.</a:t>
            </a:r>
          </a:p>
          <a:p>
            <a:pPr algn="l" defTabSz="825500">
              <a:spcBef>
                <a:spcPts val="2400"/>
              </a:spcBef>
              <a:defRPr sz="5500">
                <a:latin typeface="Source Serif Variable Regular"/>
                <a:ea typeface="Source Serif Variable Regular"/>
                <a:cs typeface="Source Serif Variable Regular"/>
                <a:sym typeface="Source Serif Variable Regular"/>
              </a:defRPr>
            </a:pPr>
            <a:r>
              <a:t>Again, the kingdom of heaven is like a merchant seeking fine pearls, and upon finding one pearl of great value, he went and sold all that he had and bought it.</a:t>
            </a:r>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t>- Matthew 13:44-46</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55" name="B. The problem: we tend to see surrender as NEGATIVE       and as DEFEAT."/>
          <p:cNvSpPr txBox="1">
            <a:spLocks noGrp="1"/>
          </p:cNvSpPr>
          <p:nvPr>
            <p:ph type="subTitle" sz="quarter" idx="1"/>
          </p:nvPr>
        </p:nvSpPr>
        <p:spPr>
          <a:xfrm>
            <a:off x="1206500" y="2080876"/>
            <a:ext cx="20537406" cy="238799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a:t>
            </a:r>
            <a:r>
              <a:rPr>
                <a:latin typeface="Source Serif Variable Bold"/>
                <a:ea typeface="Source Serif Variable Bold"/>
                <a:cs typeface="Source Serif Variable Bold"/>
                <a:sym typeface="Source Serif Variable Bold"/>
              </a:rPr>
              <a:t>The problem: </a:t>
            </a:r>
            <a:r>
              <a:t>we tend to see surrender as </a:t>
            </a:r>
            <a:r>
              <a:rPr u="sng"/>
              <a:t>NEGATIVE</a:t>
            </a:r>
            <a:r>
              <a:t> </a:t>
            </a:r>
            <a:br/>
            <a:r>
              <a:t>     and as </a:t>
            </a:r>
            <a:r>
              <a:rPr u="sng"/>
              <a:t>DEFEAT</a:t>
            </a:r>
            <a:r>
              <a:t>.</a:t>
            </a:r>
          </a:p>
        </p:txBody>
      </p:sp>
      <p:pic>
        <p:nvPicPr>
          <p:cNvPr id="3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5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59" name="C. The truth: Surrender is the CHANNEL through which God's…"/>
          <p:cNvSpPr txBox="1">
            <a:spLocks noGrp="1"/>
          </p:cNvSpPr>
          <p:nvPr>
            <p:ph type="subTitle" sz="quarter" idx="1"/>
          </p:nvPr>
        </p:nvSpPr>
        <p:spPr>
          <a:xfrm>
            <a:off x="1206500" y="2080876"/>
            <a:ext cx="20537406" cy="238799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a:t>
            </a:r>
            <a:r>
              <a:rPr>
                <a:latin typeface="Source Serif Variable Bold"/>
                <a:ea typeface="Source Serif Variable Bold"/>
                <a:cs typeface="Source Serif Variable Bold"/>
                <a:sym typeface="Source Serif Variable Bold"/>
              </a:rPr>
              <a:t>The truth:</a:t>
            </a:r>
            <a:r>
              <a:t> Surrender is the </a:t>
            </a:r>
            <a:r>
              <a:rPr u="sng"/>
              <a:t>CHANNEL</a:t>
            </a:r>
            <a:r>
              <a:t> through which God's</a:t>
            </a:r>
          </a:p>
          <a:p>
            <a:pPr>
              <a:defRPr b="0">
                <a:latin typeface="Source Serif Variable Regular"/>
                <a:ea typeface="Source Serif Variable Regular"/>
                <a:cs typeface="Source Serif Variable Regular"/>
                <a:sym typeface="Source Serif Variable Regular"/>
              </a:defRPr>
            </a:pPr>
            <a:r>
              <a:t>     best and biggest blessings flow. (Psalm 84:11)</a:t>
            </a:r>
          </a:p>
        </p:txBody>
      </p:sp>
      <p:pic>
        <p:nvPicPr>
          <p:cNvPr id="3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6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63" name="D. Surrender is a DECISION and a PROCESS. It’s a choice that       leads to a lifestyle."/>
          <p:cNvSpPr txBox="1">
            <a:spLocks noGrp="1"/>
          </p:cNvSpPr>
          <p:nvPr>
            <p:ph type="subTitle" sz="quarter" idx="1"/>
          </p:nvPr>
        </p:nvSpPr>
        <p:spPr>
          <a:xfrm>
            <a:off x="1206500" y="2080876"/>
            <a:ext cx="20537406" cy="2756627"/>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D. Surrender is a </a:t>
            </a:r>
            <a:r>
              <a:rPr u="sng"/>
              <a:t>DECISION</a:t>
            </a:r>
            <a:r>
              <a:t> and a </a:t>
            </a:r>
            <a:r>
              <a:rPr u="sng"/>
              <a:t>PROCESS</a:t>
            </a:r>
            <a:r>
              <a:t>. It’s a choice that </a:t>
            </a:r>
            <a:br/>
            <a:r>
              <a:t>     leads to a lifestyle. </a:t>
            </a:r>
          </a:p>
        </p:txBody>
      </p:sp>
      <p:pic>
        <p:nvPicPr>
          <p:cNvPr id="3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6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6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6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369" name="Then he said to them, “My soul is overwhelmed with sorrow to the point of death. Stay here and keep watch with me.” Going a little farther, he fell with his face to the ground and prayed, “My Father, if it is possible, may this cup be taken from me. Yet "/>
          <p:cNvSpPr txBox="1"/>
          <p:nvPr/>
        </p:nvSpPr>
        <p:spPr>
          <a:xfrm>
            <a:off x="1206500" y="2139177"/>
            <a:ext cx="20537406" cy="7993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t>Then he said to them, “My soul is overwhelmed with sorrow to the point of death. Stay here and keep watch with me.” Going a little farther, he fell with his face to the ground and prayed, “My Father, if it is possible, may this cup be taken from me. Yet not as I will, but as you will.” </a:t>
            </a:r>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t>- Matthew 26:38-39</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71" name="E.  We give God EVERYTHING by giving Him the NEXT THING."/>
          <p:cNvSpPr txBox="1">
            <a:spLocks noGrp="1"/>
          </p:cNvSpPr>
          <p:nvPr>
            <p:ph type="subTitle" sz="quarter" idx="1"/>
          </p:nvPr>
        </p:nvSpPr>
        <p:spPr>
          <a:xfrm>
            <a:off x="1206500" y="2080876"/>
            <a:ext cx="20537406" cy="238799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E. 	We give God </a:t>
            </a:r>
            <a:r>
              <a:rPr u="sng"/>
              <a:t>EVERYTHING</a:t>
            </a:r>
            <a:r>
              <a:t> by giving Him the </a:t>
            </a:r>
            <a:r>
              <a:rPr u="sng"/>
              <a:t>NEXT</a:t>
            </a:r>
            <a:r>
              <a:t> </a:t>
            </a:r>
            <a:r>
              <a:rPr u="sng"/>
              <a:t>THING</a:t>
            </a:r>
            <a:r>
              <a:t>.</a:t>
            </a:r>
          </a:p>
        </p:txBody>
      </p:sp>
      <p:pic>
        <p:nvPicPr>
          <p:cNvPr id="3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7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7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7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377" name="Then God said, “Take your son, your only son, whom you love—Isaac—and go to the region of Moriah. Sacrifice him there as a burnt offering on a mountain I will show you.”…"/>
          <p:cNvSpPr txBox="1"/>
          <p:nvPr/>
        </p:nvSpPr>
        <p:spPr>
          <a:xfrm>
            <a:off x="1206500" y="2139177"/>
            <a:ext cx="20537406" cy="7993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t>Then God said, “Take your son, your only son, whom you love—Isaac—and go to the region of Moriah. Sacrifice him there as a burnt offering on a mountain I will show you.”</a:t>
            </a:r>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t>- Genesis 22:2</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79"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Leadership Commitment</a:t>
            </a:r>
          </a:p>
        </p:txBody>
      </p:sp>
      <p:sp>
        <p:nvSpPr>
          <p:cNvPr id="380" name="I commit to SURRENDERING all that I am and all that I have to God."/>
          <p:cNvSpPr txBox="1">
            <a:spLocks noGrp="1"/>
          </p:cNvSpPr>
          <p:nvPr>
            <p:ph type="subTitle" sz="half" idx="1"/>
          </p:nvPr>
        </p:nvSpPr>
        <p:spPr>
          <a:xfrm>
            <a:off x="1206500" y="4472767"/>
            <a:ext cx="15755915"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t>I commit to </a:t>
            </a:r>
            <a:r>
              <a:rPr u="sng"/>
              <a:t>SURRENDERING</a:t>
            </a:r>
            <a:r>
              <a:t> all that I am and all that I have to God. </a:t>
            </a:r>
          </a:p>
        </p:txBody>
      </p:sp>
      <p:pic>
        <p:nvPicPr>
          <p:cNvPr id="381"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82"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84" name="Engage -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Engage - Discussion</a:t>
            </a:r>
          </a:p>
        </p:txBody>
      </p:sp>
      <p:pic>
        <p:nvPicPr>
          <p:cNvPr id="38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8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88" name="How Do I Get God’s  Best for My Life?"/>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t>How Do I Get God’s </a:t>
            </a:r>
            <a:br/>
            <a:r>
              <a:t>Best for My Life?</a:t>
            </a:r>
          </a:p>
        </p:txBody>
      </p:sp>
      <p:pic>
        <p:nvPicPr>
          <p:cNvPr id="389"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390" name="HIC Logo Horizontal@2400x-8.png" descr="HIC Logo Horizontal@2400x-8.png"/>
          <p:cNvPicPr>
            <a:picLocks noChangeAspect="1"/>
          </p:cNvPicPr>
          <p:nvPr/>
        </p:nvPicPr>
        <p:blipFill>
          <a:blip r:embed="rId3"/>
          <a:stretch>
            <a:fillRect/>
          </a:stretch>
        </p:blipFill>
        <p:spPr>
          <a:xfrm>
            <a:off x="5332584" y="2574055"/>
            <a:ext cx="13718832" cy="3726950"/>
          </a:xfrm>
          <a:prstGeom prst="rect">
            <a:avLst/>
          </a:prstGeom>
          <a:ln w="12700">
            <a:miter lim="400000"/>
          </a:ln>
        </p:spPr>
      </p:pic>
      <p:sp>
        <p:nvSpPr>
          <p:cNvPr id="391" name="Session 3"/>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3</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93" name="How Do I Get God’s Best for My Lif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How Do I Get God’s Best for My Life?</a:t>
            </a:r>
          </a:p>
        </p:txBody>
      </p:sp>
      <p:sp>
        <p:nvSpPr>
          <p:cNvPr id="394" name="The second characteristic of a Romans 12 disciple relates to our relationship with the WORLD."/>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t>The second characteristic of a Romans 12 disciple relates to our relationship with the </a:t>
            </a:r>
            <a:r>
              <a:rPr>
                <a:latin typeface="Source Serif Variable Bold"/>
                <a:ea typeface="Source Serif Variable Bold"/>
                <a:cs typeface="Source Serif Variable Bold"/>
                <a:sym typeface="Source Serif Variable Bold"/>
              </a:rPr>
              <a:t>WORLD</a:t>
            </a:r>
            <a:r>
              <a:t>.</a:t>
            </a:r>
          </a:p>
        </p:txBody>
      </p:sp>
      <p:pic>
        <p:nvPicPr>
          <p:cNvPr id="39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9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98" name="1. How to Get God’s Best For Your Lif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1. How to Get God’s Best For Your Life</a:t>
            </a:r>
          </a:p>
        </p:txBody>
      </p:sp>
      <p:pic>
        <p:nvPicPr>
          <p:cNvPr id="39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0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01" name="And do not be conformed to this world, but be transformed by the renewing of your mind, so that you may prove what the will of God is, that which is good and acceptable and perfect.…"/>
          <p:cNvSpPr txBox="1"/>
          <p:nvPr/>
        </p:nvSpPr>
        <p:spPr>
          <a:xfrm>
            <a:off x="1206500" y="3977390"/>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And do not be conformed to this world, but be transformed by the renewing of your mind, so that you may prove what the will of God is, that which is good and acceptable and perfect.</a:t>
            </a:r>
          </a:p>
          <a:p>
            <a:pPr algn="l" defTabSz="825500">
              <a:defRPr sz="5500">
                <a:solidFill>
                  <a:srgbClr val="CE9759"/>
                </a:solidFill>
                <a:latin typeface="Source Serif Variable Regular"/>
                <a:ea typeface="Source Serif Variable Regular"/>
                <a:cs typeface="Source Serif Variable Regular"/>
                <a:sym typeface="Source Serif Variable Regular"/>
              </a:defRPr>
            </a:pPr>
            <a:r>
              <a:t>- Romans 12:2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 grpId="1" animBg="1" advAuto="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0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0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05" name="A. Why are there so many salvation DECISIONS and so few       dedicated DISCIPLES?"/>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A. Why are there so many salvation </a:t>
            </a:r>
            <a:r>
              <a:rPr u="sng"/>
              <a:t>DECISIONS</a:t>
            </a:r>
            <a:r>
              <a:t> and so few </a:t>
            </a:r>
            <a:br/>
            <a:r>
              <a:t>     dedicated </a:t>
            </a:r>
            <a:r>
              <a:rPr u="sng"/>
              <a:t>DISCIPLES</a:t>
            </a:r>
            <a:r>
              <a:t>?</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0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09" name="B. Negative command: &quot;Do not be conformed to the pattern of       this world..&quot;"/>
          <p:cNvSpPr txBox="1"/>
          <p:nvPr/>
        </p:nvSpPr>
        <p:spPr>
          <a:xfrm>
            <a:off x="1206500" y="2094883"/>
            <a:ext cx="20537406" cy="2396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B. </a:t>
            </a:r>
            <a:r>
              <a:rPr>
                <a:latin typeface="Source Serif Variable Bold"/>
                <a:ea typeface="Source Serif Variable Bold"/>
                <a:cs typeface="Source Serif Variable Bold"/>
                <a:sym typeface="Source Serif Variable Bold"/>
              </a:rPr>
              <a:t>Negative command:</a:t>
            </a:r>
            <a:r>
              <a:t> "Do not be conformed to the pattern of </a:t>
            </a:r>
            <a:br/>
            <a:r>
              <a:t>     this world.."</a:t>
            </a:r>
          </a:p>
        </p:txBody>
      </p:sp>
      <p:sp>
        <p:nvSpPr>
          <p:cNvPr id="410" name="Translation: Stop allowing yourselves to be molded by the INFLUENCES and pressures of this present world system.…"/>
          <p:cNvSpPr txBox="1"/>
          <p:nvPr/>
        </p:nvSpPr>
        <p:spPr>
          <a:xfrm>
            <a:off x="1923297" y="5240282"/>
            <a:ext cx="20537406" cy="45524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7100"/>
              </a:spcBef>
              <a:defRPr sz="550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Translation</a:t>
            </a:r>
            <a:r>
              <a:t>: Stop allowing yourselves to be molded by the </a:t>
            </a:r>
            <a:r>
              <a:rPr u="sng"/>
              <a:t>INFLUENCES</a:t>
            </a:r>
            <a:r>
              <a:t> and pressures of this present world system.</a:t>
            </a:r>
          </a:p>
          <a:p>
            <a:pPr algn="l" defTabSz="825500">
              <a:spcBef>
                <a:spcPts val="7100"/>
              </a:spcBef>
              <a:defRPr sz="550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Application</a:t>
            </a:r>
            <a:r>
              <a:t>: We are to be </a:t>
            </a:r>
            <a:r>
              <a:rPr u="sng"/>
              <a:t>SEPARATE</a:t>
            </a:r>
            <a:r>
              <a:t> from the world’s values.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1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1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 grpId="1" build="p" animBg="1" advAuto="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1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1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14" name="C. Positive command: “...be transformed by the renewing of…"/>
          <p:cNvSpPr txBox="1"/>
          <p:nvPr/>
        </p:nvSpPr>
        <p:spPr>
          <a:xfrm>
            <a:off x="1206500" y="2094883"/>
            <a:ext cx="21514907" cy="44040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C. </a:t>
            </a:r>
            <a:r>
              <a:rPr>
                <a:latin typeface="Source Serif Variable Bold"/>
                <a:ea typeface="Source Serif Variable Bold"/>
                <a:cs typeface="Source Serif Variable Bold"/>
                <a:sym typeface="Source Serif Variable Bold"/>
              </a:rPr>
              <a:t>Positive command: </a:t>
            </a:r>
            <a:r>
              <a:t>“...be transformed by the renewing of </a:t>
            </a:r>
          </a:p>
          <a:p>
            <a:pPr algn="l" defTabSz="825500">
              <a:defRPr sz="5500">
                <a:latin typeface="Source Serif Variable Regular"/>
                <a:ea typeface="Source Serif Variable Regular"/>
                <a:cs typeface="Source Serif Variable Regular"/>
                <a:sym typeface="Source Serif Variable Regular"/>
              </a:defRPr>
            </a:pPr>
            <a:r>
              <a:t>     your mind.”</a:t>
            </a:r>
          </a:p>
        </p:txBody>
      </p:sp>
      <p:sp>
        <p:nvSpPr>
          <p:cNvPr id="415" name="Translation: Allow God to completely change your inward thinking and outward behavior by cooperating wholeheartedly moment-by-moment with the Spirit’s renewing process.…"/>
          <p:cNvSpPr txBox="1"/>
          <p:nvPr/>
        </p:nvSpPr>
        <p:spPr>
          <a:xfrm>
            <a:off x="2122621" y="4952369"/>
            <a:ext cx="20537406" cy="79237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7100"/>
              </a:spcBef>
              <a:defRPr sz="550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Translation: </a:t>
            </a:r>
            <a:r>
              <a:t>Allow God to completely change your inward thinking and outward behavior by cooperating wholeheartedly moment-by-moment with the Spirit’s renewing process.</a:t>
            </a:r>
          </a:p>
          <a:p>
            <a:pPr algn="l" defTabSz="825500">
              <a:spcBef>
                <a:spcPts val="7100"/>
              </a:spcBef>
              <a:defRPr sz="550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Application: </a:t>
            </a:r>
            <a:r>
              <a:t>We are to be shaped by the </a:t>
            </a:r>
            <a:r>
              <a:rPr u="sng"/>
              <a:t>WORD</a:t>
            </a:r>
            <a:r>
              <a:t>, not the </a:t>
            </a:r>
            <a:r>
              <a:rPr u="sng"/>
              <a:t>WORLD</a:t>
            </a:r>
            <a:r>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1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1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4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 grpId="1" build="p" animBg="1" advAuto="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17" name="2. Separate From the World’s Value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2. Separate From the World’s Values</a:t>
            </a:r>
          </a:p>
        </p:txBody>
      </p:sp>
      <p:pic>
        <p:nvPicPr>
          <p:cNvPr id="41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19"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20" name="Do not love the world nor the things in the world. If anyone loves the world, the love of the Father is not in him. For all that is in the world, the lust of the flesh and the lust of the eyes and the boastful pride of life, is not from the Father, but i"/>
          <p:cNvSpPr txBox="1"/>
          <p:nvPr/>
        </p:nvSpPr>
        <p:spPr>
          <a:xfrm>
            <a:off x="1206500" y="3977390"/>
            <a:ext cx="20537406" cy="6995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Do not love the world nor the things in the world. If anyone loves the world, the love of the Father is not in him. For all that is in the world, the lust of the flesh and the lust of the eyes and the boastful pride of life, is not from the Father, but is from the world. The world is passing away and also its lusts; but the one who does the will of God lives forever.</a:t>
            </a:r>
          </a:p>
          <a:p>
            <a:pPr algn="l" defTabSz="825500">
              <a:spcBef>
                <a:spcPts val="1200"/>
              </a:spcBef>
              <a:defRPr sz="5500">
                <a:solidFill>
                  <a:srgbClr val="CE9759"/>
                </a:solidFill>
                <a:latin typeface="Source Serif Variable Regular"/>
                <a:ea typeface="Source Serif Variable Regular"/>
                <a:cs typeface="Source Serif Variable Regular"/>
                <a:sym typeface="Source Serif Variable Regular"/>
              </a:defRPr>
            </a:pPr>
            <a:r>
              <a:t>- </a:t>
            </a:r>
            <a:r>
              <a:rPr lang="en-US"/>
              <a:t>1 </a:t>
            </a:r>
            <a:r>
              <a:t>John 2:15-17</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 grpId="1"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2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2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24" name="Summary: The World’s system seeks to seduce us from our love of Christ through PLEASURES, POSSESSIONS, and POSITION."/>
          <p:cNvSpPr txBox="1"/>
          <p:nvPr/>
        </p:nvSpPr>
        <p:spPr>
          <a:xfrm>
            <a:off x="1206500" y="2094883"/>
            <a:ext cx="21514907" cy="89121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Summary:</a:t>
            </a:r>
            <a:r>
              <a:t> The World’s system seeks to seduce us from our love of Christ through </a:t>
            </a:r>
            <a:r>
              <a:rPr u="sng"/>
              <a:t>PLEASURES</a:t>
            </a:r>
            <a:r>
              <a:t>, </a:t>
            </a:r>
            <a:r>
              <a:rPr u="sng"/>
              <a:t>POSSESSIONS</a:t>
            </a:r>
            <a:r>
              <a:t>, and </a:t>
            </a:r>
            <a:r>
              <a:rPr u="sng"/>
              <a:t>POSITION</a:t>
            </a:r>
            <a:r>
              <a:t>. </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26" name="3. Principles of Transforming Your Mind"/>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3. Principles of Transforming Your Mind</a:t>
            </a:r>
          </a:p>
        </p:txBody>
      </p:sp>
      <p:pic>
        <p:nvPicPr>
          <p:cNvPr id="42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2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29" name="A. It is a CONTINUAL process. (Colossians 3:1-4)"/>
          <p:cNvSpPr txBox="1"/>
          <p:nvPr/>
        </p:nvSpPr>
        <p:spPr>
          <a:xfrm>
            <a:off x="1206500" y="3977390"/>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A. It is a </a:t>
            </a:r>
            <a:r>
              <a:rPr u="sng"/>
              <a:t>CONTINUAL</a:t>
            </a:r>
            <a:r>
              <a:t> process. (Colossians 3:1-4)</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3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33" name="B. It is a BATTLE (2 Corinthians 10:4-5)"/>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B. It is a </a:t>
            </a:r>
            <a:r>
              <a:rPr u="sng"/>
              <a:t>BATTLE</a:t>
            </a:r>
            <a:r>
              <a:t> (2 Corinthians 10:4-5)</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3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37" name="C. It is a SUPERNATURAL work of the Holy Spirit. (Romans 8:5-6)"/>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C. It is a </a:t>
            </a:r>
            <a:r>
              <a:rPr u="sng"/>
              <a:t>SUPERNATURAL</a:t>
            </a:r>
            <a:r>
              <a:t> work of the Holy Spirit. (Romans 8:5-6)</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39" name="4. Practical Methods for…"/>
          <p:cNvSpPr txBox="1">
            <a:spLocks noGrp="1"/>
          </p:cNvSpPr>
          <p:nvPr>
            <p:ph type="ctrTitle"/>
          </p:nvPr>
        </p:nvSpPr>
        <p:spPr>
          <a:xfrm>
            <a:off x="1206496" y="1015676"/>
            <a:ext cx="20537413" cy="3723991"/>
          </a:xfrm>
          <a:prstGeom prst="rect">
            <a:avLst/>
          </a:prstGeom>
        </p:spPr>
        <p:txBody>
          <a:bodyPr/>
          <a:lstStyle/>
          <a:p>
            <a:pPr>
              <a:defRPr sz="8500" b="0" spc="-340">
                <a:latin typeface="+mn-lt"/>
                <a:ea typeface="+mn-ea"/>
                <a:cs typeface="+mn-cs"/>
                <a:sym typeface="Montserrat Light"/>
              </a:defRPr>
            </a:pPr>
            <a:r>
              <a:t>4. Practical Methods for  </a:t>
            </a:r>
          </a:p>
          <a:p>
            <a:pPr>
              <a:defRPr sz="8500" b="0" spc="-340">
                <a:latin typeface="+mn-lt"/>
                <a:ea typeface="+mn-ea"/>
                <a:cs typeface="+mn-cs"/>
                <a:sym typeface="Montserrat Light"/>
              </a:defRPr>
            </a:pPr>
            <a:r>
              <a:t>     Transforming Your Mind</a:t>
            </a:r>
          </a:p>
        </p:txBody>
      </p:sp>
      <p:pic>
        <p:nvPicPr>
          <p:cNvPr id="4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4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42" name="A. HEAR God’s Word (Romans 10:17)"/>
          <p:cNvSpPr txBox="1"/>
          <p:nvPr/>
        </p:nvSpPr>
        <p:spPr>
          <a:xfrm>
            <a:off x="1206500" y="5704935"/>
            <a:ext cx="20537406" cy="6995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A. </a:t>
            </a:r>
            <a:r>
              <a:rPr u="sng"/>
              <a:t>HEAR</a:t>
            </a:r>
            <a:r>
              <a:t> God’s Word (Romans 10:17)</a:t>
            </a: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4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46" name="B. READ God's Word (Revelation 1:3)"/>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B. </a:t>
            </a:r>
            <a:r>
              <a:rPr u="sng"/>
              <a:t>READ</a:t>
            </a:r>
            <a:r>
              <a:t> God's Word (Revelation 1:3)</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4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49"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50" name="C. STUDY God's Word (2 Timothy 2:15)"/>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C. </a:t>
            </a:r>
            <a:r>
              <a:rPr u="sng"/>
              <a:t>STUDY</a:t>
            </a:r>
            <a:r>
              <a:t> God's Word (2 Timothy 2:15)</a:t>
            </a: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5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5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54" name="D. MEMORIZE God's Word (Psalm 119:9, 11)"/>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D. </a:t>
            </a:r>
            <a:r>
              <a:rPr u="sng"/>
              <a:t>MEMORIZE</a:t>
            </a:r>
            <a:r>
              <a:t> God's Word (Psalm 119:9, 11)</a:t>
            </a: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5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58" name="E. MEDITATE on God's Word (Joshua 1:8)"/>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E. </a:t>
            </a:r>
            <a:r>
              <a:rPr u="sng"/>
              <a:t>MEDITATE</a:t>
            </a:r>
            <a:r>
              <a:t> on God's Word (Joshua 1:8)</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6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62" name="“We need to become people of the Bible: not just people who know what it says, but people who live in and by the Bible, people who are soaked in Scripture, who live and breathe it.”   - N.T. Wright"/>
          <p:cNvSpPr txBox="1"/>
          <p:nvPr/>
        </p:nvSpPr>
        <p:spPr>
          <a:xfrm>
            <a:off x="1206500" y="2072736"/>
            <a:ext cx="20537406" cy="6995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t>“We need to become people of the Bible: not just people who know what it says, but people who live in and by the Bible, people who are soaked in Scripture, who live and breathe it.”  </a:t>
            </a:r>
            <a:br/>
            <a:r>
              <a:rPr>
                <a:solidFill>
                  <a:srgbClr val="CE9759"/>
                </a:solidFill>
              </a:rPr>
              <a:t>- N.T. Wright</a:t>
            </a:r>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64"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Leadership Commitment</a:t>
            </a:r>
          </a:p>
        </p:txBody>
      </p:sp>
      <p:sp>
        <p:nvSpPr>
          <p:cNvPr id="465" name="I commit to spending time with God daily so that I’m transformed by His Word to protect me from the TEMPTATIONS of the world."/>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t>I commit to spending time with God daily so that I’m transformed by His Word to protect me from the </a:t>
            </a:r>
            <a:r>
              <a:rPr u="sng"/>
              <a:t>TEMPTATIONS</a:t>
            </a:r>
            <a:r>
              <a:t> of the world.</a:t>
            </a:r>
          </a:p>
        </p:txBody>
      </p:sp>
      <p:pic>
        <p:nvPicPr>
          <p:cNvPr id="46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467"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69" name="Engage - Personal Reflection and Discussion"/>
          <p:cNvSpPr txBox="1">
            <a:spLocks noGrp="1"/>
          </p:cNvSpPr>
          <p:nvPr>
            <p:ph type="ctrTitle"/>
          </p:nvPr>
        </p:nvSpPr>
        <p:spPr>
          <a:xfrm>
            <a:off x="1206496" y="1214931"/>
            <a:ext cx="14029092" cy="3488112"/>
          </a:xfrm>
          <a:prstGeom prst="rect">
            <a:avLst/>
          </a:prstGeom>
        </p:spPr>
        <p:txBody>
          <a:bodyPr/>
          <a:lstStyle>
            <a:lvl1pPr>
              <a:defRPr sz="8500" b="0" spc="-340">
                <a:latin typeface="+mn-lt"/>
                <a:ea typeface="+mn-ea"/>
                <a:cs typeface="+mn-cs"/>
                <a:sym typeface="Montserrat Light"/>
              </a:defRPr>
            </a:lvl1pPr>
          </a:lstStyle>
          <a:p>
            <a:r>
              <a:t>Engage - Personal Reflection and Discussion</a:t>
            </a:r>
          </a:p>
        </p:txBody>
      </p:sp>
      <p:pic>
        <p:nvPicPr>
          <p:cNvPr id="4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7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73" name="What is God’s Purpose  for My Life?"/>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t>What is God’s Purpose </a:t>
            </a:r>
            <a:br/>
            <a:r>
              <a:t>for My Life?</a:t>
            </a:r>
          </a:p>
        </p:txBody>
      </p:sp>
      <p:pic>
        <p:nvPicPr>
          <p:cNvPr id="474"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475" name="HIC Logo Horizontal@2400x-8.png" descr="HIC Logo Horizontal@2400x-8.png"/>
          <p:cNvPicPr>
            <a:picLocks noChangeAspect="1"/>
          </p:cNvPicPr>
          <p:nvPr/>
        </p:nvPicPr>
        <p:blipFill>
          <a:blip r:embed="rId3"/>
          <a:stretch>
            <a:fillRect/>
          </a:stretch>
        </p:blipFill>
        <p:spPr>
          <a:xfrm>
            <a:off x="5332584" y="2574055"/>
            <a:ext cx="13718832" cy="3726950"/>
          </a:xfrm>
          <a:prstGeom prst="rect">
            <a:avLst/>
          </a:prstGeom>
          <a:ln w="12700">
            <a:miter lim="400000"/>
          </a:ln>
        </p:spPr>
      </p:pic>
      <p:sp>
        <p:nvSpPr>
          <p:cNvPr id="476" name="Session 4"/>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4</a:t>
            </a:r>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78" name="What is God’s Purpose for My Lif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What is God’s Purpose for My Life?</a:t>
            </a:r>
          </a:p>
        </p:txBody>
      </p:sp>
      <p:sp>
        <p:nvSpPr>
          <p:cNvPr id="479" name="The third characteristic of a Romans 12 disciple relates to our relationship with OURSELVES."/>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t>The third characteristic of a Romans 12 disciple relates to our relationship with </a:t>
            </a:r>
            <a:r>
              <a:rPr>
                <a:latin typeface="Source Serif Variable Bold"/>
                <a:ea typeface="Source Serif Variable Bold"/>
                <a:cs typeface="Source Serif Variable Bold"/>
                <a:sym typeface="Source Serif Variable Bold"/>
              </a:rPr>
              <a:t>OURSELVES</a:t>
            </a:r>
            <a:r>
              <a:t>.</a:t>
            </a:r>
          </a:p>
        </p:txBody>
      </p:sp>
      <p:pic>
        <p:nvPicPr>
          <p:cNvPr id="4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8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83" name="1. Three Universal Question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1. Three Universal Questions</a:t>
            </a:r>
          </a:p>
        </p:txBody>
      </p:sp>
      <p:sp>
        <p:nvSpPr>
          <p:cNvPr id="484" name="A. Who am I? (MY IDENTITY)"/>
          <p:cNvSpPr txBox="1">
            <a:spLocks noGrp="1"/>
          </p:cNvSpPr>
          <p:nvPr>
            <p:ph type="subTitle" sz="quarter" idx="1"/>
          </p:nvPr>
        </p:nvSpPr>
        <p:spPr>
          <a:xfrm>
            <a:off x="1206500" y="4472767"/>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A. Who am I? (</a:t>
            </a:r>
            <a:r>
              <a:rPr u="sng"/>
              <a:t>MY</a:t>
            </a:r>
            <a:r>
              <a:t> </a:t>
            </a:r>
            <a:r>
              <a:rPr u="sng"/>
              <a:t>IDENTITY</a:t>
            </a:r>
            <a:r>
              <a:t>)</a:t>
            </a:r>
          </a:p>
        </p:txBody>
      </p:sp>
      <p:pic>
        <p:nvPicPr>
          <p:cNvPr id="48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8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8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89"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90" name="B. Where do I belong? (MY SECURITY)"/>
          <p:cNvSpPr txBox="1">
            <a:spLocks noGrp="1"/>
          </p:cNvSpPr>
          <p:nvPr>
            <p:ph type="subTitle" sz="quarter" idx="1"/>
          </p:nvPr>
        </p:nvSpPr>
        <p:spPr>
          <a:xfrm>
            <a:off x="1206500" y="2103023"/>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Where do I belong? (</a:t>
            </a:r>
            <a:r>
              <a:rPr u="sng"/>
              <a:t>MY</a:t>
            </a:r>
            <a:r>
              <a:t> </a:t>
            </a:r>
            <a:r>
              <a:rPr u="sng"/>
              <a:t>SECURITY</a:t>
            </a:r>
            <a:r>
              <a:t>)</a:t>
            </a:r>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9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9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494" name="C. What am I supposed to do? (MY SIGNIFICANCE)"/>
          <p:cNvSpPr txBox="1">
            <a:spLocks noGrp="1"/>
          </p:cNvSpPr>
          <p:nvPr>
            <p:ph type="subTitle" sz="quarter" idx="1"/>
          </p:nvPr>
        </p:nvSpPr>
        <p:spPr>
          <a:xfrm>
            <a:off x="1206500" y="2103023"/>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What am I supposed to do? (</a:t>
            </a:r>
            <a:r>
              <a:rPr u="sng"/>
              <a:t>MY</a:t>
            </a:r>
            <a:r>
              <a:t> </a:t>
            </a:r>
            <a:r>
              <a:rPr u="sng"/>
              <a:t>SIGNIFICANCE</a:t>
            </a:r>
            <a:r>
              <a:t>)</a:t>
            </a:r>
          </a:p>
        </p:txBody>
      </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96" name="2. My Identit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2. My Identity</a:t>
            </a:r>
          </a:p>
        </p:txBody>
      </p:sp>
      <p:sp>
        <p:nvSpPr>
          <p:cNvPr id="497" name="For by the grace given me I say to every one of you: Do not think of yourself more highly than you ought, but rather think of yourself with sober judgment, in accordance with the faith God has distributed to each of you.…"/>
          <p:cNvSpPr txBox="1">
            <a:spLocks noGrp="1"/>
          </p:cNvSpPr>
          <p:nvPr>
            <p:ph type="subTitle" sz="half" idx="1"/>
          </p:nvPr>
        </p:nvSpPr>
        <p:spPr>
          <a:xfrm>
            <a:off x="1206500" y="4472767"/>
            <a:ext cx="20537406" cy="621149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For by the grace given me I say to every one of you: Do not think of yourself more highly than you ought, but rather think of yourself with sober judgment, in accordance with the faith God has distributed to each of you.</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t>- Romans 12:3</a:t>
            </a:r>
          </a:p>
        </p:txBody>
      </p:sp>
      <p:pic>
        <p:nvPicPr>
          <p:cNvPr id="49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99"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01" name="Command: think ACCURATELY about yourself.…"/>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Command: </a:t>
            </a:r>
            <a:r>
              <a:t>think </a:t>
            </a:r>
            <a:r>
              <a:rPr u="sng"/>
              <a:t>ACCURATELY</a:t>
            </a:r>
            <a:r>
              <a:t> about yourself.</a:t>
            </a:r>
          </a:p>
          <a:p>
            <a:pPr>
              <a:spcBef>
                <a:spcPts val="28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Who am I?</a:t>
            </a:r>
            <a:r>
              <a:t> I am chosen, holy, a child of God, and a recipient of His grace (Ephesians 1:4-8).</a:t>
            </a:r>
          </a:p>
        </p:txBody>
      </p:sp>
      <p:pic>
        <p:nvPicPr>
          <p:cNvPr id="5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0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05" name="3. My Securit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3. My Security</a:t>
            </a:r>
          </a:p>
        </p:txBody>
      </p:sp>
      <p:sp>
        <p:nvSpPr>
          <p:cNvPr id="506" name="For just as each of us has one body with many members, and these members do not all have the same function, so in Christ we, though many, form one body, and each member belongs to all the others.…"/>
          <p:cNvSpPr txBox="1">
            <a:spLocks noGrp="1"/>
          </p:cNvSpPr>
          <p:nvPr>
            <p:ph type="subTitle" sz="half" idx="1"/>
          </p:nvPr>
        </p:nvSpPr>
        <p:spPr>
          <a:xfrm>
            <a:off x="1206500" y="4472767"/>
            <a:ext cx="20537406" cy="621149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For just as each of us has one body with many members, and these members do not all have the same function, so in Christ we, though many, form one body, and each member belongs to all the others.</a:t>
            </a:r>
          </a:p>
          <a:p>
            <a:pPr>
              <a:defRPr b="0">
                <a:solidFill>
                  <a:srgbClr val="CE9759"/>
                </a:solidFill>
                <a:latin typeface="Source Serif Variable Regular"/>
                <a:ea typeface="Source Serif Variable Regular"/>
                <a:cs typeface="Source Serif Variable Regular"/>
                <a:sym typeface="Source Serif Variable Regular"/>
              </a:defRPr>
            </a:pPr>
            <a:r>
              <a:t>- Romans 12:4-5</a:t>
            </a:r>
          </a:p>
        </p:txBody>
      </p:sp>
      <p:pic>
        <p:nvPicPr>
          <p:cNvPr id="5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0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0" name="Command: Fulfill my God-given ROLE.…"/>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Command: </a:t>
            </a:r>
            <a:r>
              <a:t>Fulfill my God-given </a:t>
            </a:r>
            <a:r>
              <a:rPr u="sng"/>
              <a:t>ROLE</a:t>
            </a:r>
            <a:r>
              <a:t>.</a:t>
            </a:r>
          </a:p>
          <a:p>
            <a:pPr>
              <a:spcBef>
                <a:spcPts val="28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Where do I belong? </a:t>
            </a:r>
            <a:r>
              <a:t>In God’s family.</a:t>
            </a:r>
          </a:p>
        </p:txBody>
      </p:sp>
      <p:pic>
        <p:nvPicPr>
          <p:cNvPr id="51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1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4" name="4. My Significanc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4. My Significance</a:t>
            </a:r>
          </a:p>
        </p:txBody>
      </p:sp>
      <p:sp>
        <p:nvSpPr>
          <p:cNvPr id="515" name="We have different gifts, according to the grace given to each of us. If your gift is prophesying, then prophesy in accordance with your faith; if it is serving, then serve; if it is teaching, then teach; if it is to encourage, then give encouragement; if"/>
          <p:cNvSpPr txBox="1">
            <a:spLocks noGrp="1"/>
          </p:cNvSpPr>
          <p:nvPr>
            <p:ph type="subTitle" idx="1"/>
          </p:nvPr>
        </p:nvSpPr>
        <p:spPr>
          <a:xfrm>
            <a:off x="1206500" y="4472767"/>
            <a:ext cx="21004399" cy="6889059"/>
          </a:xfrm>
          <a:prstGeom prst="rect">
            <a:avLst/>
          </a:prstGeom>
        </p:spPr>
        <p:txBody>
          <a:bodyPr/>
          <a:lstStyle/>
          <a:p>
            <a:pPr defTabSz="817244">
              <a:defRPr sz="5445" b="0">
                <a:latin typeface="Source Serif Variable Regular"/>
                <a:ea typeface="Source Serif Variable Regular"/>
                <a:cs typeface="Source Serif Variable Regular"/>
                <a:sym typeface="Source Serif Variable Regular"/>
              </a:defRPr>
            </a:pPr>
            <a:r>
              <a:t>We have different gifts, according to the grace given to each of us. If your gift is prophesying, then prophesy in accordance with your faith; if it is serving, then serve; if it is teaching, then teach; if it is to encourage, then give encouragement; if it is giving, then give generously; if it is to lead, do it diligently; if it is to show mercy, do it cheerfully.</a:t>
            </a:r>
          </a:p>
          <a:p>
            <a:pPr defTabSz="817244">
              <a:spcBef>
                <a:spcPts val="1100"/>
              </a:spcBef>
              <a:defRPr sz="5445" b="0">
                <a:solidFill>
                  <a:srgbClr val="CE9759"/>
                </a:solidFill>
                <a:latin typeface="Source Serif Variable Regular"/>
                <a:ea typeface="Source Serif Variable Regular"/>
                <a:cs typeface="Source Serif Variable Regular"/>
                <a:sym typeface="Source Serif Variable Regular"/>
              </a:defRPr>
            </a:pPr>
            <a:r>
              <a:t>- Romans 12:6-8</a:t>
            </a:r>
          </a:p>
        </p:txBody>
      </p:sp>
      <p:pic>
        <p:nvPicPr>
          <p:cNvPr id="51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1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9" name="Command: Discover and DEPLOY my spiritual gifts.…"/>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Command: </a:t>
            </a:r>
            <a:r>
              <a:t>Discover and </a:t>
            </a:r>
            <a:r>
              <a:rPr u="sng"/>
              <a:t>DEPLOY</a:t>
            </a:r>
            <a:r>
              <a:t> my spiritual gifts.</a:t>
            </a:r>
          </a:p>
          <a:p>
            <a:pPr>
              <a:spcBef>
                <a:spcPts val="28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What am I supposed to do? </a:t>
            </a:r>
            <a:r>
              <a:t>Serve one another in love (we will focus on this topic in the next session).</a:t>
            </a:r>
          </a:p>
        </p:txBody>
      </p:sp>
      <p:pic>
        <p:nvPicPr>
          <p:cNvPr id="52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2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23" name="5. As a Leader"/>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5. As a Leader</a:t>
            </a:r>
          </a:p>
        </p:txBody>
      </p:sp>
      <p:sp>
        <p:nvSpPr>
          <p:cNvPr id="524" name="A. MY IDENTITY: You are UNCONDITIONALLY accepted by God’s       grace. Therefore, you live and serve FROM His approval, not        FOR His approval."/>
          <p:cNvSpPr txBox="1">
            <a:spLocks noGrp="1"/>
          </p:cNvSpPr>
          <p:nvPr>
            <p:ph type="subTitle" idx="1"/>
          </p:nvPr>
        </p:nvSpPr>
        <p:spPr>
          <a:xfrm>
            <a:off x="1206500" y="4472767"/>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A. MY IDENTITY: You are </a:t>
            </a:r>
            <a:r>
              <a:rPr u="sng"/>
              <a:t>UNCONDITIONALLY</a:t>
            </a:r>
            <a:r>
              <a:t> accepted by God’s </a:t>
            </a:r>
            <a:br/>
            <a:r>
              <a:t>     grace. Therefore, you live and serve </a:t>
            </a:r>
            <a:r>
              <a:rPr u="sng"/>
              <a:t>FROM</a:t>
            </a:r>
            <a:r>
              <a:t> His approval, not  </a:t>
            </a:r>
            <a:br/>
            <a:r>
              <a:t>     </a:t>
            </a:r>
            <a:r>
              <a:rPr u="sng"/>
              <a:t>FOR</a:t>
            </a:r>
            <a:r>
              <a:t> His approval.</a:t>
            </a:r>
          </a:p>
        </p:txBody>
      </p:sp>
      <p:pic>
        <p:nvPicPr>
          <p:cNvPr id="52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2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28" name="For it is by grace you have been saved, through faith—and this is not from yourselves, it is the gift of God—not by works, so that no one can boast.…"/>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t>For it is by grace you have been saved, through faith—and this is not from yourselves, it is the gift of God—not by works, so that no one can boast.</a:t>
            </a:r>
          </a:p>
          <a:p>
            <a:pPr>
              <a:spcBef>
                <a:spcPts val="2800"/>
              </a:spcBef>
              <a:defRPr b="0">
                <a:solidFill>
                  <a:srgbClr val="CE9759"/>
                </a:solidFill>
                <a:latin typeface="Source Serif Variable Regular"/>
                <a:ea typeface="Source Serif Variable Regular"/>
                <a:cs typeface="Source Serif Variable Regular"/>
                <a:sym typeface="Source Serif Variable Regular"/>
              </a:defRPr>
            </a:pPr>
            <a:r>
              <a:t>-Ephesians 2:8-9</a:t>
            </a:r>
          </a:p>
        </p:txBody>
      </p:sp>
      <p:pic>
        <p:nvPicPr>
          <p:cNvPr id="52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3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3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3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34" name="B. MY SECURITY: God has you where you need to be. Every time       you COMPARE  yourself to other leaders, you always LOSE."/>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MY SECURITY: God has you where you need to be. Every time </a:t>
            </a:r>
            <a:br/>
            <a:r>
              <a:t>     you </a:t>
            </a:r>
            <a:r>
              <a:rPr u="sng"/>
              <a:t>COMPARE</a:t>
            </a:r>
            <a:r>
              <a:t>  yourself to other leaders, you always </a:t>
            </a:r>
            <a:r>
              <a:rPr u="sng"/>
              <a:t>LOSE</a:t>
            </a:r>
            <a:r>
              <a:t>. </a:t>
            </a:r>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3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3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38" name="For we are God’s handiwork, created in Christ Jesus to do good works, which God prepared in advance for us to do.…"/>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For we are God’s handiwork, created in Christ Jesus to do good works, which God prepared in advance for us to do. </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t>- Ephesians 2:10</a:t>
            </a:r>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4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42" name="C. MY SIGNIFICANCE: As a leader in the church, you are to EQUIP       others to serve."/>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MY SIGNIFICANCE: As a leader in the church, you are to </a:t>
            </a:r>
            <a:r>
              <a:rPr u="sng"/>
              <a:t>EQUIP</a:t>
            </a:r>
            <a:r>
              <a:t> </a:t>
            </a:r>
            <a:br/>
            <a:r>
              <a:t>     others to serve.</a:t>
            </a:r>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4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46" name="So Christ himself gave the apostles, the prophets, the evangelists, the pastors and teachers, to equip his people for works of service, so that the body of Christ may be built up.…"/>
          <p:cNvSpPr txBox="1">
            <a:spLocks noGrp="1"/>
          </p:cNvSpPr>
          <p:nvPr>
            <p:ph type="subTitle" idx="1"/>
          </p:nvPr>
        </p:nvSpPr>
        <p:spPr>
          <a:xfrm>
            <a:off x="1206500" y="2080876"/>
            <a:ext cx="21004399" cy="7453378"/>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So Christ himself gave the apostles, the prophets, the evangelists, the pastors and teachers, to equip his people for works of service, so that the body of Christ may be built up.</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t>- Ephesians 4:11-12</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48"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Leadership Commitment</a:t>
            </a:r>
          </a:p>
        </p:txBody>
      </p:sp>
      <p:sp>
        <p:nvSpPr>
          <p:cNvPr id="549" name="I commit to relying on God’s GRACE and God’s PEOPLE to accomplish the work of the ministry, because I cannot do everything on my own."/>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t>I commit to relying on God’s </a:t>
            </a:r>
            <a:r>
              <a:rPr u="sng"/>
              <a:t>GRACE</a:t>
            </a:r>
            <a:r>
              <a:t> and God’s </a:t>
            </a:r>
            <a:r>
              <a:rPr u="sng"/>
              <a:t>PEOPLE</a:t>
            </a:r>
            <a:r>
              <a:t> to accomplish the work of the ministry, because I cannot do everything on my own.</a:t>
            </a:r>
          </a:p>
        </p:txBody>
      </p:sp>
      <p:pic>
        <p:nvPicPr>
          <p:cNvPr id="550"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551"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53" name="Engage - Personal Reflection and Discussion"/>
          <p:cNvSpPr txBox="1">
            <a:spLocks noGrp="1"/>
          </p:cNvSpPr>
          <p:nvPr>
            <p:ph type="ctrTitle"/>
          </p:nvPr>
        </p:nvSpPr>
        <p:spPr>
          <a:xfrm>
            <a:off x="1206496" y="1458550"/>
            <a:ext cx="14277893" cy="2712857"/>
          </a:xfrm>
          <a:prstGeom prst="rect">
            <a:avLst/>
          </a:prstGeom>
        </p:spPr>
        <p:txBody>
          <a:bodyPr/>
          <a:lstStyle>
            <a:lvl1pPr>
              <a:defRPr sz="8500" b="0" spc="-340">
                <a:latin typeface="+mn-lt"/>
                <a:ea typeface="+mn-ea"/>
                <a:cs typeface="+mn-cs"/>
                <a:sym typeface="Montserrat Light"/>
              </a:defRPr>
            </a:lvl1pPr>
          </a:lstStyle>
          <a:p>
            <a:r>
              <a:t>Engage - Personal Reflection and Discussion</a:t>
            </a:r>
          </a:p>
        </p:txBody>
      </p:sp>
      <p:pic>
        <p:nvPicPr>
          <p:cNvPr id="55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5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57" name="How Do I Experience  Community?"/>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t>How Do I Experience </a:t>
            </a:r>
            <a:br/>
            <a:r>
              <a:t>Community?</a:t>
            </a:r>
          </a:p>
        </p:txBody>
      </p:sp>
      <p:pic>
        <p:nvPicPr>
          <p:cNvPr id="558"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559" name="HIC Logo Horizontal@2400x-8.png" descr="HIC Logo Horizontal@2400x-8.png"/>
          <p:cNvPicPr>
            <a:picLocks noChangeAspect="1"/>
          </p:cNvPicPr>
          <p:nvPr/>
        </p:nvPicPr>
        <p:blipFill>
          <a:blip r:embed="rId3"/>
          <a:stretch>
            <a:fillRect/>
          </a:stretch>
        </p:blipFill>
        <p:spPr>
          <a:xfrm>
            <a:off x="5332584" y="2574055"/>
            <a:ext cx="13718832" cy="3726950"/>
          </a:xfrm>
          <a:prstGeom prst="rect">
            <a:avLst/>
          </a:prstGeom>
          <a:ln w="12700">
            <a:miter lim="400000"/>
          </a:ln>
        </p:spPr>
      </p:pic>
      <p:sp>
        <p:nvSpPr>
          <p:cNvPr id="560" name="Session 5"/>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5</a:t>
            </a:r>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62" name="How Do I Experience Communit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How Do I Experience Community?</a:t>
            </a:r>
          </a:p>
        </p:txBody>
      </p:sp>
      <p:sp>
        <p:nvSpPr>
          <p:cNvPr id="563" name="The fourth characteristic of a Romans 12 disciple relates to our relationship with BELIEVERS."/>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t>The fourth characteristic of a Romans 12 disciple relates to our relationship with </a:t>
            </a:r>
            <a:r>
              <a:rPr>
                <a:latin typeface="Source Serif Variable Bold"/>
                <a:ea typeface="Source Serif Variable Bold"/>
                <a:cs typeface="Source Serif Variable Bold"/>
                <a:sym typeface="Source Serif Variable Bold"/>
              </a:rPr>
              <a:t>BELIEVERS</a:t>
            </a:r>
            <a:r>
              <a:t>.</a:t>
            </a:r>
          </a:p>
        </p:txBody>
      </p:sp>
      <p:pic>
        <p:nvPicPr>
          <p:cNvPr id="5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6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67" name="1. What it Takes to Grow Spirituall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1. What it Takes to Grow Spiritually</a:t>
            </a:r>
          </a:p>
        </p:txBody>
      </p:sp>
      <p:sp>
        <p:nvSpPr>
          <p:cNvPr id="568" name="A. Question: Why do so many good, sincere Christians get       SPIRITUALLY STUCK?"/>
          <p:cNvSpPr txBox="1">
            <a:spLocks noGrp="1"/>
          </p:cNvSpPr>
          <p:nvPr>
            <p:ph type="subTitle" sz="quarter" idx="1"/>
          </p:nvPr>
        </p:nvSpPr>
        <p:spPr>
          <a:xfrm>
            <a:off x="1206500" y="4472767"/>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A. Question: Why do so many good, sincere Christians get </a:t>
            </a:r>
            <a:br/>
            <a:r>
              <a:t>     </a:t>
            </a:r>
            <a:r>
              <a:rPr u="sng"/>
              <a:t>SPIRITUALLY</a:t>
            </a:r>
            <a:r>
              <a:t> </a:t>
            </a:r>
            <a:r>
              <a:rPr u="sng"/>
              <a:t>STUCK</a:t>
            </a:r>
            <a:r>
              <a:t>? </a:t>
            </a:r>
          </a:p>
        </p:txBody>
      </p:sp>
      <p:pic>
        <p:nvPicPr>
          <p:cNvPr id="56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7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7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74" name="B. Many Christians do not position themselves in the right       ENVIRONMENT."/>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Many Christians do not position themselves in the right </a:t>
            </a:r>
            <a:br/>
            <a:r>
              <a:t>     </a:t>
            </a:r>
            <a:r>
              <a:rPr u="sng"/>
              <a:t>ENVIRONMENT</a:t>
            </a:r>
            <a:r>
              <a:t>. </a:t>
            </a:r>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7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7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78" name="C. The right environment is AUTHENTIC COMMUNITY."/>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The right environment is </a:t>
            </a:r>
            <a:r>
              <a:rPr u="sng"/>
              <a:t>AUTHENTIC</a:t>
            </a:r>
            <a:r>
              <a:t> </a:t>
            </a:r>
            <a:r>
              <a:rPr u="sng"/>
              <a:t>COMMUNITY</a:t>
            </a:r>
            <a:r>
              <a:t>.</a:t>
            </a:r>
          </a:p>
        </p:txBody>
      </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8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82" name="Love must be sincere. Hate what is evil; cling to what is good. Be devoted to one another in love. Honor one another above yourselves. Never be lacking in zeal, but keep your spiritual fervor, serving the Lord. Be joyful in hope, patient in affliction, f"/>
          <p:cNvSpPr txBox="1">
            <a:spLocks noGrp="1"/>
          </p:cNvSpPr>
          <p:nvPr>
            <p:ph type="subTitle" idx="1"/>
          </p:nvPr>
        </p:nvSpPr>
        <p:spPr>
          <a:xfrm>
            <a:off x="1206500" y="2103023"/>
            <a:ext cx="20537406" cy="748338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Love must be sincere. Hate what is evil; cling to what is good. Be devoted to one another in love. Honor one another above yourselves. Never be lacking in zeal, but keep your spiritual fervor, serving the Lord. Be joyful in hope, patient in affliction, faithful in prayer. Share with the Lord’s people who are in need. Practice hospitality.</a:t>
            </a:r>
          </a:p>
          <a:p>
            <a:pPr>
              <a:spcBef>
                <a:spcPts val="3000"/>
              </a:spcBef>
              <a:defRPr b="0">
                <a:solidFill>
                  <a:srgbClr val="CE9759"/>
                </a:solidFill>
                <a:latin typeface="Source Serif Variable Regular"/>
                <a:ea typeface="Source Serif Variable Regular"/>
                <a:cs typeface="Source Serif Variable Regular"/>
                <a:sym typeface="Source Serif Variable Regular"/>
              </a:defRPr>
            </a:pPr>
            <a:r>
              <a:t>-Romans 12:9-13</a:t>
            </a:r>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8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86" name="D. Authentic community is typically found in a SMALL GROUP."/>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D. Authentic community is typically found in a </a:t>
            </a:r>
            <a:r>
              <a:rPr u="sng"/>
              <a:t>SMALL</a:t>
            </a:r>
            <a:r>
              <a:t> </a:t>
            </a:r>
            <a:r>
              <a:rPr u="sng"/>
              <a:t>GROUP</a:t>
            </a:r>
            <a:r>
              <a:t>.</a:t>
            </a:r>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89"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90" name="E. Keep in mind: not all small groups create AUTHENTIC       COMMUNITY!"/>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E. Keep in mind: not all small groups create </a:t>
            </a:r>
            <a:r>
              <a:rPr u="sng"/>
              <a:t>AUTHENTIC</a:t>
            </a:r>
            <a:r>
              <a:t> </a:t>
            </a:r>
            <a:br/>
            <a:r>
              <a:t>     </a:t>
            </a:r>
            <a:r>
              <a:rPr u="sng"/>
              <a:t>COMMUNITY</a:t>
            </a:r>
            <a:r>
              <a:t>!</a:t>
            </a:r>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9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9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94" name="F. Authentic community occurs when we SERVE IN LOVE."/>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F. Authentic community occurs when we </a:t>
            </a:r>
            <a:r>
              <a:rPr u="sng"/>
              <a:t>SERVE</a:t>
            </a:r>
            <a:r>
              <a:t> </a:t>
            </a:r>
            <a:r>
              <a:rPr u="sng"/>
              <a:t>IN</a:t>
            </a:r>
            <a:r>
              <a:t> </a:t>
            </a:r>
            <a:r>
              <a:rPr u="sng"/>
              <a:t>LOVE</a:t>
            </a:r>
            <a:r>
              <a:t>.</a:t>
            </a:r>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9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9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598" name="G. We cannot DRIFT into authentic community; it takes       intentionality and discipline."/>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G. We cannot </a:t>
            </a:r>
            <a:r>
              <a:rPr u="sng"/>
              <a:t>DRIFT</a:t>
            </a:r>
            <a:r>
              <a:t> into authentic community; it takes </a:t>
            </a:r>
            <a:br/>
            <a:r>
              <a:t>     intentionality and discipline.</a:t>
            </a:r>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00" name="2. What Does it Mean to Serve in Lov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2. What Does it Mean to Serve in Love?</a:t>
            </a:r>
          </a:p>
        </p:txBody>
      </p:sp>
      <p:sp>
        <p:nvSpPr>
          <p:cNvPr id="601" name="A. Serving in love happens when:…"/>
          <p:cNvSpPr txBox="1">
            <a:spLocks noGrp="1"/>
          </p:cNvSpPr>
          <p:nvPr>
            <p:ph type="subTitle" idx="1"/>
          </p:nvPr>
        </p:nvSpPr>
        <p:spPr>
          <a:xfrm>
            <a:off x="1206500" y="4472767"/>
            <a:ext cx="20537406" cy="801949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t>A. Serving in love happens when:</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t>The </a:t>
            </a:r>
            <a:r>
              <a:rPr u="sng"/>
              <a:t>REAL</a:t>
            </a:r>
            <a:r>
              <a:t> you (Romans 12:9), </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t>Meets real </a:t>
            </a:r>
            <a:r>
              <a:rPr u="sng"/>
              <a:t>NEEDS</a:t>
            </a:r>
            <a:r>
              <a:t> (Romans 12:10),</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t>For the right </a:t>
            </a:r>
            <a:r>
              <a:rPr u="sng"/>
              <a:t>REASONS</a:t>
            </a:r>
            <a:r>
              <a:t> (Romans 12:11), </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t>In the </a:t>
            </a:r>
            <a:r>
              <a:rPr u="sng"/>
              <a:t>RIGHT</a:t>
            </a:r>
            <a:r>
              <a:t> </a:t>
            </a:r>
            <a:r>
              <a:rPr u="sng"/>
              <a:t>WAY</a:t>
            </a:r>
            <a:r>
              <a:t> (Romans 12:12-13).</a:t>
            </a:r>
          </a:p>
        </p:txBody>
      </p:sp>
      <p:pic>
        <p:nvPicPr>
          <p:cNvPr id="6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0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0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0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0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60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60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1" build="p" bldLvl="5" animBg="1" advAuto="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0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0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07" name="B. The real you, not a PROJECTION of yourself.…"/>
          <p:cNvSpPr txBox="1">
            <a:spLocks noGrp="1"/>
          </p:cNvSpPr>
          <p:nvPr>
            <p:ph type="subTitle" sz="half" idx="1"/>
          </p:nvPr>
        </p:nvSpPr>
        <p:spPr>
          <a:xfrm>
            <a:off x="1206500" y="2103023"/>
            <a:ext cx="20537406"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t>B. The real you, not a </a:t>
            </a:r>
            <a:r>
              <a:rPr u="sng"/>
              <a:t>PROJECTION</a:t>
            </a:r>
            <a:r>
              <a:t> of yourself.</a:t>
            </a:r>
          </a:p>
          <a:p>
            <a:pPr>
              <a:spcBef>
                <a:spcPts val="2600"/>
              </a:spcBef>
              <a:defRPr b="0">
                <a:latin typeface="Source Serif Variable Regular"/>
                <a:ea typeface="Source Serif Variable Regular"/>
                <a:cs typeface="Source Serif Variable Regular"/>
                <a:sym typeface="Source Serif Variable Regular"/>
              </a:defRPr>
            </a:pPr>
            <a:r>
              <a:t>     </a:t>
            </a:r>
            <a:r>
              <a:rPr>
                <a:latin typeface="Source Serif Variable Bold"/>
                <a:ea typeface="Source Serif Variable Bold"/>
                <a:cs typeface="Source Serif Variable Bold"/>
                <a:sym typeface="Source Serif Variable Bold"/>
              </a:rPr>
              <a:t>Authenticity</a:t>
            </a:r>
            <a:r>
              <a:t> – “Let love be sincere” </a:t>
            </a:r>
          </a:p>
          <a:p>
            <a:pPr>
              <a:spcBef>
                <a:spcPts val="2600"/>
              </a:spcBef>
              <a:defRPr b="0">
                <a:latin typeface="Source Serif Variable Regular"/>
                <a:ea typeface="Source Serif Variable Regular"/>
                <a:cs typeface="Source Serif Variable Regular"/>
                <a:sym typeface="Source Serif Variable Regular"/>
              </a:defRPr>
            </a:pPr>
            <a:r>
              <a:t>     </a:t>
            </a:r>
            <a:r>
              <a:rPr>
                <a:latin typeface="Source Serif Variable Bold"/>
                <a:ea typeface="Source Serif Variable Bold"/>
                <a:cs typeface="Source Serif Variable Bold"/>
                <a:sym typeface="Source Serif Variable Bold"/>
              </a:rPr>
              <a:t>Purity</a:t>
            </a:r>
            <a:r>
              <a:t> – “Hate what is evil. Cling to what is good.” </a:t>
            </a:r>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0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1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11" name="C. Meets real needs, not SUPERFICIAL ones.…"/>
          <p:cNvSpPr txBox="1">
            <a:spLocks noGrp="1"/>
          </p:cNvSpPr>
          <p:nvPr>
            <p:ph type="subTitle" sz="half" idx="1"/>
          </p:nvPr>
        </p:nvSpPr>
        <p:spPr>
          <a:xfrm>
            <a:off x="1206500" y="2103023"/>
            <a:ext cx="20537406"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t>C. Meets real needs, not </a:t>
            </a:r>
            <a:r>
              <a:rPr u="sng"/>
              <a:t>SUPERFICIAL</a:t>
            </a:r>
            <a:r>
              <a:t> ones.</a:t>
            </a:r>
          </a:p>
          <a:p>
            <a:pPr>
              <a:spcBef>
                <a:spcPts val="2600"/>
              </a:spcBef>
              <a:defRPr b="0">
                <a:latin typeface="Source Serif Variable Regular"/>
                <a:ea typeface="Source Serif Variable Regular"/>
                <a:cs typeface="Source Serif Variable Regular"/>
                <a:sym typeface="Source Serif Variable Regular"/>
              </a:defRPr>
            </a:pPr>
            <a:r>
              <a:t>     </a:t>
            </a:r>
            <a:r>
              <a:rPr>
                <a:latin typeface="Source Serif Variable Bold"/>
                <a:ea typeface="Source Serif Variable Bold"/>
                <a:cs typeface="Source Serif Variable Bold"/>
                <a:sym typeface="Source Serif Variable Bold"/>
              </a:rPr>
              <a:t>Devotion</a:t>
            </a:r>
            <a:r>
              <a:t> – “Be devoted to one another in love” </a:t>
            </a:r>
          </a:p>
          <a:p>
            <a:pPr>
              <a:spcBef>
                <a:spcPts val="2600"/>
              </a:spcBef>
              <a:defRPr b="0">
                <a:latin typeface="Source Serif Variable Regular"/>
                <a:ea typeface="Source Serif Variable Regular"/>
                <a:cs typeface="Source Serif Variable Regular"/>
                <a:sym typeface="Source Serif Variable Regular"/>
              </a:defRPr>
            </a:pPr>
            <a:r>
              <a:t>     </a:t>
            </a:r>
            <a:r>
              <a:rPr>
                <a:latin typeface="Source Serif Variable Bold"/>
                <a:ea typeface="Source Serif Variable Bold"/>
                <a:cs typeface="Source Serif Variable Bold"/>
                <a:sym typeface="Source Serif Variable Bold"/>
              </a:rPr>
              <a:t>Humility</a:t>
            </a:r>
            <a:r>
              <a:t> – “Honor one another above yourselves.” </a:t>
            </a:r>
          </a:p>
        </p:txBody>
      </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1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15" name="D. For the right reasons, not to PLEASE people.…"/>
          <p:cNvSpPr txBox="1">
            <a:spLocks noGrp="1"/>
          </p:cNvSpPr>
          <p:nvPr>
            <p:ph type="subTitle" sz="half" idx="1"/>
          </p:nvPr>
        </p:nvSpPr>
        <p:spPr>
          <a:xfrm>
            <a:off x="1206500" y="2103023"/>
            <a:ext cx="20537406"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t>D. For the right reasons, not to </a:t>
            </a:r>
            <a:r>
              <a:rPr u="sng"/>
              <a:t>PLEASE</a:t>
            </a:r>
            <a:r>
              <a:t> people.</a:t>
            </a:r>
          </a:p>
          <a:p>
            <a:pPr>
              <a:spcBef>
                <a:spcPts val="2600"/>
              </a:spcBef>
              <a:defRPr b="0">
                <a:latin typeface="Source Serif Variable Regular"/>
                <a:ea typeface="Source Serif Variable Regular"/>
                <a:cs typeface="Source Serif Variable Regular"/>
                <a:sym typeface="Source Serif Variable Regular"/>
              </a:defRPr>
            </a:pPr>
            <a:r>
              <a:t>     </a:t>
            </a:r>
            <a:r>
              <a:rPr>
                <a:latin typeface="Source Serif Variable Bold"/>
                <a:ea typeface="Source Serif Variable Bold"/>
                <a:cs typeface="Source Serif Variable Bold"/>
                <a:sym typeface="Source Serif Variable Bold"/>
              </a:rPr>
              <a:t>Motive</a:t>
            </a:r>
            <a:r>
              <a:t> – “Never be lacking in zeal, but keep your spiritual </a:t>
            </a:r>
            <a:br/>
            <a:r>
              <a:t>     fervor, serving the Lord.” </a:t>
            </a:r>
          </a:p>
        </p:txBody>
      </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1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1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19" name="E. In the right way, not in our own STRENGTH.…"/>
          <p:cNvSpPr txBox="1">
            <a:spLocks noGrp="1"/>
          </p:cNvSpPr>
          <p:nvPr>
            <p:ph type="subTitle" idx="1"/>
          </p:nvPr>
        </p:nvSpPr>
        <p:spPr>
          <a:xfrm>
            <a:off x="1206500" y="2103023"/>
            <a:ext cx="20687505" cy="7202735"/>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t>E. In the right way, not in our own </a:t>
            </a:r>
            <a:r>
              <a:rPr u="sng"/>
              <a:t>STRENGTH</a:t>
            </a:r>
            <a:r>
              <a:t>.</a:t>
            </a:r>
          </a:p>
          <a:p>
            <a:pPr>
              <a:spcBef>
                <a:spcPts val="2600"/>
              </a:spcBef>
              <a:defRPr b="0">
                <a:latin typeface="Source Serif Variable Regular"/>
                <a:ea typeface="Source Serif Variable Regular"/>
                <a:cs typeface="Source Serif Variable Regular"/>
                <a:sym typeface="Source Serif Variable Regular"/>
              </a:defRPr>
            </a:pPr>
            <a:r>
              <a:t> </a:t>
            </a:r>
            <a:r>
              <a:rPr>
                <a:latin typeface="Source Serif Variable Bold"/>
                <a:ea typeface="Source Serif Variable Bold"/>
                <a:cs typeface="Source Serif Variable Bold"/>
                <a:sym typeface="Source Serif Variable Bold"/>
              </a:rPr>
              <a:t>   Upward Focus</a:t>
            </a:r>
            <a:r>
              <a:t> – “Be joyful in hope, patient in affliction, faithful </a:t>
            </a:r>
            <a:br/>
            <a:r>
              <a:t>    in prayer.” </a:t>
            </a:r>
          </a:p>
          <a:p>
            <a:pPr>
              <a:spcBef>
                <a:spcPts val="26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    Outward Focus</a:t>
            </a:r>
            <a:r>
              <a:t> – “Share with the Lord’s people who are in need.    </a:t>
            </a:r>
            <a:br/>
            <a:r>
              <a:t>    Practice hospitality.” </a:t>
            </a:r>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21" name="3. Are You Living in Authentic Community?"/>
          <p:cNvSpPr txBox="1">
            <a:spLocks noGrp="1"/>
          </p:cNvSpPr>
          <p:nvPr>
            <p:ph type="ctrTitle"/>
          </p:nvPr>
        </p:nvSpPr>
        <p:spPr>
          <a:xfrm>
            <a:off x="1206496" y="1369961"/>
            <a:ext cx="20537413" cy="2198953"/>
          </a:xfrm>
          <a:prstGeom prst="rect">
            <a:avLst/>
          </a:prstGeom>
        </p:spPr>
        <p:txBody>
          <a:bodyPr/>
          <a:lstStyle>
            <a:lvl1pPr defTabSz="2340805">
              <a:defRPr sz="8160" b="0" spc="-326">
                <a:latin typeface="+mn-lt"/>
                <a:ea typeface="+mn-ea"/>
                <a:cs typeface="+mn-cs"/>
                <a:sym typeface="Montserrat Light"/>
              </a:defRPr>
            </a:lvl1pPr>
          </a:lstStyle>
          <a:p>
            <a:r>
              <a:t>3. Are You Living in Authentic Community?</a:t>
            </a:r>
          </a:p>
        </p:txBody>
      </p:sp>
      <p:sp>
        <p:nvSpPr>
          <p:cNvPr id="622" name="Other than your spouse, do you have people in your life who ...…"/>
          <p:cNvSpPr txBox="1">
            <a:spLocks noGrp="1"/>
          </p:cNvSpPr>
          <p:nvPr>
            <p:ph type="subTitle" idx="1"/>
          </p:nvPr>
        </p:nvSpPr>
        <p:spPr>
          <a:xfrm>
            <a:off x="1206500" y="4074118"/>
            <a:ext cx="20537406" cy="13245270"/>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t>Other than your spouse, do you have people in your life who ... </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rPr u="sng"/>
              <a:t>KNOW</a:t>
            </a:r>
            <a:r>
              <a:t> you?</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rPr u="sng"/>
              <a:t>LOVE</a:t>
            </a:r>
            <a:r>
              <a:t> you?</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t>Tell you </a:t>
            </a:r>
            <a:r>
              <a:rPr u="sng"/>
              <a:t>THE</a:t>
            </a:r>
            <a:r>
              <a:t> </a:t>
            </a:r>
            <a:r>
              <a:rPr u="sng"/>
              <a:t>TRUTH</a:t>
            </a:r>
            <a:r>
              <a:t>?</a:t>
            </a:r>
          </a:p>
        </p:txBody>
      </p:sp>
      <p:pic>
        <p:nvPicPr>
          <p:cNvPr id="62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2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2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6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 grpId="1" build="p" bldLvl="5" animBg="1" advAuto="0"/>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26" name="Other than your spouse, do you have people in your life who ...…"/>
          <p:cNvSpPr txBox="1">
            <a:spLocks noGrp="1"/>
          </p:cNvSpPr>
          <p:nvPr>
            <p:ph type="subTitle" idx="1"/>
          </p:nvPr>
        </p:nvSpPr>
        <p:spPr>
          <a:xfrm>
            <a:off x="1206500" y="1792963"/>
            <a:ext cx="20537406" cy="13245270"/>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t>Other than your spouse, do you have people in your life who ... </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u="sng"/>
              <a:t>ENCOURAGE</a:t>
            </a:r>
            <a:r>
              <a:t> you?</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t>You could call in the </a:t>
            </a:r>
            <a:r>
              <a:rPr u="sng"/>
              <a:t>MIDDLE</a:t>
            </a:r>
            <a:r>
              <a:t> of the </a:t>
            </a:r>
            <a:r>
              <a:rPr u="sng"/>
              <a:t>NIGHT</a:t>
            </a:r>
            <a:r>
              <a:t>?</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t>You are </a:t>
            </a:r>
            <a:r>
              <a:rPr u="sng"/>
              <a:t>SERVING</a:t>
            </a:r>
            <a:r>
              <a:t>?</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u="sng"/>
              <a:t>SERVE</a:t>
            </a:r>
            <a:r>
              <a:t> you?</a:t>
            </a:r>
          </a:p>
        </p:txBody>
      </p:sp>
      <p:pic>
        <p:nvPicPr>
          <p:cNvPr id="62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2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2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2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62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6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 grpId="1" build="p" bldLvl="5" animBg="1" advAuto="0"/>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0" name="Leaders must learn to receive authentic community as much as they provide it to others."/>
          <p:cNvSpPr txBox="1">
            <a:spLocks noGrp="1"/>
          </p:cNvSpPr>
          <p:nvPr>
            <p:ph type="subTitle" idx="1"/>
          </p:nvPr>
        </p:nvSpPr>
        <p:spPr>
          <a:xfrm>
            <a:off x="1206500" y="1792963"/>
            <a:ext cx="20537406" cy="13245270"/>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t>Leaders must learn to receive authentic community as much as they provide it to others.</a:t>
            </a:r>
          </a:p>
        </p:txBody>
      </p:sp>
      <p:pic>
        <p:nvPicPr>
          <p:cNvPr id="6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3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4"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Leadership Commitment</a:t>
            </a:r>
          </a:p>
        </p:txBody>
      </p:sp>
      <p:sp>
        <p:nvSpPr>
          <p:cNvPr id="635" name="I commit to moving beyond SUPERFICIAL relationships and I will live in authentic community by serving others in love."/>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t>I commit to moving beyond </a:t>
            </a:r>
            <a:r>
              <a:rPr u="sng"/>
              <a:t>SUPERFICIAL</a:t>
            </a:r>
            <a:r>
              <a:t> relationships and I will live in authentic community by serving others in love.</a:t>
            </a:r>
          </a:p>
        </p:txBody>
      </p:sp>
      <p:pic>
        <p:nvPicPr>
          <p:cNvPr id="63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637"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9" name="Engage -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Engage - Discussion</a:t>
            </a:r>
          </a:p>
        </p:txBody>
      </p:sp>
      <p:pic>
        <p:nvPicPr>
          <p:cNvPr id="6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4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43" name="How Do I Overcome Evil…"/>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t>How Do I Overcome Evil </a:t>
            </a:r>
          </a:p>
          <a:p>
            <a:pPr algn="ctr" defTabSz="1853137">
              <a:defRPr sz="10108" b="0" spc="-404">
                <a:latin typeface="+mn-lt"/>
                <a:ea typeface="+mn-ea"/>
                <a:cs typeface="+mn-cs"/>
                <a:sym typeface="Montserrat Light"/>
              </a:defRPr>
            </a:pPr>
            <a:r>
              <a:t>Aimed at Me?</a:t>
            </a:r>
          </a:p>
        </p:txBody>
      </p:sp>
      <p:pic>
        <p:nvPicPr>
          <p:cNvPr id="644"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645" name="HIC Logo Horizontal@2400x-8.png" descr="HIC Logo Horizontal@2400x-8.png"/>
          <p:cNvPicPr>
            <a:picLocks noChangeAspect="1"/>
          </p:cNvPicPr>
          <p:nvPr/>
        </p:nvPicPr>
        <p:blipFill>
          <a:blip r:embed="rId3"/>
          <a:stretch>
            <a:fillRect/>
          </a:stretch>
        </p:blipFill>
        <p:spPr>
          <a:xfrm>
            <a:off x="5332584" y="2574055"/>
            <a:ext cx="13718832" cy="3726950"/>
          </a:xfrm>
          <a:prstGeom prst="rect">
            <a:avLst/>
          </a:prstGeom>
          <a:ln w="12700">
            <a:miter lim="400000"/>
          </a:ln>
        </p:spPr>
      </p:pic>
      <p:sp>
        <p:nvSpPr>
          <p:cNvPr id="646" name="Session 6"/>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6</a:t>
            </a:r>
          </a:p>
        </p:txBody>
      </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48" name="How Do I Overcome Evil Aimed at M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How Do I Overcome Evil Aimed at Me?</a:t>
            </a:r>
          </a:p>
        </p:txBody>
      </p:sp>
      <p:sp>
        <p:nvSpPr>
          <p:cNvPr id="649" name="The fifth characteristic of a Romans 12 disciple relates to our relationship with NON-BELIEVERS."/>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t>The fifth characteristic of a Romans 12 disciple relates to our relationship with </a:t>
            </a:r>
            <a:r>
              <a:rPr>
                <a:latin typeface="Source Serif Variable Bold"/>
                <a:ea typeface="Source Serif Variable Bold"/>
                <a:cs typeface="Source Serif Variable Bold"/>
                <a:sym typeface="Source Serif Variable Bold"/>
              </a:rPr>
              <a:t>NON-BELIEVERS</a:t>
            </a:r>
            <a:r>
              <a:t>.</a:t>
            </a:r>
          </a:p>
        </p:txBody>
      </p:sp>
      <p:pic>
        <p:nvPicPr>
          <p:cNvPr id="65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5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53" name="1. How to do the impossibl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1. How to do the impossible</a:t>
            </a:r>
          </a:p>
        </p:txBody>
      </p:sp>
      <p:sp>
        <p:nvSpPr>
          <p:cNvPr id="654" name="Bless those who persecute you; bless and do not curse. Rejoice with those who rejoice; mourn with those who mourn. Live in harmony with one another. Do not be proud, but be willing to associate with people of low position. Do not be conceited. Do not rep"/>
          <p:cNvSpPr txBox="1">
            <a:spLocks noGrp="1"/>
          </p:cNvSpPr>
          <p:nvPr>
            <p:ph type="subTitle" idx="1"/>
          </p:nvPr>
        </p:nvSpPr>
        <p:spPr>
          <a:xfrm>
            <a:off x="1206500" y="4472767"/>
            <a:ext cx="20537406" cy="10772231"/>
          </a:xfrm>
          <a:prstGeom prst="rect">
            <a:avLst/>
          </a:prstGeom>
        </p:spPr>
        <p:txBody>
          <a:bodyPr/>
          <a:lstStyle>
            <a:lvl1pPr>
              <a:defRPr b="0">
                <a:latin typeface="Source Serif Variable Regular"/>
                <a:ea typeface="Source Serif Variable Regular"/>
                <a:cs typeface="Source Serif Variable Regular"/>
                <a:sym typeface="Source Serif Variable Regular"/>
              </a:defRPr>
            </a:lvl1pPr>
          </a:lstStyle>
          <a:p>
            <a:r>
              <a:t>Bless those who persecute you; bless and do not curse. Rejoice with those who rejoice; mourn with those who mourn. Live in harmony with one another. Do not be proud, but be willing to associate with people of low position. Do not be conceited. Do not repay anyone evil for evil. Be careful to do what is right in the eyes of everyone. … </a:t>
            </a:r>
          </a:p>
        </p:txBody>
      </p:sp>
      <p:pic>
        <p:nvPicPr>
          <p:cNvPr id="65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5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58" name="If it is possible, as far as it depends on you, live at peace with everyone. Do not take revenge, my dear friends, but leave room for God’s wrath, for it is written: “It is mine to avenge; I will repay,” says the Lord. On the contrary: “If your enemy is "/>
          <p:cNvSpPr txBox="1">
            <a:spLocks noGrp="1"/>
          </p:cNvSpPr>
          <p:nvPr>
            <p:ph type="subTitle" idx="1"/>
          </p:nvPr>
        </p:nvSpPr>
        <p:spPr>
          <a:xfrm>
            <a:off x="1206500" y="2103023"/>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If it is possible, as far as it depends on you, live at peace with everyone. Do not take revenge, my dear friends, but leave room for God’s wrath, for it is written: “It is mine to avenge; I will repay,” says the Lord. On the contrary: “If your enemy is hungry, feed him; if he is thirsty, give him something to drink. In doing this, you will heap burning coals on his head.” Do not be overcome by evil, but overcome evil with good.</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t>- Romans 12:14-21</a:t>
            </a:r>
          </a:p>
        </p:txBody>
      </p:sp>
      <p:pic>
        <p:nvPicPr>
          <p:cNvPr id="65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6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6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6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64" name="A. Becoming a Romans 12 Christian is not DIFFICULT ...       it’s IMPOSSIBLE!"/>
          <p:cNvSpPr txBox="1">
            <a:spLocks noGrp="1"/>
          </p:cNvSpPr>
          <p:nvPr>
            <p:ph type="subTitle" idx="1"/>
          </p:nvPr>
        </p:nvSpPr>
        <p:spPr>
          <a:xfrm>
            <a:off x="1206500" y="2058729"/>
            <a:ext cx="20537406"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A. Becoming a Romans 12 Christian is not </a:t>
            </a:r>
            <a:r>
              <a:rPr u="sng"/>
              <a:t>DIFFICULT</a:t>
            </a:r>
            <a:r>
              <a:t> ... </a:t>
            </a:r>
            <a:br/>
            <a:r>
              <a:t>     it’s </a:t>
            </a:r>
            <a:r>
              <a:rPr u="sng"/>
              <a:t>IMPOSSIBLE</a:t>
            </a:r>
            <a:r>
              <a:t>!</a:t>
            </a:r>
          </a:p>
        </p:txBody>
      </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6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6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68" name="B. Positive Command: “Bless those who persecute you.”…"/>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a:t>
            </a:r>
            <a:r>
              <a:rPr>
                <a:latin typeface="Source Serif Variable Bold"/>
                <a:ea typeface="Source Serif Variable Bold"/>
                <a:cs typeface="Source Serif Variable Bold"/>
                <a:sym typeface="Source Serif Variable Bold"/>
              </a:rPr>
              <a:t> Positive Command:</a:t>
            </a:r>
            <a:r>
              <a:t> “Bless those who persecute you.” </a:t>
            </a:r>
          </a:p>
          <a:p>
            <a:pPr>
              <a:spcBef>
                <a:spcPts val="7000"/>
              </a:spcBef>
              <a:defRPr b="0">
                <a:latin typeface="Source Serif Variable Regular"/>
                <a:ea typeface="Source Serif Variable Regular"/>
                <a:cs typeface="Source Serif Variable Regular"/>
                <a:sym typeface="Source Serif Variable Regular"/>
              </a:defRPr>
            </a:pPr>
            <a:r>
              <a:t>     </a:t>
            </a:r>
            <a:r>
              <a:rPr u="sng"/>
              <a:t>FORGIVENESS </a:t>
            </a:r>
            <a:r>
              <a:t>– “Bless those who persecute you”</a:t>
            </a:r>
          </a:p>
          <a:p>
            <a:pPr>
              <a:spcBef>
                <a:spcPts val="7000"/>
              </a:spcBef>
              <a:defRPr b="0">
                <a:latin typeface="Source Serif Variable Regular"/>
                <a:ea typeface="Source Serif Variable Regular"/>
                <a:cs typeface="Source Serif Variable Regular"/>
                <a:sym typeface="Source Serif Variable Regular"/>
              </a:defRPr>
            </a:pPr>
            <a:r>
              <a:t>     </a:t>
            </a:r>
            <a:r>
              <a:rPr u="sng"/>
              <a:t>IDENTIFICATION</a:t>
            </a:r>
            <a:r>
              <a:t> – “Rejoice with those who rejoice, mourn with </a:t>
            </a:r>
            <a:br/>
            <a:r>
              <a:t>     those who mourn.” </a:t>
            </a:r>
          </a:p>
          <a:p>
            <a:pPr>
              <a:spcBef>
                <a:spcPts val="7000"/>
              </a:spcBef>
              <a:defRPr b="0">
                <a:latin typeface="Source Serif Variable Regular"/>
                <a:ea typeface="Source Serif Variable Regular"/>
                <a:cs typeface="Source Serif Variable Regular"/>
                <a:sym typeface="Source Serif Variable Regular"/>
              </a:defRPr>
            </a:pPr>
            <a:r>
              <a:t>     </a:t>
            </a:r>
            <a:r>
              <a:rPr u="sng"/>
              <a:t>ASSOCIATION</a:t>
            </a:r>
            <a:r>
              <a:t> – “Live in harmony with one another. Do not be  </a:t>
            </a:r>
            <a:br/>
            <a:r>
              <a:t>     proud, but be willing to associate with people of low position. Do </a:t>
            </a:r>
            <a:br/>
            <a:r>
              <a:t>     not be conceited.”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6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6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6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8" grpId="1" build="p" bldLvl="5" animBg="1" advAuto="0"/>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7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72" name="C. Negative Command: “Do not repay anyone evil for evil... Do not       take revenge.”…"/>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a:t>
            </a:r>
            <a:r>
              <a:rPr>
                <a:latin typeface="Source Serif Variable Bold"/>
                <a:ea typeface="Source Serif Variable Bold"/>
                <a:cs typeface="Source Serif Variable Bold"/>
                <a:sym typeface="Source Serif Variable Bold"/>
              </a:rPr>
              <a:t>Negative Command:</a:t>
            </a:r>
            <a:r>
              <a:t> “Do not repay anyone evil for evil... Do not </a:t>
            </a:r>
            <a:br/>
            <a:r>
              <a:t>     take revenge.”</a:t>
            </a:r>
          </a:p>
          <a:p>
            <a:pPr lvl="2">
              <a:spcBef>
                <a:spcPts val="6500"/>
              </a:spcBef>
              <a:defRPr b="0">
                <a:latin typeface="Source Serif Variable Regular"/>
                <a:ea typeface="Source Serif Variable Regular"/>
                <a:cs typeface="Source Serif Variable Regular"/>
                <a:sym typeface="Source Serif Variable Regular"/>
              </a:defRPr>
            </a:pPr>
            <a:r>
              <a:t>Two compelling reasons why personal retaliation is prohibited:</a:t>
            </a:r>
          </a:p>
          <a:p>
            <a:pPr lvl="2">
              <a:spcBef>
                <a:spcPts val="6500"/>
              </a:spcBef>
              <a:defRPr b="0">
                <a:latin typeface="Source Serif Variable Regular"/>
                <a:ea typeface="Source Serif Variable Regular"/>
                <a:cs typeface="Source Serif Variable Regular"/>
                <a:sym typeface="Source Serif Variable Regular"/>
              </a:defRPr>
            </a:pPr>
            <a:r>
              <a:t>i.  It usurps God’s role as </a:t>
            </a:r>
            <a:r>
              <a:rPr u="sng"/>
              <a:t>JUDGE</a:t>
            </a:r>
            <a:r>
              <a:t>. “Leave room for God’s wrath.”</a:t>
            </a:r>
          </a:p>
          <a:p>
            <a:pPr lvl="2">
              <a:spcBef>
                <a:spcPts val="6500"/>
              </a:spcBef>
              <a:defRPr b="0">
                <a:latin typeface="Source Serif Variable Regular"/>
                <a:ea typeface="Source Serif Variable Regular"/>
                <a:cs typeface="Source Serif Variable Regular"/>
                <a:sym typeface="Source Serif Variable Regular"/>
              </a:defRPr>
            </a:pPr>
            <a:r>
              <a:t>ii. It is an ineffective means to bring about </a:t>
            </a:r>
            <a:r>
              <a:rPr u="sng"/>
              <a:t>PEACE</a:t>
            </a:r>
            <a:r>
              <a:t>. “If your enemy </a:t>
            </a:r>
            <a:br/>
            <a:r>
              <a:t>     is hungry, feed him.”</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7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 grpId="1" build="p" bldLvl="5" animBg="1" advAuto="0"/>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7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7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76" name="D. Supernatural Result: GOOD will overcome evil.       “Overcome evil with good.”"/>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D. </a:t>
            </a:r>
            <a:r>
              <a:rPr>
                <a:latin typeface="Source Serif Variable Bold"/>
                <a:ea typeface="Source Serif Variable Bold"/>
                <a:cs typeface="Source Serif Variable Bold"/>
                <a:sym typeface="Source Serif Variable Bold"/>
              </a:rPr>
              <a:t>Supernatural Result:</a:t>
            </a:r>
            <a:r>
              <a:t> </a:t>
            </a:r>
            <a:r>
              <a:rPr u="sng"/>
              <a:t>GOOD</a:t>
            </a:r>
            <a:r>
              <a:t> will overcome evil. </a:t>
            </a:r>
            <a:br/>
            <a:r>
              <a:t>     “Overcome evil with good.”</a:t>
            </a:r>
          </a:p>
        </p:txBody>
      </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78" name="2. The Supernatural Response to Evil"/>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2. The Supernatural Response to Evil</a:t>
            </a:r>
          </a:p>
        </p:txBody>
      </p:sp>
      <p:sp>
        <p:nvSpPr>
          <p:cNvPr id="679" name="A. Understand that BITTERNESS is like drinking POISON and        hoping the other person gets sick."/>
          <p:cNvSpPr txBox="1">
            <a:spLocks noGrp="1"/>
          </p:cNvSpPr>
          <p:nvPr>
            <p:ph type="subTitle" idx="1"/>
          </p:nvPr>
        </p:nvSpPr>
        <p:spPr>
          <a:xfrm>
            <a:off x="1206500" y="4472767"/>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A. Understand that </a:t>
            </a:r>
            <a:r>
              <a:rPr u="sng"/>
              <a:t>BITTERNESS</a:t>
            </a:r>
            <a:r>
              <a:t> is like drinking </a:t>
            </a:r>
            <a:r>
              <a:rPr u="sng"/>
              <a:t>POISON</a:t>
            </a:r>
            <a:r>
              <a:t> and  </a:t>
            </a:r>
            <a:br/>
            <a:r>
              <a:t>     hoping the other person gets sick.</a:t>
            </a:r>
          </a:p>
        </p:txBody>
      </p:sp>
      <p:pic>
        <p:nvPicPr>
          <p:cNvPr id="6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8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8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8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85" name="B. The antidote to the poison of bitterness is FORGIVE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B. The antidote to the poison of bitterness is </a:t>
            </a:r>
            <a:r>
              <a:rPr u="sng"/>
              <a:t>FORGIVENESS</a:t>
            </a:r>
            <a:r>
              <a:t>.</a:t>
            </a:r>
          </a:p>
        </p:txBody>
      </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8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8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89" name="C. BEGIN the journey of forgive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C. </a:t>
            </a:r>
            <a:r>
              <a:rPr u="sng"/>
              <a:t>BEGIN</a:t>
            </a:r>
            <a:r>
              <a:t> the journey of forgiveness. </a:t>
            </a:r>
          </a:p>
        </p:txBody>
      </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9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9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693" name="A Decision"/>
          <p:cNvSpPr txBox="1">
            <a:spLocks noGrp="1"/>
          </p:cNvSpPr>
          <p:nvPr>
            <p:ph type="subTitle" sz="quarter" idx="1"/>
          </p:nvPr>
        </p:nvSpPr>
        <p:spPr>
          <a:xfrm>
            <a:off x="1671589" y="7420440"/>
            <a:ext cx="4798750" cy="2225685"/>
          </a:xfrm>
          <a:prstGeom prst="rect">
            <a:avLst/>
          </a:prstGeom>
        </p:spPr>
        <p:txBody>
          <a:bodyPr/>
          <a:lstStyle>
            <a:lvl1pPr algn="ctr">
              <a:defRPr b="0">
                <a:latin typeface="Source Serif Variable Regular"/>
                <a:ea typeface="Source Serif Variable Regular"/>
                <a:cs typeface="Source Serif Variable Regular"/>
                <a:sym typeface="Source Serif Variable Regular"/>
              </a:defRPr>
            </a:lvl1pPr>
          </a:lstStyle>
          <a:p>
            <a:r>
              <a:t>A Decision</a:t>
            </a:r>
          </a:p>
        </p:txBody>
      </p:sp>
      <p:sp>
        <p:nvSpPr>
          <p:cNvPr id="694" name="Circle"/>
          <p:cNvSpPr/>
          <p:nvPr/>
        </p:nvSpPr>
        <p:spPr>
          <a:xfrm>
            <a:off x="1258580" y="1340204"/>
            <a:ext cx="5624768"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5" name="Circle"/>
          <p:cNvSpPr/>
          <p:nvPr/>
        </p:nvSpPr>
        <p:spPr>
          <a:xfrm>
            <a:off x="9379616" y="1340204"/>
            <a:ext cx="5624769"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6" name="Circle"/>
          <p:cNvSpPr/>
          <p:nvPr/>
        </p:nvSpPr>
        <p:spPr>
          <a:xfrm>
            <a:off x="17500652" y="1340204"/>
            <a:ext cx="5624769"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7" name="A Process"/>
          <p:cNvSpPr txBox="1"/>
          <p:nvPr/>
        </p:nvSpPr>
        <p:spPr>
          <a:xfrm>
            <a:off x="9792625" y="7420440"/>
            <a:ext cx="479875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a:latin typeface="Source Serif Variable Regular"/>
                <a:ea typeface="Source Serif Variable Regular"/>
                <a:cs typeface="Source Serif Variable Regular"/>
                <a:sym typeface="Source Serif Variable Regular"/>
              </a:defRPr>
            </a:lvl1pPr>
          </a:lstStyle>
          <a:p>
            <a:r>
              <a:t>A Process</a:t>
            </a:r>
          </a:p>
        </p:txBody>
      </p:sp>
      <p:sp>
        <p:nvSpPr>
          <p:cNvPr id="698" name="A Testimony"/>
          <p:cNvSpPr txBox="1"/>
          <p:nvPr/>
        </p:nvSpPr>
        <p:spPr>
          <a:xfrm>
            <a:off x="17913661" y="7420440"/>
            <a:ext cx="479875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a:latin typeface="Source Serif Variable Regular"/>
                <a:ea typeface="Source Serif Variable Regular"/>
                <a:cs typeface="Source Serif Variable Regular"/>
                <a:sym typeface="Source Serif Variable Regular"/>
              </a:defRPr>
            </a:lvl1pPr>
          </a:lstStyle>
          <a:p>
            <a:r>
              <a:t>A Testimony</a:t>
            </a:r>
          </a:p>
        </p:txBody>
      </p:sp>
      <p:sp>
        <p:nvSpPr>
          <p:cNvPr id="699" name="FORGIVING"/>
          <p:cNvSpPr txBox="1"/>
          <p:nvPr/>
        </p:nvSpPr>
        <p:spPr>
          <a:xfrm>
            <a:off x="9792625" y="3862651"/>
            <a:ext cx="479875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t>FORGIVING</a:t>
            </a:r>
          </a:p>
        </p:txBody>
      </p:sp>
      <p:sp>
        <p:nvSpPr>
          <p:cNvPr id="700" name="FORGIVEN"/>
          <p:cNvSpPr txBox="1"/>
          <p:nvPr/>
        </p:nvSpPr>
        <p:spPr>
          <a:xfrm>
            <a:off x="17913661" y="3862651"/>
            <a:ext cx="479875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t>FORGIVEN</a:t>
            </a:r>
          </a:p>
        </p:txBody>
      </p:sp>
      <p:sp>
        <p:nvSpPr>
          <p:cNvPr id="701" name="FORGIVE"/>
          <p:cNvSpPr txBox="1"/>
          <p:nvPr/>
        </p:nvSpPr>
        <p:spPr>
          <a:xfrm>
            <a:off x="1671589" y="3862651"/>
            <a:ext cx="479875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t>FORGIVE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6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 grpId="2" animBg="1" advAuto="0"/>
      <p:bldP spid="700" grpId="3" animBg="1" advAuto="0"/>
      <p:bldP spid="701" grpId="1" animBg="1" advAuto="0"/>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0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0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05" name="D. QUESTION: How much SPIRITUAL POWER are you willing to       give up for your BITTER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t>D. QUESTION: How much </a:t>
            </a:r>
            <a:r>
              <a:rPr u="sng"/>
              <a:t>SPIRITUAL</a:t>
            </a:r>
            <a:r>
              <a:t> </a:t>
            </a:r>
            <a:r>
              <a:rPr u="sng"/>
              <a:t>POWER</a:t>
            </a:r>
            <a:r>
              <a:t> are you willing to </a:t>
            </a:r>
            <a:br/>
            <a:r>
              <a:t>     give up for your </a:t>
            </a:r>
            <a:r>
              <a:rPr u="sng"/>
              <a:t>BITTERNESS</a:t>
            </a:r>
            <a:r>
              <a:t>?</a:t>
            </a:r>
          </a:p>
        </p:txBody>
      </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07"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Leadership Commitment</a:t>
            </a:r>
          </a:p>
        </p:txBody>
      </p:sp>
      <p:sp>
        <p:nvSpPr>
          <p:cNvPr id="708" name="I commit to relying on God’s SPIRITUAL POWER to start the journey of forgiving the evil aimed at me."/>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t>I commit to relying on God’s </a:t>
            </a:r>
            <a:r>
              <a:rPr u="sng"/>
              <a:t>SPIRITUAL</a:t>
            </a:r>
            <a:r>
              <a:t> </a:t>
            </a:r>
            <a:r>
              <a:rPr u="sng"/>
              <a:t>POWER</a:t>
            </a:r>
            <a:r>
              <a:t> to start the journey of forgiving the evil aimed at me.</a:t>
            </a:r>
          </a:p>
        </p:txBody>
      </p:sp>
      <p:pic>
        <p:nvPicPr>
          <p:cNvPr id="709"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10"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12" name="Engage -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Engage - Discussion</a:t>
            </a:r>
          </a:p>
        </p:txBody>
      </p:sp>
      <p:pic>
        <p:nvPicPr>
          <p:cNvPr id="7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1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16" name="What’s Next"/>
          <p:cNvSpPr txBox="1">
            <a:spLocks noGrp="1"/>
          </p:cNvSpPr>
          <p:nvPr>
            <p:ph type="ctrTitle"/>
          </p:nvPr>
        </p:nvSpPr>
        <p:spPr>
          <a:xfrm>
            <a:off x="477459" y="8289047"/>
            <a:ext cx="23429082" cy="2915292"/>
          </a:xfrm>
          <a:prstGeom prst="rect">
            <a:avLst/>
          </a:prstGeom>
        </p:spPr>
        <p:txBody>
          <a:bodyPr/>
          <a:lstStyle>
            <a:lvl1pPr algn="ctr">
              <a:defRPr sz="13300" b="0" spc="-532">
                <a:latin typeface="+mn-lt"/>
                <a:ea typeface="+mn-ea"/>
                <a:cs typeface="+mn-cs"/>
                <a:sym typeface="Montserrat Light"/>
              </a:defRPr>
            </a:lvl1pPr>
          </a:lstStyle>
          <a:p>
            <a:r>
              <a:t>What’s Next</a:t>
            </a:r>
          </a:p>
        </p:txBody>
      </p:sp>
      <p:pic>
        <p:nvPicPr>
          <p:cNvPr id="717"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718" name="HIC Logo Horizontal@2400x-8.png" descr="HIC Logo Horizontal@2400x-8.png"/>
          <p:cNvPicPr>
            <a:picLocks noChangeAspect="1"/>
          </p:cNvPicPr>
          <p:nvPr/>
        </p:nvPicPr>
        <p:blipFill>
          <a:blip r:embed="rId3"/>
          <a:stretch>
            <a:fillRect/>
          </a:stretch>
        </p:blipFill>
        <p:spPr>
          <a:xfrm>
            <a:off x="5332584" y="2574055"/>
            <a:ext cx="13718832" cy="3726950"/>
          </a:xfrm>
          <a:prstGeom prst="rect">
            <a:avLst/>
          </a:prstGeom>
          <a:ln w="12700">
            <a:miter lim="400000"/>
          </a:ln>
        </p:spPr>
      </p:pic>
      <p:sp>
        <p:nvSpPr>
          <p:cNvPr id="719" name="Session 7"/>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7</a:t>
            </a:r>
          </a:p>
        </p:txBody>
      </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21" name="Congratulation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Congratulations!</a:t>
            </a:r>
          </a:p>
        </p:txBody>
      </p:sp>
      <p:sp>
        <p:nvSpPr>
          <p:cNvPr id="722" name="Here’s what’s next:…"/>
          <p:cNvSpPr txBox="1">
            <a:spLocks noGrp="1"/>
          </p:cNvSpPr>
          <p:nvPr>
            <p:ph type="subTitle" idx="1"/>
          </p:nvPr>
        </p:nvSpPr>
        <p:spPr>
          <a:xfrm>
            <a:off x="1206500" y="4472767"/>
            <a:ext cx="20088148" cy="8079400"/>
          </a:xfrm>
          <a:prstGeom prst="rect">
            <a:avLst/>
          </a:prstGeom>
        </p:spPr>
        <p:txBody>
          <a:bodyPr/>
          <a:lstStyle/>
          <a:p>
            <a:pPr defTabSz="817244">
              <a:spcBef>
                <a:spcPts val="4400"/>
              </a:spcBef>
              <a:defRPr sz="5445" b="0">
                <a:latin typeface="Source Serif Variable Regular"/>
                <a:ea typeface="Source Serif Variable Regular"/>
                <a:cs typeface="Source Serif Variable Regular"/>
                <a:sym typeface="Source Serif Variable Regular"/>
              </a:defRPr>
            </a:pPr>
            <a:r>
              <a:t>Here’s what’s next:</a:t>
            </a:r>
          </a:p>
          <a:p>
            <a:pPr defTabSz="817244">
              <a:spcBef>
                <a:spcPts val="4400"/>
              </a:spcBef>
              <a:defRPr sz="5445" b="0">
                <a:latin typeface="Source Serif Variable Regular"/>
                <a:ea typeface="Source Serif Variable Regular"/>
                <a:cs typeface="Source Serif Variable Regular"/>
                <a:sym typeface="Source Serif Variable Regular"/>
              </a:defRPr>
            </a:pPr>
            <a:r>
              <a:t>Your journey doesn’t stop here. We’re excited to support you with a variety of free resources designed to help you build a High Impact Church. Plus, we would love to hear from you! Scan the code below to access these resources and take a quick survey to share your feedback. Let’s keep learning and growing together!</a:t>
            </a:r>
          </a:p>
        </p:txBody>
      </p:sp>
      <p:pic>
        <p:nvPicPr>
          <p:cNvPr id="72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2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27"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pic>
        <p:nvPicPr>
          <p:cNvPr id="728" name="CleanShot 2025-04-22 at 12.54.05@2x.jpg" descr="CleanShot 2025-04-22 at 12.54.05@2x.jpg"/>
          <p:cNvPicPr>
            <a:picLocks noChangeAspect="1"/>
          </p:cNvPicPr>
          <p:nvPr/>
        </p:nvPicPr>
        <p:blipFill>
          <a:blip r:embed="rId4"/>
          <a:stretch>
            <a:fillRect/>
          </a:stretch>
        </p:blipFill>
        <p:spPr>
          <a:xfrm>
            <a:off x="9146652" y="1891652"/>
            <a:ext cx="6090696" cy="6014878"/>
          </a:xfrm>
          <a:prstGeom prst="rect">
            <a:avLst/>
          </a:prstGeom>
          <a:ln w="12700">
            <a:miter lim="400000"/>
          </a:ln>
        </p:spPr>
      </p:pic>
      <p:sp>
        <p:nvSpPr>
          <p:cNvPr id="729" name="LOTE.me/HIC"/>
          <p:cNvSpPr txBox="1"/>
          <p:nvPr/>
        </p:nvSpPr>
        <p:spPr>
          <a:xfrm>
            <a:off x="9568122" y="8715875"/>
            <a:ext cx="5247756"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900">
                <a:latin typeface="Montserrat SemiBold"/>
                <a:ea typeface="Montserrat SemiBold"/>
                <a:cs typeface="Montserrat SemiBold"/>
                <a:sym typeface="Montserrat SemiBold"/>
              </a:defRPr>
            </a:lvl1pPr>
          </a:lstStyle>
          <a:p>
            <a:r>
              <a:t>LOTE.me/HIC</a:t>
            </a:r>
          </a:p>
        </p:txBody>
      </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3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33" name="1. Three Components of a High…"/>
          <p:cNvSpPr txBox="1">
            <a:spLocks noGrp="1"/>
          </p:cNvSpPr>
          <p:nvPr>
            <p:ph type="ctrTitle"/>
          </p:nvPr>
        </p:nvSpPr>
        <p:spPr>
          <a:xfrm>
            <a:off x="1206496" y="1990081"/>
            <a:ext cx="20537413" cy="2702182"/>
          </a:xfrm>
          <a:prstGeom prst="rect">
            <a:avLst/>
          </a:prstGeom>
        </p:spPr>
        <p:txBody>
          <a:bodyPr/>
          <a:lstStyle/>
          <a:p>
            <a:pPr>
              <a:defRPr sz="8500" b="0" spc="-340">
                <a:latin typeface="+mn-lt"/>
                <a:ea typeface="+mn-ea"/>
                <a:cs typeface="+mn-cs"/>
                <a:sym typeface="Montserrat Light"/>
              </a:defRPr>
            </a:pPr>
            <a:r>
              <a:t>1. Three Components of a High </a:t>
            </a:r>
          </a:p>
          <a:p>
            <a:pPr>
              <a:defRPr sz="8500" b="0" spc="-340">
                <a:latin typeface="+mn-lt"/>
                <a:ea typeface="+mn-ea"/>
                <a:cs typeface="+mn-cs"/>
                <a:sym typeface="Montserrat Light"/>
              </a:defRPr>
            </a:pPr>
            <a:r>
              <a:t>   Impact Church</a:t>
            </a:r>
          </a:p>
        </p:txBody>
      </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3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37" name="Lost people coming to Christ…"/>
          <p:cNvSpPr txBox="1">
            <a:spLocks noGrp="1"/>
          </p:cNvSpPr>
          <p:nvPr>
            <p:ph type="subTitle" sz="half" idx="1"/>
          </p:nvPr>
        </p:nvSpPr>
        <p:spPr>
          <a:xfrm>
            <a:off x="6131347" y="3569039"/>
            <a:ext cx="20088148" cy="4268227"/>
          </a:xfrm>
          <a:prstGeom prst="rect">
            <a:avLst/>
          </a:prstGeom>
        </p:spPr>
        <p:txBody>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t>Lost people coming to Christ </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t>Found people growing into maturity</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t>Equipped people meeting needs in the community </a:t>
            </a:r>
          </a:p>
        </p:txBody>
      </p:sp>
      <p:sp>
        <p:nvSpPr>
          <p:cNvPr id="738" name="1) Healthy Church (3 Characteristics)"/>
          <p:cNvSpPr txBox="1"/>
          <p:nvPr/>
        </p:nvSpPr>
        <p:spPr>
          <a:xfrm>
            <a:off x="6131347" y="2067561"/>
            <a:ext cx="20088148"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t>1) Healthy Church (3 Characteristics)</a:t>
            </a:r>
          </a:p>
        </p:txBody>
      </p:sp>
      <p:sp>
        <p:nvSpPr>
          <p:cNvPr id="739"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0"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1" name="Circle"/>
          <p:cNvSpPr/>
          <p:nvPr/>
        </p:nvSpPr>
        <p:spPr>
          <a:xfrm>
            <a:off x="2387545" y="1790004"/>
            <a:ext cx="2011590" cy="2011590"/>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2" name="01"/>
          <p:cNvSpPr txBox="1"/>
          <p:nvPr/>
        </p:nvSpPr>
        <p:spPr>
          <a:xfrm>
            <a:off x="2672211" y="2181861"/>
            <a:ext cx="1442258"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01</a:t>
            </a:r>
          </a:p>
        </p:txBody>
      </p:sp>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45"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46" name="Surrender my life…"/>
          <p:cNvSpPr txBox="1">
            <a:spLocks noGrp="1"/>
          </p:cNvSpPr>
          <p:nvPr>
            <p:ph type="subTitle" idx="1"/>
          </p:nvPr>
        </p:nvSpPr>
        <p:spPr>
          <a:xfrm>
            <a:off x="6161377" y="3569039"/>
            <a:ext cx="20088148" cy="8079400"/>
          </a:xfrm>
          <a:prstGeom prst="rect">
            <a:avLst/>
          </a:prstGeom>
        </p:spPr>
        <p:txBody>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Surrender</a:t>
            </a:r>
            <a:r>
              <a:t> my life</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Separate</a:t>
            </a:r>
            <a:r>
              <a:t> from the world’s values</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Sober</a:t>
            </a:r>
            <a:r>
              <a:t> self-assessment</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Serving</a:t>
            </a:r>
            <a:r>
              <a:t> in love</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Supernaturally</a:t>
            </a:r>
            <a:r>
              <a:t> responding to evil with good</a:t>
            </a:r>
          </a:p>
        </p:txBody>
      </p:sp>
      <p:sp>
        <p:nvSpPr>
          <p:cNvPr id="747" name="2) Healthy Disciple (Romans 12)"/>
          <p:cNvSpPr txBox="1"/>
          <p:nvPr/>
        </p:nvSpPr>
        <p:spPr>
          <a:xfrm>
            <a:off x="6161377" y="2067561"/>
            <a:ext cx="20088148"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t>2) Healthy Disciple (Romans 12)</a:t>
            </a:r>
          </a:p>
        </p:txBody>
      </p:sp>
      <p:sp>
        <p:nvSpPr>
          <p:cNvPr id="748"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9"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0" name="Circle"/>
          <p:cNvSpPr/>
          <p:nvPr/>
        </p:nvSpPr>
        <p:spPr>
          <a:xfrm>
            <a:off x="3498638" y="5311673"/>
            <a:ext cx="2011591" cy="2011590"/>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1" name="02"/>
          <p:cNvSpPr txBox="1"/>
          <p:nvPr/>
        </p:nvSpPr>
        <p:spPr>
          <a:xfrm>
            <a:off x="3783305" y="5627330"/>
            <a:ext cx="1442257"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02</a:t>
            </a:r>
          </a:p>
        </p:txBody>
      </p:sp>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5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54"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55" name="Before God…"/>
          <p:cNvSpPr txBox="1">
            <a:spLocks noGrp="1"/>
          </p:cNvSpPr>
          <p:nvPr>
            <p:ph type="subTitle" idx="1"/>
          </p:nvPr>
        </p:nvSpPr>
        <p:spPr>
          <a:xfrm>
            <a:off x="6161377" y="3569039"/>
            <a:ext cx="20088148" cy="8079400"/>
          </a:xfrm>
          <a:prstGeom prst="rect">
            <a:avLst/>
          </a:prstGeom>
        </p:spPr>
        <p:txBody>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t>Before God</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t>In Community</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t>On Mission</a:t>
            </a:r>
          </a:p>
        </p:txBody>
      </p:sp>
      <p:sp>
        <p:nvSpPr>
          <p:cNvPr id="756" name="3) Healthy Discipleship Process (B.I.O.)"/>
          <p:cNvSpPr txBox="1"/>
          <p:nvPr/>
        </p:nvSpPr>
        <p:spPr>
          <a:xfrm>
            <a:off x="6161377" y="2067561"/>
            <a:ext cx="20088148"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t>3) Healthy Discipleship Process (B.I.O.)</a:t>
            </a:r>
          </a:p>
        </p:txBody>
      </p:sp>
      <p:sp>
        <p:nvSpPr>
          <p:cNvPr id="757"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8"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9" name="Circle"/>
          <p:cNvSpPr/>
          <p:nvPr/>
        </p:nvSpPr>
        <p:spPr>
          <a:xfrm>
            <a:off x="2572123" y="8735042"/>
            <a:ext cx="2011591" cy="2011591"/>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60" name="03"/>
          <p:cNvSpPr txBox="1"/>
          <p:nvPr/>
        </p:nvSpPr>
        <p:spPr>
          <a:xfrm>
            <a:off x="2856790" y="9050700"/>
            <a:ext cx="1442257"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03</a:t>
            </a:r>
          </a:p>
        </p:txBody>
      </p:sp>
    </p:spTree>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6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6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64" name="2. Taking Action as a…"/>
          <p:cNvSpPr txBox="1">
            <a:spLocks noGrp="1"/>
          </p:cNvSpPr>
          <p:nvPr>
            <p:ph type="ctrTitle"/>
          </p:nvPr>
        </p:nvSpPr>
        <p:spPr>
          <a:xfrm>
            <a:off x="1206496" y="1967934"/>
            <a:ext cx="20537413" cy="2702182"/>
          </a:xfrm>
          <a:prstGeom prst="rect">
            <a:avLst/>
          </a:prstGeom>
        </p:spPr>
        <p:txBody>
          <a:bodyPr/>
          <a:lstStyle/>
          <a:p>
            <a:pPr>
              <a:defRPr sz="8500" b="0" spc="-340">
                <a:latin typeface="+mn-lt"/>
                <a:ea typeface="+mn-ea"/>
                <a:cs typeface="+mn-cs"/>
                <a:sym typeface="Montserrat Light"/>
              </a:defRPr>
            </a:pPr>
            <a:r>
              <a:t>2. Taking Action as a </a:t>
            </a:r>
          </a:p>
          <a:p>
            <a:pPr>
              <a:defRPr sz="8500" b="0" spc="-340">
                <a:latin typeface="+mn-lt"/>
                <a:ea typeface="+mn-ea"/>
                <a:cs typeface="+mn-cs"/>
                <a:sym typeface="Montserrat Light"/>
              </a:defRPr>
            </a:pPr>
            <a:r>
              <a:t>    Romans 12 Leader</a:t>
            </a:r>
          </a:p>
        </p:txBody>
      </p:sp>
      <p:sp>
        <p:nvSpPr>
          <p:cNvPr id="765" name="A. Ask God for a NEW VISION.…"/>
          <p:cNvSpPr txBox="1">
            <a:spLocks noGrp="1"/>
          </p:cNvSpPr>
          <p:nvPr>
            <p:ph type="subTitle" idx="1"/>
          </p:nvPr>
        </p:nvSpPr>
        <p:spPr>
          <a:xfrm>
            <a:off x="1206500" y="5252417"/>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t>A. Ask God for a </a:t>
            </a:r>
            <a:r>
              <a:rPr u="sng"/>
              <a:t>NEW</a:t>
            </a:r>
            <a:r>
              <a:t> </a:t>
            </a:r>
            <a:r>
              <a:rPr u="sng"/>
              <a:t>VISION</a:t>
            </a:r>
            <a:r>
              <a:t>. </a:t>
            </a:r>
          </a:p>
          <a:p>
            <a:pPr>
              <a:spcBef>
                <a:spcPts val="4500"/>
              </a:spcBef>
              <a:defRPr b="0">
                <a:latin typeface="Source Serif Variable Regular"/>
                <a:ea typeface="Source Serif Variable Regular"/>
                <a:cs typeface="Source Serif Variable Regular"/>
                <a:sym typeface="Source Serif Variable Regular"/>
              </a:defRPr>
            </a:pPr>
            <a:r>
              <a:t>Every great work in God’s Kingdom begins with prayer! Ask God for new convictions, wisdom, and courage to do His will</a:t>
            </a:r>
          </a:p>
        </p:txBody>
      </p:sp>
    </p:spTree>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6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68"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69" name="B. Create change and build Romans 12 disciples from the inside       out. Begin with YOURSELF, then teach and train your         LEADERS, and then introduce it to your CONGREGATION."/>
          <p:cNvSpPr txBox="1">
            <a:spLocks noGrp="1"/>
          </p:cNvSpPr>
          <p:nvPr>
            <p:ph type="subTitle" idx="1"/>
          </p:nvPr>
        </p:nvSpPr>
        <p:spPr>
          <a:xfrm>
            <a:off x="1206500" y="2070402"/>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t>B. Create change and build Romans 12 disciples from the inside </a:t>
            </a:r>
            <a:br/>
            <a:r>
              <a:t>     out. Begin with </a:t>
            </a:r>
            <a:r>
              <a:rPr u="sng"/>
              <a:t>YOURSELF</a:t>
            </a:r>
            <a:r>
              <a:t>, then teach and train your   </a:t>
            </a:r>
            <a:br/>
            <a:r>
              <a:t>     </a:t>
            </a:r>
            <a:r>
              <a:rPr u="sng"/>
              <a:t>LEADERS</a:t>
            </a:r>
            <a:r>
              <a:t>, and then introduce it to your </a:t>
            </a:r>
            <a:r>
              <a:rPr u="sng"/>
              <a:t>CONGREGATION</a:t>
            </a:r>
            <a:r>
              <a:t>. </a:t>
            </a:r>
          </a:p>
        </p:txBody>
      </p:sp>
    </p:spTree>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72"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73" name="YOU: God wants to work deeply in you before working through you. Your people will follow your example—you must BE a Romans 12 disciple so they can BECOME one too."/>
          <p:cNvSpPr txBox="1">
            <a:spLocks noGrp="1"/>
          </p:cNvSpPr>
          <p:nvPr>
            <p:ph type="subTitle" idx="1"/>
          </p:nvPr>
        </p:nvSpPr>
        <p:spPr>
          <a:xfrm>
            <a:off x="1206500" y="2070402"/>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YOU:</a:t>
            </a:r>
            <a:r>
              <a:t> God wants to work deeply in you before working through you. Your people will follow your example—you must BE a Romans 12 disciple so they can BECOME one too.</a:t>
            </a:r>
          </a:p>
        </p:txBody>
      </p:sp>
    </p:spTree>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76"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77" name="YOUR LEADERS: Pastor, you can’t do it all! Focus on a few, just as Jesus did. Who are your “Peter, James, and John”? Who are your “12 disciples?” By investing in a few, you first build a team of Romans 12 leaders.  They will help transform your church in"/>
          <p:cNvSpPr txBox="1">
            <a:spLocks noGrp="1"/>
          </p:cNvSpPr>
          <p:nvPr>
            <p:ph type="subTitle" idx="1"/>
          </p:nvPr>
        </p:nvSpPr>
        <p:spPr>
          <a:xfrm>
            <a:off x="1206500" y="2070402"/>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YOUR LEADERS: </a:t>
            </a:r>
            <a:r>
              <a:t>Pastor, you can’t do it all! Focus on a few, just as Jesus did. Who are your “Peter, James, and John”? Who are your “12 disciples?” By investing in a few, you first build a team of Romans 12 leaders.  They will help transform your church into a High Impact Church.</a:t>
            </a:r>
          </a:p>
        </p:txBody>
      </p:sp>
    </p:spTree>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80"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781" name="YOUR CONGREGATION: Once your leaders are committed to becoming Romans 12 Christians, it is then time to teach your church!"/>
          <p:cNvSpPr txBox="1">
            <a:spLocks noGrp="1"/>
          </p:cNvSpPr>
          <p:nvPr>
            <p:ph type="subTitle" idx="1"/>
          </p:nvPr>
        </p:nvSpPr>
        <p:spPr>
          <a:xfrm>
            <a:off x="1206500" y="2070402"/>
            <a:ext cx="21546107"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a:latin typeface="Source Serif Variable Bold"/>
                <a:ea typeface="Source Serif Variable Bold"/>
                <a:cs typeface="Source Serif Variable Bold"/>
                <a:sym typeface="Source Serif Variable Bold"/>
              </a:rPr>
              <a:t>YOUR CONGREGATION: </a:t>
            </a:r>
            <a:r>
              <a:t>Once your leaders are committed to becoming Romans 12 Christians, it is then time to teach your church!</a:t>
            </a:r>
          </a:p>
        </p:txBody>
      </p:sp>
    </p:spTree>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83" name="The Romans 12 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The Romans 12 Leadership Commitment</a:t>
            </a:r>
          </a:p>
        </p:txBody>
      </p:sp>
      <p:sp>
        <p:nvSpPr>
          <p:cNvPr id="784" name="I commit to being a disciple of Jesus before being a leader for Jesus"/>
          <p:cNvSpPr txBox="1">
            <a:spLocks noGrp="1"/>
          </p:cNvSpPr>
          <p:nvPr>
            <p:ph type="subTitle" idx="1"/>
          </p:nvPr>
        </p:nvSpPr>
        <p:spPr>
          <a:xfrm>
            <a:off x="1206500" y="7269436"/>
            <a:ext cx="22101419" cy="6834816"/>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t>I commit to being a disciple of Jesus before being a leader for Jesus</a:t>
            </a:r>
          </a:p>
        </p:txBody>
      </p:sp>
      <p:pic>
        <p:nvPicPr>
          <p:cNvPr id="785"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86"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
        <p:nvSpPr>
          <p:cNvPr id="787" name="By God’s grace, I want to BE the person I want my people to BECOME. I will turn my good intentions into actions, therefore,"/>
          <p:cNvSpPr txBox="1"/>
          <p:nvPr/>
        </p:nvSpPr>
        <p:spPr>
          <a:xfrm>
            <a:off x="1206500" y="4172471"/>
            <a:ext cx="21694027" cy="2581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spcBef>
                <a:spcPts val="4500"/>
              </a:spcBef>
              <a:defRPr sz="5500">
                <a:latin typeface="Source Serif Variable Regular"/>
                <a:ea typeface="Source Serif Variable Regular"/>
                <a:cs typeface="Source Serif Variable Regular"/>
                <a:sym typeface="Source Serif Variable Regular"/>
              </a:defRPr>
            </a:lvl1pPr>
          </a:lstStyle>
          <a:p>
            <a:r>
              <a:t>By God’s grace, I want to BE the person I want my people to BECOME. I will turn my good intentions into actions, therefore, </a:t>
            </a:r>
          </a:p>
        </p:txBody>
      </p:sp>
    </p:spTree>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89" name="I commit to surrendering all that I am and all that I have to God."/>
          <p:cNvSpPr txBox="1">
            <a:spLocks noGrp="1"/>
          </p:cNvSpPr>
          <p:nvPr>
            <p:ph type="subTitle" idx="1"/>
          </p:nvPr>
        </p:nvSpPr>
        <p:spPr>
          <a:xfrm>
            <a:off x="1206500" y="2074323"/>
            <a:ext cx="22101419"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t>I commit to surrendering all that I am and all that I have to God. </a:t>
            </a:r>
          </a:p>
        </p:txBody>
      </p:sp>
      <p:pic>
        <p:nvPicPr>
          <p:cNvPr id="790"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91"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93" name="I commit to regularly spending time with God so that I’m transformed by His Word rather than giving into the temptations of the world."/>
          <p:cNvSpPr txBox="1">
            <a:spLocks noGrp="1"/>
          </p:cNvSpPr>
          <p:nvPr>
            <p:ph type="subTitle" idx="1"/>
          </p:nvPr>
        </p:nvSpPr>
        <p:spPr>
          <a:xfrm>
            <a:off x="1206500" y="2074323"/>
            <a:ext cx="22101419"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t>I commit to regularly spending time with God so that I’m transformed by His Word rather than giving into the temptations of the world.</a:t>
            </a:r>
          </a:p>
        </p:txBody>
      </p:sp>
      <p:pic>
        <p:nvPicPr>
          <p:cNvPr id="794"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95"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97" name="I commit to relying on God’s grace and God’s people to accomplish the work of the ministry, because I cannot do everything on my own."/>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t>I commit to relying on God’s grace and God’s people to accomplish the work of the ministry, because I cannot do everything on my own.</a:t>
            </a:r>
          </a:p>
        </p:txBody>
      </p:sp>
      <p:pic>
        <p:nvPicPr>
          <p:cNvPr id="798"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99"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1" name="I commit to moving beyond superficial relationships and I will live in authentic community by serving others in love."/>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t>I commit to moving beyond superficial relationships and I will live in authentic community by serving others in love.</a:t>
            </a:r>
          </a:p>
        </p:txBody>
      </p:sp>
      <p:pic>
        <p:nvPicPr>
          <p:cNvPr id="802"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803"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5" name="I commit to relying on God’s spiritual power to start the journey of forgiving the evil aimed at me."/>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t>I commit to relying on God’s spiritual power to start the journey of forgiving the evil aimed at me.</a:t>
            </a:r>
          </a:p>
        </p:txBody>
      </p:sp>
      <p:pic>
        <p:nvPicPr>
          <p:cNvPr id="80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807" name="HIC Logo Horizontal@2400x-8.png" descr="HIC Logo Horizontal@2400x-8.png"/>
          <p:cNvPicPr>
            <a:picLocks noChangeAspect="1"/>
          </p:cNvPicPr>
          <p:nvPr/>
        </p:nvPicPr>
        <p:blipFill>
          <a:blip r:embed="rId4"/>
          <a:stretch>
            <a:fillRect/>
          </a:stretch>
        </p:blipFill>
        <p:spPr>
          <a:xfrm>
            <a:off x="1483858" y="11952349"/>
            <a:ext cx="4188121" cy="1137774"/>
          </a:xfrm>
          <a:prstGeom prst="rect">
            <a:avLst/>
          </a:prstGeom>
          <a:ln w="12700">
            <a:miter lim="400000"/>
          </a:ln>
        </p:spPr>
      </p:pic>
    </p:spTree>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9" name="How Did You Hear God Speak?"/>
          <p:cNvSpPr txBox="1">
            <a:spLocks noGrp="1"/>
          </p:cNvSpPr>
          <p:nvPr>
            <p:ph type="ctrTitle"/>
          </p:nvPr>
        </p:nvSpPr>
        <p:spPr>
          <a:xfrm>
            <a:off x="1206496" y="439781"/>
            <a:ext cx="16482250" cy="3154737"/>
          </a:xfrm>
          <a:prstGeom prst="rect">
            <a:avLst/>
          </a:prstGeom>
        </p:spPr>
        <p:txBody>
          <a:bodyPr/>
          <a:lstStyle>
            <a:lvl1pPr>
              <a:defRPr sz="8500" b="0" spc="-340">
                <a:latin typeface="+mn-lt"/>
                <a:ea typeface="+mn-ea"/>
                <a:cs typeface="+mn-cs"/>
                <a:sym typeface="Montserrat Light"/>
              </a:defRPr>
            </a:lvl1pPr>
          </a:lstStyle>
          <a:p>
            <a:r>
              <a:t>How Did You Hear God Speak?</a:t>
            </a:r>
          </a:p>
        </p:txBody>
      </p:sp>
      <p:pic>
        <p:nvPicPr>
          <p:cNvPr id="81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811"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812" name="Speak, Lord, for your servant is listening.…"/>
          <p:cNvSpPr txBox="1"/>
          <p:nvPr/>
        </p:nvSpPr>
        <p:spPr>
          <a:xfrm>
            <a:off x="1206499" y="4656680"/>
            <a:ext cx="21694028" cy="2581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4500"/>
              </a:spcBef>
              <a:defRPr sz="5500">
                <a:latin typeface="Source Serif Variable Regular"/>
                <a:ea typeface="Source Serif Variable Regular"/>
                <a:cs typeface="Source Serif Variable Regular"/>
                <a:sym typeface="Source Serif Variable Regular"/>
              </a:defRPr>
            </a:pPr>
            <a:r>
              <a:t>Speak, Lord, for your servant is listening.</a:t>
            </a:r>
          </a:p>
          <a:p>
            <a:pPr algn="l" defTabSz="825500">
              <a:spcBef>
                <a:spcPts val="4500"/>
              </a:spcBef>
              <a:defRPr sz="5500">
                <a:solidFill>
                  <a:srgbClr val="CE9759"/>
                </a:solidFill>
                <a:latin typeface="Source Serif Variable Regular"/>
                <a:ea typeface="Source Serif Variable Regular"/>
                <a:cs typeface="Source Serif Variable Regular"/>
                <a:sym typeface="Source Serif Variable Regular"/>
              </a:defRPr>
            </a:pPr>
            <a:r>
              <a:t>- 1 SAMUEL 3:9</a:t>
            </a:r>
          </a:p>
        </p:txBody>
      </p:sp>
    </p:spTree>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814"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815" name="HIC Logo Horizontal@2400x-8.png" descr="HIC Logo Horizontal@2400x-8.png"/>
          <p:cNvPicPr>
            <a:picLocks noChangeAspect="1"/>
          </p:cNvPicPr>
          <p:nvPr/>
        </p:nvPicPr>
        <p:blipFill>
          <a:blip r:embed="rId3"/>
          <a:stretch>
            <a:fillRect/>
          </a:stretch>
        </p:blipFill>
        <p:spPr>
          <a:xfrm>
            <a:off x="2813001" y="4310038"/>
            <a:ext cx="18757998" cy="509592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Montserrat Light"/>
        <a:ea typeface="Montserrat Light"/>
        <a:cs typeface="Montserrat Light"/>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Montserrat Light"/>
        <a:ea typeface="Montserrat Light"/>
        <a:cs typeface="Montserrat Light"/>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4558</Words>
  <Application>Microsoft Macintosh PowerPoint</Application>
  <PresentationFormat>Custom</PresentationFormat>
  <Paragraphs>306</Paragraphs>
  <Slides>145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145</vt:i4>
      </vt:variant>
    </vt:vector>
  </HeadingPairs>
  <TitlesOfParts>
    <vt:vector size="149" baseType="lpstr">
      <vt:lpstr>Helvetica Neue</vt:lpstr>
      <vt:lpstr>Helvetica Neue Medium</vt:lpstr>
      <vt:lpstr>Source Serif Variable Bold</vt:lpstr>
      <vt:lpstr>20_BasicBlack</vt:lpstr>
      <vt:lpstr>PowerPoint Presentation</vt:lpstr>
      <vt:lpstr>Getting Started</vt:lpstr>
      <vt:lpstr>1. Why We Are Here Today</vt:lpstr>
      <vt:lpstr>PowerPoint Presentation</vt:lpstr>
      <vt:lpstr>PowerPoint Presentation</vt:lpstr>
      <vt:lpstr>Engage: Discussion</vt:lpstr>
      <vt:lpstr>2. God’s Dream for Your Church</vt:lpstr>
      <vt:lpstr>PowerPoint Presentation</vt:lpstr>
      <vt:lpstr>PowerPoint Presentation</vt:lpstr>
      <vt:lpstr>PowerPoint Presentation</vt:lpstr>
      <vt:lpstr>PowerPoint Presentation</vt:lpstr>
      <vt:lpstr>3. Three Characteristics of      a Healthy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What Healthy Churches       Need to Make Disciples</vt:lpstr>
      <vt:lpstr>PowerPoint Presentation</vt:lpstr>
      <vt:lpstr>PowerPoint Presentation</vt:lpstr>
      <vt:lpstr>5. The Profile of a Disciple:       Romans 12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The Challenge</vt:lpstr>
      <vt:lpstr>PowerPoint Presentation</vt:lpstr>
      <vt:lpstr>Leadership Commitment</vt:lpstr>
      <vt:lpstr>Engage - Personal Reflection and Discussion</vt:lpstr>
      <vt:lpstr>What Does God Want From Me?</vt:lpstr>
      <vt:lpstr>What Does God Want From Me?</vt:lpstr>
      <vt:lpstr>1. How to Give God What He Wants</vt:lpstr>
      <vt:lpstr>PowerPoint Presentation</vt:lpstr>
      <vt:lpstr>PowerPoint Presentation</vt:lpstr>
      <vt:lpstr>PowerPoint Presentation</vt:lpstr>
      <vt:lpstr>2. Surrender is True Worship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Leadership Commitment</vt:lpstr>
      <vt:lpstr>Engage - Discussion</vt:lpstr>
      <vt:lpstr>How Do I Get God’s  Best for My Life?</vt:lpstr>
      <vt:lpstr>How Do I Get God’s Best for My Life?</vt:lpstr>
      <vt:lpstr>1. How to Get God’s Best For Your Life</vt:lpstr>
      <vt:lpstr>PowerPoint Presentation</vt:lpstr>
      <vt:lpstr>PowerPoint Presentation</vt:lpstr>
      <vt:lpstr>PowerPoint Presentation</vt:lpstr>
      <vt:lpstr>2. Separate From the World’s Values</vt:lpstr>
      <vt:lpstr>PowerPoint Presentation</vt:lpstr>
      <vt:lpstr>3. Principles of Transforming Your Mind</vt:lpstr>
      <vt:lpstr>PowerPoint Presentation</vt:lpstr>
      <vt:lpstr>PowerPoint Presentation</vt:lpstr>
      <vt:lpstr>4. Practical Methods for        Transforming Your Mind</vt:lpstr>
      <vt:lpstr>PowerPoint Presentation</vt:lpstr>
      <vt:lpstr>PowerPoint Presentation</vt:lpstr>
      <vt:lpstr>PowerPoint Presentation</vt:lpstr>
      <vt:lpstr>PowerPoint Presentation</vt:lpstr>
      <vt:lpstr>PowerPoint Presentation</vt:lpstr>
      <vt:lpstr>Leadership Commitment</vt:lpstr>
      <vt:lpstr>Engage - Personal Reflection and Discussion</vt:lpstr>
      <vt:lpstr>What is God’s Purpose  for My Life?</vt:lpstr>
      <vt:lpstr>What is God’s Purpose for My Life?</vt:lpstr>
      <vt:lpstr>1. Three Universal Questions</vt:lpstr>
      <vt:lpstr>PowerPoint Presentation</vt:lpstr>
      <vt:lpstr>PowerPoint Presentation</vt:lpstr>
      <vt:lpstr>2. My Identity</vt:lpstr>
      <vt:lpstr>PowerPoint Presentation</vt:lpstr>
      <vt:lpstr>3. My Security</vt:lpstr>
      <vt:lpstr>PowerPoint Presentation</vt:lpstr>
      <vt:lpstr>4. My Significance</vt:lpstr>
      <vt:lpstr>PowerPoint Presentation</vt:lpstr>
      <vt:lpstr>5. As a Leader</vt:lpstr>
      <vt:lpstr>PowerPoint Presentation</vt:lpstr>
      <vt:lpstr>PowerPoint Presentation</vt:lpstr>
      <vt:lpstr>PowerPoint Presentation</vt:lpstr>
      <vt:lpstr>PowerPoint Presentation</vt:lpstr>
      <vt:lpstr>PowerPoint Presentation</vt:lpstr>
      <vt:lpstr>Leadership Commitment</vt:lpstr>
      <vt:lpstr>Engage - Personal Reflection and Discussion</vt:lpstr>
      <vt:lpstr>How Do I Experience  Community?</vt:lpstr>
      <vt:lpstr>How Do I Experience Community?</vt:lpstr>
      <vt:lpstr>1. What it Takes to Grow Spiritually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What Does it Mean to Serve in Love?</vt:lpstr>
      <vt:lpstr>PowerPoint Presentation</vt:lpstr>
      <vt:lpstr>PowerPoint Presentation</vt:lpstr>
      <vt:lpstr>PowerPoint Presentation</vt:lpstr>
      <vt:lpstr>PowerPoint Presentation</vt:lpstr>
      <vt:lpstr>3. Are You Living in Authentic Community?</vt:lpstr>
      <vt:lpstr>PowerPoint Presentation</vt:lpstr>
      <vt:lpstr>PowerPoint Presentation</vt:lpstr>
      <vt:lpstr>Leadership Commitment</vt:lpstr>
      <vt:lpstr>Engage - Discussion</vt:lpstr>
      <vt:lpstr>How Do I Overcome Evil  Aimed at Me?</vt:lpstr>
      <vt:lpstr>How Do I Overcome Evil Aimed at Me?</vt:lpstr>
      <vt:lpstr>1. How to do the impossible</vt:lpstr>
      <vt:lpstr>PowerPoint Presentation</vt:lpstr>
      <vt:lpstr>PowerPoint Presentation</vt:lpstr>
      <vt:lpstr>PowerPoint Presentation</vt:lpstr>
      <vt:lpstr>PowerPoint Presentation</vt:lpstr>
      <vt:lpstr>PowerPoint Presentation</vt:lpstr>
      <vt:lpstr>2. The Supernatural Response to Evil</vt:lpstr>
      <vt:lpstr>PowerPoint Presentation</vt:lpstr>
      <vt:lpstr>PowerPoint Presentation</vt:lpstr>
      <vt:lpstr>PowerPoint Presentation</vt:lpstr>
      <vt:lpstr>PowerPoint Presentation</vt:lpstr>
      <vt:lpstr>Leadership Commitment</vt:lpstr>
      <vt:lpstr>Engage - Discussion</vt:lpstr>
      <vt:lpstr>What’s Next</vt:lpstr>
      <vt:lpstr>Congratulations!</vt:lpstr>
      <vt:lpstr>PowerPoint Presentation</vt:lpstr>
      <vt:lpstr>1. Three Components of a High     Impact Church</vt:lpstr>
      <vt:lpstr>PowerPoint Presentation</vt:lpstr>
      <vt:lpstr>PowerPoint Presentation</vt:lpstr>
      <vt:lpstr>PowerPoint Presentation</vt:lpstr>
      <vt:lpstr>2. Taking Action as a      Romans 12 Leader</vt:lpstr>
      <vt:lpstr>PowerPoint Presentation</vt:lpstr>
      <vt:lpstr>PowerPoint Presentation</vt:lpstr>
      <vt:lpstr>PowerPoint Presentation</vt:lpstr>
      <vt:lpstr>PowerPoint Presentation</vt:lpstr>
      <vt:lpstr>The Romans 12 Leadership Commitment</vt:lpstr>
      <vt:lpstr>PowerPoint Presentation</vt:lpstr>
      <vt:lpstr>PowerPoint Presentation</vt:lpstr>
      <vt:lpstr>PowerPoint Presentation</vt:lpstr>
      <vt:lpstr>PowerPoint Presentation</vt:lpstr>
      <vt:lpstr>PowerPoint Presentation</vt:lpstr>
      <vt:lpstr>How Did You Hear God Speak?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Davis Dewar</cp:lastModifiedBy>
  <cp:revision>1</cp:revision>
  <dcterms:modified xsi:type="dcterms:W3CDTF">2025-05-30T18:36:58Z</dcterms:modified>
</cp:coreProperties>
</file>