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6"/>
  </p:notesMasterIdLst>
  <p:sldIdLst>
    <p:sldId id="256" r:id="rId2"/>
    <p:sldId id="342" r:id="rId3"/>
    <p:sldId id="357" r:id="rId4"/>
    <p:sldId id="358" r:id="rId5"/>
    <p:sldId id="359" r:id="rId6"/>
    <p:sldId id="356" r:id="rId7"/>
    <p:sldId id="343" r:id="rId8"/>
    <p:sldId id="351" r:id="rId9"/>
    <p:sldId id="352" r:id="rId10"/>
    <p:sldId id="353" r:id="rId11"/>
    <p:sldId id="354" r:id="rId12"/>
    <p:sldId id="355"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362" r:id="rId31"/>
    <p:sldId id="274" r:id="rId32"/>
    <p:sldId id="275" r:id="rId33"/>
    <p:sldId id="276" r:id="rId34"/>
    <p:sldId id="277" r:id="rId35"/>
    <p:sldId id="278" r:id="rId36"/>
    <p:sldId id="279" r:id="rId37"/>
    <p:sldId id="280" r:id="rId38"/>
    <p:sldId id="281" r:id="rId39"/>
    <p:sldId id="282" r:id="rId40"/>
    <p:sldId id="283" r:id="rId41"/>
    <p:sldId id="284" r:id="rId42"/>
    <p:sldId id="340" r:id="rId43"/>
    <p:sldId id="344" r:id="rId44"/>
    <p:sldId id="285" r:id="rId45"/>
    <p:sldId id="286" r:id="rId46"/>
    <p:sldId id="287" r:id="rId47"/>
    <p:sldId id="288" r:id="rId48"/>
    <p:sldId id="289" r:id="rId49"/>
    <p:sldId id="290" r:id="rId50"/>
    <p:sldId id="291" r:id="rId51"/>
    <p:sldId id="347"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305" r:id="rId66"/>
    <p:sldId id="306" r:id="rId67"/>
    <p:sldId id="307" r:id="rId68"/>
    <p:sldId id="345" r:id="rId69"/>
    <p:sldId id="308" r:id="rId70"/>
    <p:sldId id="309" r:id="rId71"/>
    <p:sldId id="346" r:id="rId72"/>
    <p:sldId id="310" r:id="rId73"/>
    <p:sldId id="311" r:id="rId74"/>
    <p:sldId id="348" r:id="rId75"/>
    <p:sldId id="312" r:id="rId76"/>
    <p:sldId id="313" r:id="rId77"/>
    <p:sldId id="314" r:id="rId78"/>
    <p:sldId id="315" r:id="rId79"/>
    <p:sldId id="316" r:id="rId80"/>
    <p:sldId id="317" r:id="rId81"/>
    <p:sldId id="318" r:id="rId82"/>
    <p:sldId id="319" r:id="rId83"/>
    <p:sldId id="320" r:id="rId84"/>
    <p:sldId id="321" r:id="rId85"/>
    <p:sldId id="322" r:id="rId86"/>
    <p:sldId id="323" r:id="rId87"/>
    <p:sldId id="324" r:id="rId88"/>
    <p:sldId id="325" r:id="rId89"/>
    <p:sldId id="326" r:id="rId90"/>
    <p:sldId id="327" r:id="rId91"/>
    <p:sldId id="328" r:id="rId92"/>
    <p:sldId id="329" r:id="rId93"/>
    <p:sldId id="330" r:id="rId94"/>
    <p:sldId id="331" r:id="rId95"/>
    <p:sldId id="334" r:id="rId96"/>
    <p:sldId id="349" r:id="rId97"/>
    <p:sldId id="350" r:id="rId98"/>
    <p:sldId id="360" r:id="rId99"/>
    <p:sldId id="335" r:id="rId100"/>
    <p:sldId id="363" r:id="rId101"/>
    <p:sldId id="336" r:id="rId102"/>
    <p:sldId id="337" r:id="rId103"/>
    <p:sldId id="361" r:id="rId104"/>
    <p:sldId id="338" r:id="rId10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7" roundtripDataSignature="AMtx7mh9H8+iMRp+PtOO2LajFx2S360w5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CAD2"/>
    <a:srgbClr val="ADC9D3"/>
    <a:srgbClr val="3698A8"/>
    <a:srgbClr val="AAC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AD5F7C4-D743-431C-8641-AC8C2B8F256A}">
  <a:tblStyle styleId="{4AD5F7C4-D743-431C-8641-AC8C2B8F256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23"/>
    <p:restoredTop sz="95281"/>
  </p:normalViewPr>
  <p:slideViewPr>
    <p:cSldViewPr snapToGrid="0">
      <p:cViewPr>
        <p:scale>
          <a:sx n="114" d="100"/>
          <a:sy n="114" d="100"/>
        </p:scale>
        <p:origin x="424" y="1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customschemas.google.com/relationships/presentationmetadata" Target="meta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523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4986CFD2-D2C3-4DED-99B8-BD444362E022}"/>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891E15AA-B85C-6543-A4BD-BA05F765AA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40A9C69E-420C-6432-A4D9-0A29694CF5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52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7305B54F-0741-0B73-E7E0-9714A43AD379}"/>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03DF8427-AEE9-2EE2-C2A1-34CD897A6D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DFF3141F-622E-B6C6-E8B4-C41F541FCA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6340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118EAABB-AD33-194A-DC10-C1B1DF890C06}"/>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FDF2FFC0-5FC5-3BEF-F9A3-17EB060C2C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0EBD2CD3-91E3-A50E-2987-81AEEF02CD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364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D71E9458-302E-B097-7A3F-3212D81D8478}"/>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2F39A5C5-F8E8-B2E8-8785-87EF7F351F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531BF8B0-F033-AD9C-6182-AE44B7EA8B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3461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AD39CAF4-6483-ADB8-4763-F43DB6A18D24}"/>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316CD374-0943-8ADD-B688-F70B9D2656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1D08BECC-F129-A342-224C-77319A74DB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5737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AF8C9492-91B0-022D-B313-681836812F0C}"/>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206DB865-2AD4-7980-7272-197812E137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E4D7E36A-2303-DB8C-B080-ADF8D02BB2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2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61CA929A-C9BC-D55A-AA59-5F15FB0CB859}"/>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7F8002B5-1743-0382-79EE-E6B85650CC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2F4CE405-6766-DF4D-F2C1-9A7EFC3D68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2248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7156E839-2201-15CB-D188-7273F5EFCCD5}"/>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3CCC74CB-533E-A369-66CE-9AD98ED22F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52118DD2-226C-A9EF-CD82-064D1E1B92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8217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0AEDA1ED-6660-80C1-2770-16C2C1A8DBCB}"/>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09016FC8-7B74-693C-9C85-7D1634449E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07308BA8-9E20-4B93-A8A4-5B6EBB5E3E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9241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a:extLst>
            <a:ext uri="{FF2B5EF4-FFF2-40B4-BE49-F238E27FC236}">
              <a16:creationId xmlns:a16="http://schemas.microsoft.com/office/drawing/2014/main" id="{893D21BF-5522-619A-19EA-92D24C43D6A6}"/>
            </a:ext>
          </a:extLst>
        </p:cNvPr>
        <p:cNvGrpSpPr/>
        <p:nvPr/>
      </p:nvGrpSpPr>
      <p:grpSpPr>
        <a:xfrm>
          <a:off x="0" y="0"/>
          <a:ext cx="0" cy="0"/>
          <a:chOff x="0" y="0"/>
          <a:chExt cx="0" cy="0"/>
        </a:xfrm>
      </p:grpSpPr>
      <p:sp>
        <p:nvSpPr>
          <p:cNvPr id="103" name="Google Shape;103;p4:notes">
            <a:extLst>
              <a:ext uri="{FF2B5EF4-FFF2-40B4-BE49-F238E27FC236}">
                <a16:creationId xmlns:a16="http://schemas.microsoft.com/office/drawing/2014/main" id="{AA248566-24F7-CF92-41AF-0C5D8844E6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a:extLst>
              <a:ext uri="{FF2B5EF4-FFF2-40B4-BE49-F238E27FC236}">
                <a16:creationId xmlns:a16="http://schemas.microsoft.com/office/drawing/2014/main" id="{99069CC3-ADD4-1C19-55B1-24081C13B9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3246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49083ea63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f49083ea63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f49083ea63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f49083ea63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49083ea63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49083ea63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229E528D-2667-FF43-F462-5D3FF3436464}"/>
            </a:ext>
          </a:extLst>
        </p:cNvPr>
        <p:cNvGrpSpPr/>
        <p:nvPr/>
      </p:nvGrpSpPr>
      <p:grpSpPr>
        <a:xfrm>
          <a:off x="0" y="0"/>
          <a:ext cx="0" cy="0"/>
          <a:chOff x="0" y="0"/>
          <a:chExt cx="0" cy="0"/>
        </a:xfrm>
      </p:grpSpPr>
      <p:sp>
        <p:nvSpPr>
          <p:cNvPr id="242" name="Google Shape;242;g3f49083ea63_0_113:notes">
            <a:extLst>
              <a:ext uri="{FF2B5EF4-FFF2-40B4-BE49-F238E27FC236}">
                <a16:creationId xmlns:a16="http://schemas.microsoft.com/office/drawing/2014/main" id="{86124139-F657-C644-1BDB-A000BF7FC6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49083ea63_0_113:notes">
            <a:extLst>
              <a:ext uri="{FF2B5EF4-FFF2-40B4-BE49-F238E27FC236}">
                <a16:creationId xmlns:a16="http://schemas.microsoft.com/office/drawing/2014/main" id="{60878232-B318-8134-29FA-72BFCBD6FE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78240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f49083ea63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f49083ea6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f49083ea63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f49083ea63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a:extLst>
            <a:ext uri="{FF2B5EF4-FFF2-40B4-BE49-F238E27FC236}">
              <a16:creationId xmlns:a16="http://schemas.microsoft.com/office/drawing/2014/main" id="{4EA936AC-250E-B329-58D1-9AD6DC483FF2}"/>
            </a:ext>
          </a:extLst>
        </p:cNvPr>
        <p:cNvGrpSpPr/>
        <p:nvPr/>
      </p:nvGrpSpPr>
      <p:grpSpPr>
        <a:xfrm>
          <a:off x="0" y="0"/>
          <a:ext cx="0" cy="0"/>
          <a:chOff x="0" y="0"/>
          <a:chExt cx="0" cy="0"/>
        </a:xfrm>
      </p:grpSpPr>
      <p:sp>
        <p:nvSpPr>
          <p:cNvPr id="347" name="Google Shape;347;g3f49083ea63_0_122:notes">
            <a:extLst>
              <a:ext uri="{FF2B5EF4-FFF2-40B4-BE49-F238E27FC236}">
                <a16:creationId xmlns:a16="http://schemas.microsoft.com/office/drawing/2014/main" id="{791DD8EC-E83F-9D52-06FD-1AF2D39D33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f49083ea63_0_122:notes">
            <a:extLst>
              <a:ext uri="{FF2B5EF4-FFF2-40B4-BE49-F238E27FC236}">
                <a16:creationId xmlns:a16="http://schemas.microsoft.com/office/drawing/2014/main" id="{0222877A-B05C-843B-64A2-76FD44AC8B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16161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a:extLst>
            <a:ext uri="{FF2B5EF4-FFF2-40B4-BE49-F238E27FC236}">
              <a16:creationId xmlns:a16="http://schemas.microsoft.com/office/drawing/2014/main" id="{AA516FE1-6E17-696E-E967-D0296004166E}"/>
            </a:ext>
          </a:extLst>
        </p:cNvPr>
        <p:cNvGrpSpPr/>
        <p:nvPr/>
      </p:nvGrpSpPr>
      <p:grpSpPr>
        <a:xfrm>
          <a:off x="0" y="0"/>
          <a:ext cx="0" cy="0"/>
          <a:chOff x="0" y="0"/>
          <a:chExt cx="0" cy="0"/>
        </a:xfrm>
      </p:grpSpPr>
      <p:sp>
        <p:nvSpPr>
          <p:cNvPr id="347" name="Google Shape;347;g3f49083ea63_0_122:notes">
            <a:extLst>
              <a:ext uri="{FF2B5EF4-FFF2-40B4-BE49-F238E27FC236}">
                <a16:creationId xmlns:a16="http://schemas.microsoft.com/office/drawing/2014/main" id="{FD18A675-285A-F63D-0033-78A69E5F27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f49083ea63_0_122:notes">
            <a:extLst>
              <a:ext uri="{FF2B5EF4-FFF2-40B4-BE49-F238E27FC236}">
                <a16:creationId xmlns:a16="http://schemas.microsoft.com/office/drawing/2014/main" id="{CB26CEAA-9A63-04AB-5778-C751F6B395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77661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 name="Google Shape;37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5" name="Google Shape;38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6" name="Google Shape;396;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a:extLst>
            <a:ext uri="{FF2B5EF4-FFF2-40B4-BE49-F238E27FC236}">
              <a16:creationId xmlns:a16="http://schemas.microsoft.com/office/drawing/2014/main" id="{95E75A6A-C6EF-D51F-F7C9-52A5C3CAC1F7}"/>
            </a:ext>
          </a:extLst>
        </p:cNvPr>
        <p:cNvGrpSpPr/>
        <p:nvPr/>
      </p:nvGrpSpPr>
      <p:grpSpPr>
        <a:xfrm>
          <a:off x="0" y="0"/>
          <a:ext cx="0" cy="0"/>
          <a:chOff x="0" y="0"/>
          <a:chExt cx="0" cy="0"/>
        </a:xfrm>
      </p:grpSpPr>
      <p:sp>
        <p:nvSpPr>
          <p:cNvPr id="414" name="Google Shape;414;p33:notes">
            <a:extLst>
              <a:ext uri="{FF2B5EF4-FFF2-40B4-BE49-F238E27FC236}">
                <a16:creationId xmlns:a16="http://schemas.microsoft.com/office/drawing/2014/main" id="{DDCB80B8-7FAF-B1C5-14DB-9292E1FBA2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33:notes">
            <a:extLst>
              <a:ext uri="{FF2B5EF4-FFF2-40B4-BE49-F238E27FC236}">
                <a16:creationId xmlns:a16="http://schemas.microsoft.com/office/drawing/2014/main" id="{2D143A17-88BA-E694-482A-2367BECCBA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66440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f49083ea63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3f49083ea63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7" name="Google Shape;447;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9" name="Google Shape;46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0" name="Google Shape;48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f49083ea63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f49083ea63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5" name="Google Shape;505;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6" name="Google Shape;516;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7" name="Google Shape;527;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8" name="Google Shape;53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f49083ea63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f49083ea63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2" name="Google Shape;55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3" name="Google Shape;563;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a:extLst>
            <a:ext uri="{FF2B5EF4-FFF2-40B4-BE49-F238E27FC236}">
              <a16:creationId xmlns:a16="http://schemas.microsoft.com/office/drawing/2014/main" id="{1F8C9C93-4623-8F03-4D27-0D7AF7C0D7F8}"/>
            </a:ext>
          </a:extLst>
        </p:cNvPr>
        <p:cNvGrpSpPr/>
        <p:nvPr/>
      </p:nvGrpSpPr>
      <p:grpSpPr>
        <a:xfrm>
          <a:off x="0" y="0"/>
          <a:ext cx="0" cy="0"/>
          <a:chOff x="0" y="0"/>
          <a:chExt cx="0" cy="0"/>
        </a:xfrm>
      </p:grpSpPr>
      <p:sp>
        <p:nvSpPr>
          <p:cNvPr id="562" name="Google Shape;562;p47:notes">
            <a:extLst>
              <a:ext uri="{FF2B5EF4-FFF2-40B4-BE49-F238E27FC236}">
                <a16:creationId xmlns:a16="http://schemas.microsoft.com/office/drawing/2014/main" id="{CAB62102-D596-D210-CC54-DA94F554F1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3" name="Google Shape;563;p47:notes">
            <a:extLst>
              <a:ext uri="{FF2B5EF4-FFF2-40B4-BE49-F238E27FC236}">
                <a16:creationId xmlns:a16="http://schemas.microsoft.com/office/drawing/2014/main" id="{59E5519C-F4DD-11E3-F551-2CD047BC92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902701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4" name="Google Shape;57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5" name="Google Shape;585;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a:extLst>
            <a:ext uri="{FF2B5EF4-FFF2-40B4-BE49-F238E27FC236}">
              <a16:creationId xmlns:a16="http://schemas.microsoft.com/office/drawing/2014/main" id="{4F8850A4-70C2-2715-1919-649250E311C0}"/>
            </a:ext>
          </a:extLst>
        </p:cNvPr>
        <p:cNvGrpSpPr/>
        <p:nvPr/>
      </p:nvGrpSpPr>
      <p:grpSpPr>
        <a:xfrm>
          <a:off x="0" y="0"/>
          <a:ext cx="0" cy="0"/>
          <a:chOff x="0" y="0"/>
          <a:chExt cx="0" cy="0"/>
        </a:xfrm>
      </p:grpSpPr>
      <p:sp>
        <p:nvSpPr>
          <p:cNvPr id="584" name="Google Shape;584;p49:notes">
            <a:extLst>
              <a:ext uri="{FF2B5EF4-FFF2-40B4-BE49-F238E27FC236}">
                <a16:creationId xmlns:a16="http://schemas.microsoft.com/office/drawing/2014/main" id="{C2371D2B-91C8-F98A-1C7A-12F2F7423D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5" name="Google Shape;585;p49:notes">
            <a:extLst>
              <a:ext uri="{FF2B5EF4-FFF2-40B4-BE49-F238E27FC236}">
                <a16:creationId xmlns:a16="http://schemas.microsoft.com/office/drawing/2014/main" id="{88B9CF76-78DB-32D1-9691-85EA8DFCA2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64277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6" name="Google Shape;59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4" name="Google Shape;604;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a:extLst>
            <a:ext uri="{FF2B5EF4-FFF2-40B4-BE49-F238E27FC236}">
              <a16:creationId xmlns:a16="http://schemas.microsoft.com/office/drawing/2014/main" id="{329BC298-9962-7233-CCC2-2C416AF91519}"/>
            </a:ext>
          </a:extLst>
        </p:cNvPr>
        <p:cNvGrpSpPr/>
        <p:nvPr/>
      </p:nvGrpSpPr>
      <p:grpSpPr>
        <a:xfrm>
          <a:off x="0" y="0"/>
          <a:ext cx="0" cy="0"/>
          <a:chOff x="0" y="0"/>
          <a:chExt cx="0" cy="0"/>
        </a:xfrm>
      </p:grpSpPr>
      <p:sp>
        <p:nvSpPr>
          <p:cNvPr id="414" name="Google Shape;414;p33:notes">
            <a:extLst>
              <a:ext uri="{FF2B5EF4-FFF2-40B4-BE49-F238E27FC236}">
                <a16:creationId xmlns:a16="http://schemas.microsoft.com/office/drawing/2014/main" id="{95A19B6E-69EA-367B-B91A-BBB57F25EF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5" name="Google Shape;415;p33:notes">
            <a:extLst>
              <a:ext uri="{FF2B5EF4-FFF2-40B4-BE49-F238E27FC236}">
                <a16:creationId xmlns:a16="http://schemas.microsoft.com/office/drawing/2014/main" id="{22308B5B-9A0D-683A-BF63-E5F9761B89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20315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2" name="Google Shape;612;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2" name="Google Shape;622;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3f49083ea63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2" name="Google Shape;632;g3f49083ea63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6" name="Google Shape;636;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7" name="Google Shape;647;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8" name="Google Shape;658;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9" name="Google Shape;669;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0" name="Google Shape;680;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1" name="Google Shape;691;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3f49083ea63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3f49083ea63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p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5" name="Google Shape;705;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6" name="Google Shape;716;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7" name="Google Shape;727;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8" name="Google Shape;738;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f49083ea63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3f49083ea63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p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2" name="Google Shape;752;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3" name="Google Shape;763;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4" name="Google Shape;774;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85" name="Google Shape;785;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8" name="Google Shape;798;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a:extLst>
            <a:ext uri="{FF2B5EF4-FFF2-40B4-BE49-F238E27FC236}">
              <a16:creationId xmlns:a16="http://schemas.microsoft.com/office/drawing/2014/main" id="{C2E447AA-C00F-145E-9AD3-C698F52ABD2A}"/>
            </a:ext>
          </a:extLst>
        </p:cNvPr>
        <p:cNvGrpSpPr/>
        <p:nvPr/>
      </p:nvGrpSpPr>
      <p:grpSpPr>
        <a:xfrm>
          <a:off x="0" y="0"/>
          <a:ext cx="0" cy="0"/>
          <a:chOff x="0" y="0"/>
          <a:chExt cx="0" cy="0"/>
        </a:xfrm>
      </p:grpSpPr>
      <p:sp>
        <p:nvSpPr>
          <p:cNvPr id="827" name="Google Shape;827;p72:notes">
            <a:extLst>
              <a:ext uri="{FF2B5EF4-FFF2-40B4-BE49-F238E27FC236}">
                <a16:creationId xmlns:a16="http://schemas.microsoft.com/office/drawing/2014/main" id="{E591DC07-E326-C86F-E1D3-F87026161A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p72:notes">
            <a:extLst>
              <a:ext uri="{FF2B5EF4-FFF2-40B4-BE49-F238E27FC236}">
                <a16:creationId xmlns:a16="http://schemas.microsoft.com/office/drawing/2014/main" id="{1F394F5C-0574-FE54-61E9-BACF167D9E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600881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a:extLst>
            <a:ext uri="{FF2B5EF4-FFF2-40B4-BE49-F238E27FC236}">
              <a16:creationId xmlns:a16="http://schemas.microsoft.com/office/drawing/2014/main" id="{E613C5B2-90AC-EEB5-D55F-E7D292978DDC}"/>
            </a:ext>
          </a:extLst>
        </p:cNvPr>
        <p:cNvGrpSpPr/>
        <p:nvPr/>
      </p:nvGrpSpPr>
      <p:grpSpPr>
        <a:xfrm>
          <a:off x="0" y="0"/>
          <a:ext cx="0" cy="0"/>
          <a:chOff x="0" y="0"/>
          <a:chExt cx="0" cy="0"/>
        </a:xfrm>
      </p:grpSpPr>
      <p:sp>
        <p:nvSpPr>
          <p:cNvPr id="827" name="Google Shape;827;p72:notes">
            <a:extLst>
              <a:ext uri="{FF2B5EF4-FFF2-40B4-BE49-F238E27FC236}">
                <a16:creationId xmlns:a16="http://schemas.microsoft.com/office/drawing/2014/main" id="{94F01EE4-EA2B-F78F-93C8-A4A5DB7343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p72:notes">
            <a:extLst>
              <a:ext uri="{FF2B5EF4-FFF2-40B4-BE49-F238E27FC236}">
                <a16:creationId xmlns:a16="http://schemas.microsoft.com/office/drawing/2014/main" id="{58976ED6-BC0F-569B-A17E-24EBBF2F1E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45242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a:extLst>
            <a:ext uri="{FF2B5EF4-FFF2-40B4-BE49-F238E27FC236}">
              <a16:creationId xmlns:a16="http://schemas.microsoft.com/office/drawing/2014/main" id="{92046FA9-5DE8-3FA8-97E4-06AA18906CE7}"/>
            </a:ext>
          </a:extLst>
        </p:cNvPr>
        <p:cNvGrpSpPr/>
        <p:nvPr/>
      </p:nvGrpSpPr>
      <p:grpSpPr>
        <a:xfrm>
          <a:off x="0" y="0"/>
          <a:ext cx="0" cy="0"/>
          <a:chOff x="0" y="0"/>
          <a:chExt cx="0" cy="0"/>
        </a:xfrm>
      </p:grpSpPr>
      <p:sp>
        <p:nvSpPr>
          <p:cNvPr id="827" name="Google Shape;827;p72:notes">
            <a:extLst>
              <a:ext uri="{FF2B5EF4-FFF2-40B4-BE49-F238E27FC236}">
                <a16:creationId xmlns:a16="http://schemas.microsoft.com/office/drawing/2014/main" id="{8A986014-75B2-DB26-538E-C079B35C2D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p72:notes">
            <a:extLst>
              <a:ext uri="{FF2B5EF4-FFF2-40B4-BE49-F238E27FC236}">
                <a16:creationId xmlns:a16="http://schemas.microsoft.com/office/drawing/2014/main" id="{8115C05E-2C16-A4B7-348A-F49EA9B574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51731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f49083ea63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5" name="Google Shape;835;g3f49083ea63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a:extLst>
            <a:ext uri="{FF2B5EF4-FFF2-40B4-BE49-F238E27FC236}">
              <a16:creationId xmlns:a16="http://schemas.microsoft.com/office/drawing/2014/main" id="{2296F198-DEBD-39A8-BBA6-5D2DE9A9CB9D}"/>
            </a:ext>
          </a:extLst>
        </p:cNvPr>
        <p:cNvGrpSpPr/>
        <p:nvPr/>
      </p:nvGrpSpPr>
      <p:grpSpPr>
        <a:xfrm>
          <a:off x="0" y="0"/>
          <a:ext cx="0" cy="0"/>
          <a:chOff x="0" y="0"/>
          <a:chExt cx="0" cy="0"/>
        </a:xfrm>
      </p:grpSpPr>
      <p:sp>
        <p:nvSpPr>
          <p:cNvPr id="827" name="Google Shape;827;p72:notes">
            <a:extLst>
              <a:ext uri="{FF2B5EF4-FFF2-40B4-BE49-F238E27FC236}">
                <a16:creationId xmlns:a16="http://schemas.microsoft.com/office/drawing/2014/main" id="{5FAFD8FB-8341-BB47-AD82-9E338C2BBF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8" name="Google Shape;828;p72:notes">
            <a:extLst>
              <a:ext uri="{FF2B5EF4-FFF2-40B4-BE49-F238E27FC236}">
                <a16:creationId xmlns:a16="http://schemas.microsoft.com/office/drawing/2014/main" id="{F5D88753-F48A-FD13-5831-050FBAA4FC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372784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3f49083ea63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2" name="Google Shape;842;g3f49083ea63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f49083ea63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9" name="Google Shape;849;g3f49083ea63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a:extLst>
            <a:ext uri="{FF2B5EF4-FFF2-40B4-BE49-F238E27FC236}">
              <a16:creationId xmlns:a16="http://schemas.microsoft.com/office/drawing/2014/main" id="{0F934447-8DB6-0C5E-1E0E-2144B598480F}"/>
            </a:ext>
          </a:extLst>
        </p:cNvPr>
        <p:cNvGrpSpPr/>
        <p:nvPr/>
      </p:nvGrpSpPr>
      <p:grpSpPr>
        <a:xfrm>
          <a:off x="0" y="0"/>
          <a:ext cx="0" cy="0"/>
          <a:chOff x="0" y="0"/>
          <a:chExt cx="0" cy="0"/>
        </a:xfrm>
      </p:grpSpPr>
      <p:sp>
        <p:nvSpPr>
          <p:cNvPr id="848" name="Google Shape;848;g3f49083ea63_0_183:notes">
            <a:extLst>
              <a:ext uri="{FF2B5EF4-FFF2-40B4-BE49-F238E27FC236}">
                <a16:creationId xmlns:a16="http://schemas.microsoft.com/office/drawing/2014/main" id="{08F6468E-51D9-6F20-DC87-5C7792B98C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9" name="Google Shape;849;g3f49083ea63_0_183:notes">
            <a:extLst>
              <a:ext uri="{FF2B5EF4-FFF2-40B4-BE49-F238E27FC236}">
                <a16:creationId xmlns:a16="http://schemas.microsoft.com/office/drawing/2014/main" id="{E3A749B1-C9DF-4D6B-6A36-611FACD2B1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426213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3f49083ea6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56" name="Google Shape;856;g3f49083ea63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7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8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8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8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8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2"/>
          <p:cNvSpPr>
            <a:spLocks noGrp="1"/>
          </p:cNvSpPr>
          <p:nvPr>
            <p:ph type="pic" idx="2"/>
          </p:nvPr>
        </p:nvSpPr>
        <p:spPr>
          <a:xfrm>
            <a:off x="1792288" y="612775"/>
            <a:ext cx="5486400" cy="4114800"/>
          </a:xfrm>
          <a:prstGeom prst="rect">
            <a:avLst/>
          </a:prstGeom>
          <a:noFill/>
          <a:ln>
            <a:noFill/>
          </a:ln>
        </p:spPr>
      </p:sp>
      <p:sp>
        <p:nvSpPr>
          <p:cNvPr id="64" name="Google Shape;64;p8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8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8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8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8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8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8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8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8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8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7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
        <p:nvSpPr>
          <p:cNvPr id="86" name="Google Shape;86;p1"/>
          <p:cNvSpPr/>
          <p:nvPr/>
        </p:nvSpPr>
        <p:spPr>
          <a:xfrm>
            <a:off x="640080" y="2186710"/>
            <a:ext cx="7863900" cy="16500"/>
          </a:xfrm>
          <a:prstGeom prst="rect">
            <a:avLst/>
          </a:prstGeom>
          <a:solidFill>
            <a:srgbClr val="AAC7D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AAC7D1"/>
              </a:solidFill>
              <a:latin typeface="Calibri"/>
              <a:ea typeface="Calibri"/>
              <a:cs typeface="Calibri"/>
              <a:sym typeface="Calibri"/>
            </a:endParaRPr>
          </a:p>
        </p:txBody>
      </p:sp>
      <p:sp>
        <p:nvSpPr>
          <p:cNvPr id="87" name="Google Shape;87;p1"/>
          <p:cNvSpPr txBox="1"/>
          <p:nvPr/>
        </p:nvSpPr>
        <p:spPr>
          <a:xfrm>
            <a:off x="1094826" y="2377292"/>
            <a:ext cx="6901500" cy="6156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4000" b="1" i="0" u="none" strike="noStrike" cap="none" dirty="0">
                <a:solidFill>
                  <a:schemeClr val="bg1"/>
                </a:solidFill>
                <a:latin typeface="Arial"/>
                <a:ea typeface="Arial"/>
                <a:cs typeface="Arial"/>
                <a:sym typeface="Arial"/>
              </a:rPr>
              <a:t>The Art of Survival</a:t>
            </a:r>
            <a:endParaRPr dirty="0">
              <a:solidFill>
                <a:schemeClr val="bg1"/>
              </a:solidFill>
            </a:endParaRPr>
          </a:p>
        </p:txBody>
      </p:sp>
      <p:sp>
        <p:nvSpPr>
          <p:cNvPr id="88" name="Google Shape;88;p1"/>
          <p:cNvSpPr txBox="1"/>
          <p:nvPr/>
        </p:nvSpPr>
        <p:spPr>
          <a:xfrm>
            <a:off x="640080" y="3108807"/>
            <a:ext cx="7863900" cy="2772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800" b="0" i="1" u="none" strike="noStrike" cap="none" dirty="0">
                <a:solidFill>
                  <a:schemeClr val="bg1"/>
                </a:solidFill>
                <a:latin typeface="Arial"/>
                <a:ea typeface="Arial"/>
                <a:cs typeface="Arial"/>
                <a:sym typeface="Arial"/>
              </a:rPr>
              <a:t>Thriving in a World of Chaos</a:t>
            </a:r>
            <a:endParaRPr dirty="0">
              <a:solidFill>
                <a:schemeClr val="bg1"/>
              </a:solidFill>
            </a:endParaRPr>
          </a:p>
        </p:txBody>
      </p:sp>
      <p:sp>
        <p:nvSpPr>
          <p:cNvPr id="90" name="Google Shape;90;p1"/>
          <p:cNvSpPr/>
          <p:nvPr/>
        </p:nvSpPr>
        <p:spPr>
          <a:xfrm>
            <a:off x="625655" y="3598435"/>
            <a:ext cx="7863900" cy="16500"/>
          </a:xfrm>
          <a:prstGeom prst="rect">
            <a:avLst/>
          </a:prstGeom>
          <a:solidFill>
            <a:srgbClr val="AAC7D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AAC7D1"/>
              </a:solidFill>
              <a:latin typeface="Calibri"/>
              <a:ea typeface="Calibri"/>
              <a:cs typeface="Calibri"/>
              <a:sym typeface="Calibri"/>
            </a:endParaRPr>
          </a:p>
        </p:txBody>
      </p:sp>
      <p:sp>
        <p:nvSpPr>
          <p:cNvPr id="2" name="Google Shape;88;p1">
            <a:extLst>
              <a:ext uri="{FF2B5EF4-FFF2-40B4-BE49-F238E27FC236}">
                <a16:creationId xmlns:a16="http://schemas.microsoft.com/office/drawing/2014/main" id="{910F0AEF-1BC8-819C-E203-ACAC6705B721}"/>
              </a:ext>
            </a:extLst>
          </p:cNvPr>
          <p:cNvSpPr txBox="1"/>
          <p:nvPr/>
        </p:nvSpPr>
        <p:spPr>
          <a:xfrm>
            <a:off x="640080" y="4388117"/>
            <a:ext cx="7863900" cy="215444"/>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b="0" u="none" strike="noStrike" cap="none" dirty="0">
                <a:solidFill>
                  <a:schemeClr val="bg1"/>
                </a:solidFill>
                <a:latin typeface="Arial"/>
                <a:ea typeface="Arial"/>
                <a:cs typeface="Arial"/>
                <a:sym typeface="Arial"/>
              </a:rPr>
              <a:t>Based on the Teachings and Works of Chip Ingram</a:t>
            </a:r>
            <a:endParaRPr dirty="0">
              <a:solidFill>
                <a:schemeClr val="bg1"/>
              </a:solidFill>
            </a:endParaRPr>
          </a:p>
        </p:txBody>
      </p:sp>
      <p:pic>
        <p:nvPicPr>
          <p:cNvPr id="6" name="Picture 5">
            <a:extLst>
              <a:ext uri="{FF2B5EF4-FFF2-40B4-BE49-F238E27FC236}">
                <a16:creationId xmlns:a16="http://schemas.microsoft.com/office/drawing/2014/main" id="{F4420830-04D5-9CEE-EC15-BB021231936B}"/>
              </a:ext>
            </a:extLst>
          </p:cNvPr>
          <p:cNvPicPr>
            <a:picLocks noChangeAspect="1"/>
          </p:cNvPicPr>
          <p:nvPr/>
        </p:nvPicPr>
        <p:blipFill>
          <a:blip r:embed="rId4"/>
          <a:stretch>
            <a:fillRect/>
          </a:stretch>
        </p:blipFill>
        <p:spPr>
          <a:xfrm>
            <a:off x="2886075" y="334606"/>
            <a:ext cx="3371850" cy="19267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sp>
        <p:nvSpPr>
          <p:cNvPr id="107" name="Google Shape;107;p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lvl="0"/>
            <a:r>
              <a:rPr lang="en-US" sz="1200" dirty="0">
                <a:solidFill>
                  <a:schemeClr val="bg1"/>
                </a:solidFill>
              </a:rPr>
              <a:t>Before We Begin</a:t>
            </a:r>
          </a:p>
        </p:txBody>
      </p:sp>
      <p:sp>
        <p:nvSpPr>
          <p:cNvPr id="108" name="Google Shape;108;p4"/>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Have You Ever Wondered …</a:t>
            </a:r>
            <a:endParaRPr dirty="0">
              <a:solidFill>
                <a:srgbClr val="ADC9D3"/>
              </a:solidFill>
            </a:endParaRPr>
          </a:p>
        </p:txBody>
      </p:sp>
      <p:pic>
        <p:nvPicPr>
          <p:cNvPr id="2" name="Picture 1">
            <a:extLst>
              <a:ext uri="{FF2B5EF4-FFF2-40B4-BE49-F238E27FC236}">
                <a16:creationId xmlns:a16="http://schemas.microsoft.com/office/drawing/2014/main" id="{9A904987-E354-9EBA-606D-19B21117376B}"/>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4F188301-8ABC-D10D-C872-06BA01EC796F}"/>
              </a:ext>
            </a:extLst>
          </p:cNvPr>
          <p:cNvSpPr txBox="1"/>
          <p:nvPr/>
        </p:nvSpPr>
        <p:spPr>
          <a:xfrm>
            <a:off x="640080" y="1465620"/>
            <a:ext cx="7132200" cy="2548390"/>
          </a:xfrm>
          <a:prstGeom prst="rect">
            <a:avLst/>
          </a:prstGeom>
          <a:noFill/>
          <a:ln>
            <a:noFill/>
          </a:ln>
        </p:spPr>
        <p:txBody>
          <a:bodyPr spcFirstLastPara="1" wrap="square" lIns="0" tIns="0" rIns="0" bIns="0" anchor="ctr" anchorCtr="0">
            <a:spAutoFit/>
          </a:bodyPr>
          <a:lstStyle/>
          <a:p>
            <a:pPr marL="342900" marR="0" lvl="0" indent="-342900" algn="l" rtl="0">
              <a:lnSpc>
                <a:spcPct val="115000"/>
              </a:lnSpc>
              <a:spcBef>
                <a:spcPts val="0"/>
              </a:spcBef>
              <a:spcAft>
                <a:spcPts val="0"/>
              </a:spcAft>
              <a:buClr>
                <a:schemeClr val="bg1"/>
              </a:buClr>
              <a:buFont typeface="Courier New" panose="02070309020205020404" pitchFamily="49" charset="0"/>
              <a:buChar char="o"/>
            </a:pPr>
            <a:r>
              <a:rPr lang="en-US" sz="2400" dirty="0">
                <a:solidFill>
                  <a:schemeClr val="bg1"/>
                </a:solidFill>
              </a:rPr>
              <a:t>How do you survive when your own faith feels shaky—when you are supposed to have answers but you are struggling to find them?</a:t>
            </a:r>
          </a:p>
          <a:p>
            <a:pPr marL="342900" marR="0" lvl="0" indent="-342900" algn="l" rtl="0">
              <a:lnSpc>
                <a:spcPct val="115000"/>
              </a:lnSpc>
              <a:spcBef>
                <a:spcPts val="0"/>
              </a:spcBef>
              <a:spcAft>
                <a:spcPts val="0"/>
              </a:spcAft>
              <a:buClr>
                <a:schemeClr val="bg1"/>
              </a:buClr>
              <a:buFont typeface="Courier New" panose="02070309020205020404" pitchFamily="49" charset="0"/>
              <a:buChar char="o"/>
            </a:pPr>
            <a:r>
              <a:rPr lang="en-US" sz="2400" dirty="0">
                <a:solidFill>
                  <a:schemeClr val="bg1"/>
                </a:solidFill>
              </a:rPr>
              <a:t>When burnout creeps in and you question if you can keep going?</a:t>
            </a:r>
          </a:p>
          <a:p>
            <a:pPr marL="342900" marR="0" lvl="0" indent="-342900" algn="l" rtl="0">
              <a:lnSpc>
                <a:spcPct val="115000"/>
              </a:lnSpc>
              <a:spcBef>
                <a:spcPts val="0"/>
              </a:spcBef>
              <a:spcAft>
                <a:spcPts val="0"/>
              </a:spcAft>
              <a:buClr>
                <a:schemeClr val="bg1"/>
              </a:buClr>
              <a:buFont typeface="Courier New" panose="02070309020205020404" pitchFamily="49" charset="0"/>
              <a:buChar char="o"/>
            </a:pPr>
            <a:r>
              <a:rPr lang="en-US" sz="2400" dirty="0">
                <a:solidFill>
                  <a:schemeClr val="bg1"/>
                </a:solidFill>
              </a:rPr>
              <a:t>When your church faces unexpected challenges?</a:t>
            </a:r>
          </a:p>
        </p:txBody>
      </p:sp>
    </p:spTree>
    <p:extLst>
      <p:ext uri="{BB962C8B-B14F-4D97-AF65-F5344CB8AC3E}">
        <p14:creationId xmlns:p14="http://schemas.microsoft.com/office/powerpoint/2010/main" val="183055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2584CC08-23F8-E74C-6EC8-824CF680DDB5}"/>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116BB822-A823-E9FE-8D3C-A673F0074B18}"/>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lvl="0"/>
            <a:r>
              <a:rPr lang="en-US" sz="1200" dirty="0">
                <a:solidFill>
                  <a:schemeClr val="bg1"/>
                </a:solidFill>
              </a:rPr>
              <a:t>Before We Begin</a:t>
            </a:r>
          </a:p>
        </p:txBody>
      </p:sp>
      <p:pic>
        <p:nvPicPr>
          <p:cNvPr id="2" name="Picture 1">
            <a:extLst>
              <a:ext uri="{FF2B5EF4-FFF2-40B4-BE49-F238E27FC236}">
                <a16:creationId xmlns:a16="http://schemas.microsoft.com/office/drawing/2014/main" id="{1A754B38-2F2A-3A06-A0EA-AB0BF10B6AAF}"/>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9AFB8F69-DA78-BC20-B7AF-911BB550812B}"/>
              </a:ext>
            </a:extLst>
          </p:cNvPr>
          <p:cNvSpPr txBox="1"/>
          <p:nvPr/>
        </p:nvSpPr>
        <p:spPr>
          <a:xfrm>
            <a:off x="640080" y="1163991"/>
            <a:ext cx="7702536" cy="2548390"/>
          </a:xfrm>
          <a:prstGeom prst="rect">
            <a:avLst/>
          </a:prstGeom>
          <a:noFill/>
          <a:ln>
            <a:noFill/>
          </a:ln>
        </p:spPr>
        <p:txBody>
          <a:bodyPr spcFirstLastPara="1" wrap="square" lIns="0" tIns="0" rIns="0" bIns="0" anchor="ctr" anchorCtr="0">
            <a:spAutoFit/>
          </a:bodyPr>
          <a:lstStyle/>
          <a:p>
            <a:pPr marR="0" lvl="0" algn="l" rtl="0">
              <a:lnSpc>
                <a:spcPct val="115000"/>
              </a:lnSpc>
              <a:spcBef>
                <a:spcPts val="0"/>
              </a:spcBef>
              <a:spcAft>
                <a:spcPts val="0"/>
              </a:spcAft>
              <a:buClr>
                <a:schemeClr val="bg1"/>
              </a:buClr>
            </a:pPr>
            <a:r>
              <a:rPr lang="en-US" sz="2400" dirty="0">
                <a:solidFill>
                  <a:schemeClr val="bg1"/>
                </a:solidFill>
              </a:rPr>
              <a:t>You are not alone. Pastors carry weight that most people never see. Spiritual warfare. Financial pressure. Difficult church members. Leadership isolation. The weight of people's expectations when your own soul is weary. You came to ministry with a calling—not a death sentence. Yet sometimes the pressure doesn't feel survivable.</a:t>
            </a:r>
          </a:p>
        </p:txBody>
      </p:sp>
    </p:spTree>
    <p:extLst>
      <p:ext uri="{BB962C8B-B14F-4D97-AF65-F5344CB8AC3E}">
        <p14:creationId xmlns:p14="http://schemas.microsoft.com/office/powerpoint/2010/main" val="2878661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D89E398E-4ECC-986A-DCEB-C156B12B075F}"/>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EED991E4-0C14-A4C7-DB40-A27F2CAF7CD9}"/>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lvl="0"/>
            <a:r>
              <a:rPr lang="en-US" sz="1200" dirty="0">
                <a:solidFill>
                  <a:schemeClr val="bg1"/>
                </a:solidFill>
              </a:rPr>
              <a:t>Before We Begin</a:t>
            </a:r>
          </a:p>
        </p:txBody>
      </p:sp>
      <p:pic>
        <p:nvPicPr>
          <p:cNvPr id="2" name="Picture 1">
            <a:extLst>
              <a:ext uri="{FF2B5EF4-FFF2-40B4-BE49-F238E27FC236}">
                <a16:creationId xmlns:a16="http://schemas.microsoft.com/office/drawing/2014/main" id="{E6E53FC6-1BD7-C32E-5B1E-249A7A6E0F42}"/>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97896FE0-3BFB-1902-3C67-1AAF497EC76F}"/>
              </a:ext>
            </a:extLst>
          </p:cNvPr>
          <p:cNvSpPr txBox="1"/>
          <p:nvPr/>
        </p:nvSpPr>
        <p:spPr>
          <a:xfrm>
            <a:off x="640080" y="2225820"/>
            <a:ext cx="7702536" cy="424732"/>
          </a:xfrm>
          <a:prstGeom prst="rect">
            <a:avLst/>
          </a:prstGeom>
          <a:noFill/>
          <a:ln>
            <a:noFill/>
          </a:ln>
        </p:spPr>
        <p:txBody>
          <a:bodyPr spcFirstLastPara="1" wrap="square" lIns="0" tIns="0" rIns="0" bIns="0" anchor="ctr" anchorCtr="0">
            <a:spAutoFit/>
          </a:bodyPr>
          <a:lstStyle/>
          <a:p>
            <a:pPr marR="0" lvl="0" algn="ctr" rtl="0">
              <a:lnSpc>
                <a:spcPct val="115000"/>
              </a:lnSpc>
              <a:spcBef>
                <a:spcPts val="0"/>
              </a:spcBef>
              <a:spcAft>
                <a:spcPts val="0"/>
              </a:spcAft>
              <a:buClr>
                <a:schemeClr val="bg1"/>
              </a:buClr>
            </a:pPr>
            <a:r>
              <a:rPr lang="en-US" sz="2400" i="1" dirty="0">
                <a:solidFill>
                  <a:schemeClr val="bg1"/>
                </a:solidFill>
              </a:rPr>
              <a:t>There's an art to survival.</a:t>
            </a:r>
          </a:p>
        </p:txBody>
      </p:sp>
    </p:spTree>
    <p:extLst>
      <p:ext uri="{BB962C8B-B14F-4D97-AF65-F5344CB8AC3E}">
        <p14:creationId xmlns:p14="http://schemas.microsoft.com/office/powerpoint/2010/main" val="2925708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44A4DE23-4F41-7C0E-2ED2-71642E51E8C9}"/>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6B5F0421-390F-AC03-C8FD-D8A167058C21}"/>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Befor</a:t>
            </a:r>
            <a:r>
              <a:rPr lang="en-US" sz="1200" dirty="0">
                <a:solidFill>
                  <a:schemeClr val="bg1"/>
                </a:solidFill>
              </a:rPr>
              <a:t>e We Begin</a:t>
            </a:r>
            <a:endParaRPr dirty="0">
              <a:solidFill>
                <a:schemeClr val="bg1"/>
              </a:solidFill>
            </a:endParaRPr>
          </a:p>
        </p:txBody>
      </p:sp>
      <p:pic>
        <p:nvPicPr>
          <p:cNvPr id="2" name="Picture 1">
            <a:extLst>
              <a:ext uri="{FF2B5EF4-FFF2-40B4-BE49-F238E27FC236}">
                <a16:creationId xmlns:a16="http://schemas.microsoft.com/office/drawing/2014/main" id="{381BC0E9-3A49-52D2-2212-0FC5DAB87282}"/>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2D54472D-8A0A-260B-347A-3AF71AF03C0A}"/>
              </a:ext>
            </a:extLst>
          </p:cNvPr>
          <p:cNvSpPr txBox="1"/>
          <p:nvPr/>
        </p:nvSpPr>
        <p:spPr>
          <a:xfrm>
            <a:off x="640080" y="724589"/>
            <a:ext cx="7702536" cy="3822585"/>
          </a:xfrm>
          <a:prstGeom prst="rect">
            <a:avLst/>
          </a:prstGeom>
          <a:noFill/>
          <a:ln>
            <a:noFill/>
          </a:ln>
        </p:spPr>
        <p:txBody>
          <a:bodyPr spcFirstLastPara="1" wrap="square" lIns="0" tIns="0" rIns="0" bIns="0" anchor="ctr" anchorCtr="0">
            <a:spAutoFit/>
          </a:bodyPr>
          <a:lstStyle/>
          <a:p>
            <a:pPr marR="0" lvl="0" rtl="0">
              <a:lnSpc>
                <a:spcPct val="115000"/>
              </a:lnSpc>
              <a:spcBef>
                <a:spcPts val="0"/>
              </a:spcBef>
              <a:spcAft>
                <a:spcPts val="0"/>
              </a:spcAft>
              <a:buClr>
                <a:schemeClr val="bg1"/>
              </a:buClr>
            </a:pPr>
            <a:r>
              <a:rPr lang="en-US" sz="2400" dirty="0">
                <a:solidFill>
                  <a:schemeClr val="bg1"/>
                </a:solidFill>
              </a:rPr>
              <a:t>This isn't a formula. It's a way of looking for answers—a process that transforms how you see your circumstances, your capacity, and your calling. Built on James 1:2–12,</a:t>
            </a:r>
            <a:r>
              <a:rPr lang="en-US" sz="2400" i="1" dirty="0">
                <a:solidFill>
                  <a:schemeClr val="bg1"/>
                </a:solidFill>
              </a:rPr>
              <a:t> The Art of Survival </a:t>
            </a:r>
            <a:r>
              <a:rPr lang="en-US" sz="2400" dirty="0">
                <a:solidFill>
                  <a:schemeClr val="bg1"/>
                </a:solidFill>
              </a:rPr>
              <a:t>equips you with a biblical framework for not just surviving ministry—but thriving through it.</a:t>
            </a:r>
          </a:p>
          <a:p>
            <a:pPr marR="0" lvl="0" rtl="0">
              <a:lnSpc>
                <a:spcPct val="115000"/>
              </a:lnSpc>
              <a:spcBef>
                <a:spcPts val="0"/>
              </a:spcBef>
              <a:spcAft>
                <a:spcPts val="0"/>
              </a:spcAft>
              <a:buClr>
                <a:schemeClr val="bg1"/>
              </a:buClr>
            </a:pPr>
            <a:endParaRPr lang="en-US" sz="2400" dirty="0">
              <a:solidFill>
                <a:schemeClr val="bg1"/>
              </a:solidFill>
            </a:endParaRPr>
          </a:p>
          <a:p>
            <a:pPr marR="0" lvl="0" rtl="0">
              <a:lnSpc>
                <a:spcPct val="115000"/>
              </a:lnSpc>
              <a:spcBef>
                <a:spcPts val="0"/>
              </a:spcBef>
              <a:spcAft>
                <a:spcPts val="0"/>
              </a:spcAft>
              <a:buClr>
                <a:schemeClr val="bg1"/>
              </a:buClr>
            </a:pPr>
            <a:r>
              <a:rPr lang="en-US" sz="2400" dirty="0">
                <a:solidFill>
                  <a:schemeClr val="bg1"/>
                </a:solidFill>
              </a:rPr>
              <a:t>If you are ready to move from drowning to leading with confidence—welcome to </a:t>
            </a:r>
            <a:r>
              <a:rPr lang="en-US" sz="2400" i="1" dirty="0">
                <a:solidFill>
                  <a:schemeClr val="bg1"/>
                </a:solidFill>
              </a:rPr>
              <a:t>The Art of Survival</a:t>
            </a:r>
            <a:r>
              <a:rPr lang="en-US" sz="2400" dirty="0">
                <a:solidFill>
                  <a:schemeClr val="bg1"/>
                </a:solidFill>
              </a:rPr>
              <a:t>.</a:t>
            </a:r>
          </a:p>
        </p:txBody>
      </p:sp>
    </p:spTree>
    <p:extLst>
      <p:ext uri="{BB962C8B-B14F-4D97-AF65-F5344CB8AC3E}">
        <p14:creationId xmlns:p14="http://schemas.microsoft.com/office/powerpoint/2010/main" val="331005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06BC0339-8ABE-72CF-583D-6310407F31A7}"/>
            </a:ext>
          </a:extLst>
        </p:cNvPr>
        <p:cNvGrpSpPr/>
        <p:nvPr/>
      </p:nvGrpSpPr>
      <p:grpSpPr>
        <a:xfrm>
          <a:off x="0" y="0"/>
          <a:ext cx="0" cy="0"/>
          <a:chOff x="0" y="0"/>
          <a:chExt cx="0" cy="0"/>
        </a:xfrm>
      </p:grpSpPr>
      <p:sp>
        <p:nvSpPr>
          <p:cNvPr id="108" name="Google Shape;108;p4">
            <a:extLst>
              <a:ext uri="{FF2B5EF4-FFF2-40B4-BE49-F238E27FC236}">
                <a16:creationId xmlns:a16="http://schemas.microsoft.com/office/drawing/2014/main" id="{F47F7D74-9659-D3F6-E795-EF9D87F791C1}"/>
              </a:ext>
            </a:extLst>
          </p:cNvPr>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How to Use This Notebook</a:t>
            </a:r>
            <a:endParaRPr dirty="0">
              <a:solidFill>
                <a:srgbClr val="ADC9D3"/>
              </a:solidFill>
            </a:endParaRPr>
          </a:p>
        </p:txBody>
      </p:sp>
      <p:pic>
        <p:nvPicPr>
          <p:cNvPr id="2" name="Picture 1">
            <a:extLst>
              <a:ext uri="{FF2B5EF4-FFF2-40B4-BE49-F238E27FC236}">
                <a16:creationId xmlns:a16="http://schemas.microsoft.com/office/drawing/2014/main" id="{2CB9DB1C-9528-B387-24D0-67B7DF2A58E1}"/>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A829D292-911A-55CB-2199-DE3730219FCA}"/>
              </a:ext>
            </a:extLst>
          </p:cNvPr>
          <p:cNvSpPr txBox="1"/>
          <p:nvPr/>
        </p:nvSpPr>
        <p:spPr>
          <a:xfrm>
            <a:off x="640080" y="1440219"/>
            <a:ext cx="7132200" cy="2973122"/>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This notebook is yours. Write in it, pray through it, and take it home marked up — it is a working tool, not a keepsake.</a:t>
            </a:r>
          </a:p>
          <a:p>
            <a:pPr marL="0" marR="0" lvl="0" indent="0" algn="l" rtl="0">
              <a:lnSpc>
                <a:spcPct val="115000"/>
              </a:lnSpc>
              <a:spcBef>
                <a:spcPts val="0"/>
              </a:spcBef>
              <a:spcAft>
                <a:spcPts val="0"/>
              </a:spcAft>
              <a:buNone/>
            </a:pPr>
            <a:endParaRPr lang="en-US" sz="2400" dirty="0">
              <a:solidFill>
                <a:schemeClr val="bg1"/>
              </a:solidFill>
            </a:endParaRPr>
          </a:p>
          <a:p>
            <a:pPr marL="0" marR="0" lvl="0" indent="0" algn="l" rtl="0">
              <a:lnSpc>
                <a:spcPct val="115000"/>
              </a:lnSpc>
              <a:spcBef>
                <a:spcPts val="0"/>
              </a:spcBef>
              <a:spcAft>
                <a:spcPts val="0"/>
              </a:spcAft>
              <a:buNone/>
            </a:pPr>
            <a:r>
              <a:rPr lang="en-US" sz="2400" dirty="0">
                <a:solidFill>
                  <a:schemeClr val="bg1"/>
                </a:solidFill>
              </a:rPr>
              <a:t>Blanks appear throughout the teaching. Fill them in as we go; if you miss one, the Answer Guide at the back has every answer by session.</a:t>
            </a:r>
          </a:p>
        </p:txBody>
      </p:sp>
    </p:spTree>
    <p:extLst>
      <p:ext uri="{BB962C8B-B14F-4D97-AF65-F5344CB8AC3E}">
        <p14:creationId xmlns:p14="http://schemas.microsoft.com/office/powerpoint/2010/main" val="2102054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DC281CB9-CA82-579E-675D-74E0B2F09DDF}"/>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7A71BBA0-DB75-6351-EDE6-8DED332E9C8F}"/>
              </a:ext>
            </a:extLst>
          </p:cNvPr>
          <p:cNvSpPr txBox="1"/>
          <p:nvPr/>
        </p:nvSpPr>
        <p:spPr>
          <a:xfrm>
            <a:off x="640080" y="457267"/>
            <a:ext cx="7863900" cy="184666"/>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What to Expect</a:t>
            </a:r>
          </a:p>
        </p:txBody>
      </p:sp>
      <p:sp>
        <p:nvSpPr>
          <p:cNvPr id="108" name="Google Shape;108;p4">
            <a:extLst>
              <a:ext uri="{FF2B5EF4-FFF2-40B4-BE49-F238E27FC236}">
                <a16:creationId xmlns:a16="http://schemas.microsoft.com/office/drawing/2014/main" id="{D3B709CB-517D-02B9-250A-54E03DC34F46}"/>
              </a:ext>
            </a:extLst>
          </p:cNvPr>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What to Expect</a:t>
            </a:r>
            <a:endParaRPr dirty="0">
              <a:solidFill>
                <a:srgbClr val="ADC9D3"/>
              </a:solidFill>
            </a:endParaRPr>
          </a:p>
        </p:txBody>
      </p:sp>
      <p:pic>
        <p:nvPicPr>
          <p:cNvPr id="2" name="Picture 1">
            <a:extLst>
              <a:ext uri="{FF2B5EF4-FFF2-40B4-BE49-F238E27FC236}">
                <a16:creationId xmlns:a16="http://schemas.microsoft.com/office/drawing/2014/main" id="{B95D0E40-739D-AFFA-CDBA-6FA0517587AC}"/>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FF81FFEE-A3BD-42B2-27B1-F45570AE0CA2}"/>
              </a:ext>
            </a:extLst>
          </p:cNvPr>
          <p:cNvSpPr txBox="1"/>
          <p:nvPr/>
        </p:nvSpPr>
        <p:spPr>
          <a:xfrm>
            <a:off x="640079" y="1465088"/>
            <a:ext cx="7863899"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i="1" dirty="0">
                <a:solidFill>
                  <a:schemeClr val="bg1"/>
                </a:solidFill>
              </a:rPr>
              <a:t>The Art of Survival</a:t>
            </a:r>
            <a:r>
              <a:rPr lang="en-US" sz="2400" dirty="0">
                <a:solidFill>
                  <a:schemeClr val="bg1"/>
                </a:solidFill>
              </a:rPr>
              <a:t> is the first step on the High Impact Church Pathway — a journey of seminars, training, and tools built to help pastors lead churches that change their communities.</a:t>
            </a:r>
          </a:p>
        </p:txBody>
      </p:sp>
    </p:spTree>
    <p:extLst>
      <p:ext uri="{BB962C8B-B14F-4D97-AF65-F5344CB8AC3E}">
        <p14:creationId xmlns:p14="http://schemas.microsoft.com/office/powerpoint/2010/main" val="2755580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04F5EED1-F637-9567-C440-F7A3B2247040}"/>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4446C51E-DDCB-72B0-AA94-BF99BA775C52}"/>
              </a:ext>
            </a:extLst>
          </p:cNvPr>
          <p:cNvSpPr txBox="1"/>
          <p:nvPr/>
        </p:nvSpPr>
        <p:spPr>
          <a:xfrm>
            <a:off x="640080" y="457267"/>
            <a:ext cx="7863900" cy="184666"/>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What to Expect</a:t>
            </a:r>
          </a:p>
        </p:txBody>
      </p:sp>
      <p:pic>
        <p:nvPicPr>
          <p:cNvPr id="2" name="Picture 1">
            <a:extLst>
              <a:ext uri="{FF2B5EF4-FFF2-40B4-BE49-F238E27FC236}">
                <a16:creationId xmlns:a16="http://schemas.microsoft.com/office/drawing/2014/main" id="{3C56CEAC-417C-58F4-36AD-CC5EA4190A90}"/>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F4215568-E57C-3B06-414A-4694EB614D54}"/>
              </a:ext>
            </a:extLst>
          </p:cNvPr>
          <p:cNvSpPr txBox="1"/>
          <p:nvPr/>
        </p:nvSpPr>
        <p:spPr>
          <a:xfrm>
            <a:off x="640080" y="799121"/>
            <a:ext cx="7863840" cy="2548390"/>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By the end of our time together you will not only have a biblical framework for surviving trials — you will have a vision for what God wants to build through you and your church: a church where lost people are coming to Christ, found people are growing to maturity, and equipped people are meeting the deepest needs in their community.</a:t>
            </a:r>
          </a:p>
        </p:txBody>
      </p:sp>
    </p:spTree>
    <p:extLst>
      <p:ext uri="{BB962C8B-B14F-4D97-AF65-F5344CB8AC3E}">
        <p14:creationId xmlns:p14="http://schemas.microsoft.com/office/powerpoint/2010/main" val="2886151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0860B249-AED8-65EA-B7DF-C7F907658FEB}"/>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BC0B6739-088A-EB94-27E0-60D35989E8F8}"/>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sp>
        <p:nvSpPr>
          <p:cNvPr id="108" name="Google Shape;108;p4">
            <a:extLst>
              <a:ext uri="{FF2B5EF4-FFF2-40B4-BE49-F238E27FC236}">
                <a16:creationId xmlns:a16="http://schemas.microsoft.com/office/drawing/2014/main" id="{75C8ACE4-2F80-1FEC-9F30-00CF382B065E}"/>
              </a:ext>
            </a:extLst>
          </p:cNvPr>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James 1:2-12</a:t>
            </a:r>
            <a:endParaRPr dirty="0">
              <a:solidFill>
                <a:srgbClr val="ADC9D3"/>
              </a:solidFill>
            </a:endParaRPr>
          </a:p>
        </p:txBody>
      </p:sp>
      <p:pic>
        <p:nvPicPr>
          <p:cNvPr id="2" name="Picture 1">
            <a:extLst>
              <a:ext uri="{FF2B5EF4-FFF2-40B4-BE49-F238E27FC236}">
                <a16:creationId xmlns:a16="http://schemas.microsoft.com/office/drawing/2014/main" id="{22C7DA5A-05FF-220C-6CA4-CCABDD241D27}"/>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B7940496-764D-6A64-C015-8D31F18862DE}"/>
              </a:ext>
            </a:extLst>
          </p:cNvPr>
          <p:cNvSpPr txBox="1"/>
          <p:nvPr/>
        </p:nvSpPr>
        <p:spPr>
          <a:xfrm>
            <a:off x="640080" y="1408540"/>
            <a:ext cx="7863840" cy="2725361"/>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200" i="1" baseline="30000" dirty="0">
                <a:solidFill>
                  <a:schemeClr val="bg1"/>
                </a:solidFill>
              </a:rPr>
              <a:t>2 </a:t>
            </a:r>
            <a:r>
              <a:rPr lang="en-US" sz="2200" i="1" dirty="0">
                <a:solidFill>
                  <a:schemeClr val="bg1"/>
                </a:solidFill>
              </a:rPr>
              <a:t>Consider it pure joy, my brothers and sisters, whenever you face trials of many kinds, </a:t>
            </a:r>
            <a:r>
              <a:rPr lang="en-US" sz="2200" i="1" baseline="30000" dirty="0">
                <a:solidFill>
                  <a:schemeClr val="bg1"/>
                </a:solidFill>
              </a:rPr>
              <a:t>3</a:t>
            </a:r>
            <a:r>
              <a:rPr lang="en-US" sz="2200" i="1" dirty="0">
                <a:solidFill>
                  <a:schemeClr val="bg1"/>
                </a:solidFill>
              </a:rPr>
              <a:t> because you know that the testing of your faith produces perseverance.</a:t>
            </a:r>
            <a:r>
              <a:rPr lang="en-US" sz="2200" i="1" baseline="30000" dirty="0">
                <a:solidFill>
                  <a:schemeClr val="bg1"/>
                </a:solidFill>
              </a:rPr>
              <a:t> 4</a:t>
            </a:r>
            <a:r>
              <a:rPr lang="en-US" sz="2200" i="1" dirty="0">
                <a:solidFill>
                  <a:schemeClr val="bg1"/>
                </a:solidFill>
              </a:rPr>
              <a:t> Let perseverance finish its work so that you may be mature and complete, not lacking anything. </a:t>
            </a:r>
            <a:r>
              <a:rPr lang="en-US" sz="2200" i="1" baseline="30000" dirty="0">
                <a:solidFill>
                  <a:schemeClr val="bg1"/>
                </a:solidFill>
              </a:rPr>
              <a:t>5</a:t>
            </a:r>
            <a:r>
              <a:rPr lang="en-US" sz="2200" i="1" dirty="0">
                <a:solidFill>
                  <a:schemeClr val="bg1"/>
                </a:solidFill>
              </a:rPr>
              <a:t> If any of you lacks wisdom, you should ask God, who gives generously to all without finding fault, and it will be given to you. </a:t>
            </a:r>
          </a:p>
        </p:txBody>
      </p:sp>
    </p:spTree>
    <p:extLst>
      <p:ext uri="{BB962C8B-B14F-4D97-AF65-F5344CB8AC3E}">
        <p14:creationId xmlns:p14="http://schemas.microsoft.com/office/powerpoint/2010/main" val="278268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774C57C2-A487-AA00-07DA-EACAF1475D71}"/>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5E302A64-234B-9A44-943C-9705AE5A2F74}"/>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pic>
        <p:nvPicPr>
          <p:cNvPr id="2" name="Picture 1">
            <a:extLst>
              <a:ext uri="{FF2B5EF4-FFF2-40B4-BE49-F238E27FC236}">
                <a16:creationId xmlns:a16="http://schemas.microsoft.com/office/drawing/2014/main" id="{70678BDB-67DD-4C04-D324-C6F12755B017}"/>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6053C403-1637-7669-15D0-DCE497A3FA9F}"/>
              </a:ext>
            </a:extLst>
          </p:cNvPr>
          <p:cNvSpPr txBox="1"/>
          <p:nvPr/>
        </p:nvSpPr>
        <p:spPr>
          <a:xfrm>
            <a:off x="640080" y="844152"/>
            <a:ext cx="786384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i="1" baseline="30000" dirty="0">
                <a:solidFill>
                  <a:schemeClr val="bg1"/>
                </a:solidFill>
              </a:rPr>
              <a:t>6</a:t>
            </a:r>
            <a:r>
              <a:rPr lang="en-US" sz="2400" i="1" dirty="0">
                <a:solidFill>
                  <a:schemeClr val="bg1"/>
                </a:solidFill>
              </a:rPr>
              <a:t> But when you ask, you must believe and not doubt, because the one who doubts is like a wave of the sea, blown and tossed by the wind. </a:t>
            </a:r>
            <a:r>
              <a:rPr lang="en-US" sz="2400" i="1" baseline="30000" dirty="0">
                <a:solidFill>
                  <a:schemeClr val="bg1"/>
                </a:solidFill>
              </a:rPr>
              <a:t>7</a:t>
            </a:r>
            <a:r>
              <a:rPr lang="en-US" sz="2400" i="1" dirty="0">
                <a:solidFill>
                  <a:schemeClr val="bg1"/>
                </a:solidFill>
              </a:rPr>
              <a:t> That person should not expect to receive anything from the Lord. </a:t>
            </a:r>
            <a:r>
              <a:rPr lang="en-US" sz="2400" i="1" baseline="30000" dirty="0">
                <a:solidFill>
                  <a:schemeClr val="bg1"/>
                </a:solidFill>
              </a:rPr>
              <a:t>8 </a:t>
            </a:r>
            <a:r>
              <a:rPr lang="en-US" sz="2400" i="1" dirty="0">
                <a:solidFill>
                  <a:schemeClr val="bg1"/>
                </a:solidFill>
              </a:rPr>
              <a:t>Such a person is double-minded and unstable in all they do.</a:t>
            </a:r>
          </a:p>
        </p:txBody>
      </p:sp>
    </p:spTree>
    <p:extLst>
      <p:ext uri="{BB962C8B-B14F-4D97-AF65-F5344CB8AC3E}">
        <p14:creationId xmlns:p14="http://schemas.microsoft.com/office/powerpoint/2010/main" val="274279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B3B09815-D710-E5D6-20D7-E644A03DBF3D}"/>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2B6592AF-1EC4-4E45-B5D0-A400380919D6}"/>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pic>
        <p:nvPicPr>
          <p:cNvPr id="2" name="Picture 1">
            <a:extLst>
              <a:ext uri="{FF2B5EF4-FFF2-40B4-BE49-F238E27FC236}">
                <a16:creationId xmlns:a16="http://schemas.microsoft.com/office/drawing/2014/main" id="{351F3E5D-0357-DC1D-A853-DAC4A581CA90}"/>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80EBF91A-191B-25B5-7ED2-2EBB01B4D1D5}"/>
              </a:ext>
            </a:extLst>
          </p:cNvPr>
          <p:cNvSpPr txBox="1"/>
          <p:nvPr/>
        </p:nvSpPr>
        <p:spPr>
          <a:xfrm>
            <a:off x="640080" y="763549"/>
            <a:ext cx="7863840" cy="2973122"/>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i="1" baseline="30000" dirty="0">
                <a:solidFill>
                  <a:schemeClr val="bg1"/>
                </a:solidFill>
              </a:rPr>
              <a:t>9</a:t>
            </a:r>
            <a:r>
              <a:rPr lang="en-US" sz="2400" i="1" dirty="0">
                <a:solidFill>
                  <a:schemeClr val="bg1"/>
                </a:solidFill>
              </a:rPr>
              <a:t> Believers in humble circumstances ought to take pride in their high position. </a:t>
            </a:r>
            <a:r>
              <a:rPr lang="en-US" sz="2400" i="1" baseline="30000" dirty="0">
                <a:solidFill>
                  <a:schemeClr val="bg1"/>
                </a:solidFill>
              </a:rPr>
              <a:t>10</a:t>
            </a:r>
            <a:r>
              <a:rPr lang="en-US" sz="2400" i="1" dirty="0">
                <a:solidFill>
                  <a:schemeClr val="bg1"/>
                </a:solidFill>
              </a:rPr>
              <a:t> But the rich should take pride in their humiliation—since they will pass away like a wild flower. </a:t>
            </a:r>
            <a:r>
              <a:rPr lang="en-US" sz="2400" i="1" baseline="30000" dirty="0">
                <a:solidFill>
                  <a:schemeClr val="bg1"/>
                </a:solidFill>
              </a:rPr>
              <a:t>11</a:t>
            </a:r>
            <a:r>
              <a:rPr lang="en-US" sz="2400" i="1" dirty="0">
                <a:solidFill>
                  <a:schemeClr val="bg1"/>
                </a:solidFill>
              </a:rPr>
              <a:t> For the sun rises with scorching heat and withers the plant; its blossom falls and its beauty is destroyed. In the same way, the rich will fade away even while they go about their business.</a:t>
            </a:r>
          </a:p>
        </p:txBody>
      </p:sp>
    </p:spTree>
    <p:extLst>
      <p:ext uri="{BB962C8B-B14F-4D97-AF65-F5344CB8AC3E}">
        <p14:creationId xmlns:p14="http://schemas.microsoft.com/office/powerpoint/2010/main" val="73431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a:extLst>
            <a:ext uri="{FF2B5EF4-FFF2-40B4-BE49-F238E27FC236}">
              <a16:creationId xmlns:a16="http://schemas.microsoft.com/office/drawing/2014/main" id="{EF30CD46-130E-DC88-D0DE-7EA9DC1D591E}"/>
            </a:ext>
          </a:extLst>
        </p:cNvPr>
        <p:cNvGrpSpPr/>
        <p:nvPr/>
      </p:nvGrpSpPr>
      <p:grpSpPr>
        <a:xfrm>
          <a:off x="0" y="0"/>
          <a:ext cx="0" cy="0"/>
          <a:chOff x="0" y="0"/>
          <a:chExt cx="0" cy="0"/>
        </a:xfrm>
      </p:grpSpPr>
      <p:sp>
        <p:nvSpPr>
          <p:cNvPr id="107" name="Google Shape;107;p4">
            <a:extLst>
              <a:ext uri="{FF2B5EF4-FFF2-40B4-BE49-F238E27FC236}">
                <a16:creationId xmlns:a16="http://schemas.microsoft.com/office/drawing/2014/main" id="{E48BD820-265C-B596-C9A6-141A36121A4E}"/>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pic>
        <p:nvPicPr>
          <p:cNvPr id="2" name="Picture 1">
            <a:extLst>
              <a:ext uri="{FF2B5EF4-FFF2-40B4-BE49-F238E27FC236}">
                <a16:creationId xmlns:a16="http://schemas.microsoft.com/office/drawing/2014/main" id="{0E48ACEA-5F49-91AC-887C-209F8D786BF4}"/>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Google Shape;123;p5">
            <a:extLst>
              <a:ext uri="{FF2B5EF4-FFF2-40B4-BE49-F238E27FC236}">
                <a16:creationId xmlns:a16="http://schemas.microsoft.com/office/drawing/2014/main" id="{B847C5AE-590F-D033-7ACC-282B412A3ED9}"/>
              </a:ext>
            </a:extLst>
          </p:cNvPr>
          <p:cNvSpPr txBox="1"/>
          <p:nvPr/>
        </p:nvSpPr>
        <p:spPr>
          <a:xfrm>
            <a:off x="640080" y="905090"/>
            <a:ext cx="786384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i="1" baseline="30000" dirty="0">
                <a:solidFill>
                  <a:schemeClr val="bg1"/>
                </a:solidFill>
              </a:rPr>
              <a:t>12</a:t>
            </a:r>
            <a:r>
              <a:rPr lang="en-US" sz="2400" i="1" dirty="0">
                <a:solidFill>
                  <a:schemeClr val="bg1"/>
                </a:solidFill>
              </a:rPr>
              <a:t> Blessed is the one who perseveres under trial because, having stood the test, that person will receive the crown of life that the Lord has promised to those who love him.</a:t>
            </a:r>
          </a:p>
        </p:txBody>
      </p:sp>
    </p:spTree>
    <p:extLst>
      <p:ext uri="{BB962C8B-B14F-4D97-AF65-F5344CB8AC3E}">
        <p14:creationId xmlns:p14="http://schemas.microsoft.com/office/powerpoint/2010/main" val="2907468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5"/>
        <p:cNvGrpSpPr/>
        <p:nvPr/>
      </p:nvGrpSpPr>
      <p:grpSpPr>
        <a:xfrm>
          <a:off x="0" y="0"/>
          <a:ext cx="0" cy="0"/>
          <a:chOff x="0" y="0"/>
          <a:chExt cx="0" cy="0"/>
        </a:xfrm>
      </p:grpSpPr>
      <p:sp>
        <p:nvSpPr>
          <p:cNvPr id="3" name="Google Shape;217;p14">
            <a:extLst>
              <a:ext uri="{FF2B5EF4-FFF2-40B4-BE49-F238E27FC236}">
                <a16:creationId xmlns:a16="http://schemas.microsoft.com/office/drawing/2014/main" id="{5B6FDE61-5BFB-3435-A596-588B1518E0C2}"/>
              </a:ext>
            </a:extLst>
          </p:cNvPr>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97" name="Google Shape;97;p2"/>
          <p:cNvSpPr txBox="1"/>
          <p:nvPr/>
        </p:nvSpPr>
        <p:spPr>
          <a:xfrm>
            <a:off x="548640" y="487577"/>
            <a:ext cx="8046600" cy="430887"/>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800" b="1" i="0" u="none" strike="noStrike" cap="none" dirty="0">
                <a:solidFill>
                  <a:srgbClr val="FFFFFF"/>
                </a:solidFill>
                <a:latin typeface="Arial"/>
                <a:ea typeface="Arial"/>
                <a:cs typeface="Arial"/>
                <a:sym typeface="Arial"/>
              </a:rPr>
              <a:t>SESSION 1</a:t>
            </a:r>
            <a:endParaRPr sz="2000" dirty="0"/>
          </a:p>
        </p:txBody>
      </p:sp>
      <p:sp>
        <p:nvSpPr>
          <p:cNvPr id="98" name="Google Shape;98;p2"/>
          <p:cNvSpPr txBox="1"/>
          <p:nvPr/>
        </p:nvSpPr>
        <p:spPr>
          <a:xfrm>
            <a:off x="548640" y="1095494"/>
            <a:ext cx="804672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Introduction to The Art of Survival</a:t>
            </a:r>
            <a:endParaRPr sz="1200" dirty="0"/>
          </a:p>
        </p:txBody>
      </p:sp>
      <p:sp>
        <p:nvSpPr>
          <p:cNvPr id="99" name="Google Shape;99;p2"/>
          <p:cNvSpPr/>
          <p:nvPr/>
        </p:nvSpPr>
        <p:spPr>
          <a:xfrm>
            <a:off x="745625" y="1691622"/>
            <a:ext cx="7652700" cy="2361000"/>
          </a:xfrm>
          <a:prstGeom prst="roundRect">
            <a:avLst>
              <a:gd name="adj" fmla="val 600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0" name="Google Shape;100;p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
        <p:nvSpPr>
          <p:cNvPr id="101" name="Google Shape;101;p2"/>
          <p:cNvSpPr txBox="1"/>
          <p:nvPr/>
        </p:nvSpPr>
        <p:spPr>
          <a:xfrm>
            <a:off x="960145" y="2278470"/>
            <a:ext cx="7223700" cy="12315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u="none" strike="noStrike" cap="none">
                <a:solidFill>
                  <a:schemeClr val="dk1"/>
                </a:solidFill>
                <a:latin typeface="Arial"/>
                <a:ea typeface="Arial"/>
                <a:cs typeface="Arial"/>
                <a:sym typeface="Arial"/>
              </a:rPr>
              <a:t>SESSION QUESTION</a:t>
            </a:r>
            <a:endParaRPr sz="1900">
              <a:solidFill>
                <a:schemeClr val="dk1"/>
              </a:solidFill>
            </a:endParaRPr>
          </a:p>
          <a:p>
            <a:pPr marL="0" marR="0" lvl="0" indent="0" algn="l" rtl="0">
              <a:spcBef>
                <a:spcPts val="1200"/>
              </a:spcBef>
              <a:spcAft>
                <a:spcPts val="0"/>
              </a:spcAft>
              <a:buNone/>
            </a:pPr>
            <a:r>
              <a:rPr lang="en-US" sz="2600" i="1">
                <a:solidFill>
                  <a:srgbClr val="404040"/>
                </a:solidFill>
              </a:rPr>
              <a:t>In a world falling apart, how do we not just survive — but thrive?</a:t>
            </a:r>
            <a:endParaRPr sz="2600" i="1">
              <a:solidFill>
                <a:srgbClr val="404040"/>
              </a:solidFill>
            </a:endParaRPr>
          </a:p>
        </p:txBody>
      </p:sp>
      <p:pic>
        <p:nvPicPr>
          <p:cNvPr id="4" name="Picture 3">
            <a:extLst>
              <a:ext uri="{FF2B5EF4-FFF2-40B4-BE49-F238E27FC236}">
                <a16:creationId xmlns:a16="http://schemas.microsoft.com/office/drawing/2014/main" id="{2D6ECD20-D2B7-A132-16AE-8B3A7B492006}"/>
              </a:ext>
            </a:extLst>
          </p:cNvPr>
          <p:cNvPicPr>
            <a:picLocks noChangeAspect="1"/>
          </p:cNvPicPr>
          <p:nvPr/>
        </p:nvPicPr>
        <p:blipFill>
          <a:blip r:embed="rId4"/>
          <a:stretch>
            <a:fillRect/>
          </a:stretch>
        </p:blipFill>
        <p:spPr>
          <a:xfrm>
            <a:off x="278089" y="4620218"/>
            <a:ext cx="839720" cy="3148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sp>
        <p:nvSpPr>
          <p:cNvPr id="107" name="Google Shape;107;p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sp>
        <p:nvSpPr>
          <p:cNvPr id="108" name="Google Shape;108;p4"/>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1: The World We Live In</a:t>
            </a:r>
            <a:endParaRPr dirty="0">
              <a:solidFill>
                <a:srgbClr val="ADC9D3"/>
              </a:solidFill>
            </a:endParaRPr>
          </a:p>
        </p:txBody>
      </p:sp>
      <p:sp>
        <p:nvSpPr>
          <p:cNvPr id="109" name="Google Shape;109;p4"/>
          <p:cNvSpPr/>
          <p:nvPr/>
        </p:nvSpPr>
        <p:spPr>
          <a:xfrm>
            <a:off x="640080" y="1482601"/>
            <a:ext cx="7863840" cy="265176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0" name="Google Shape;110;p4"/>
          <p:cNvSpPr txBox="1"/>
          <p:nvPr/>
        </p:nvSpPr>
        <p:spPr>
          <a:xfrm>
            <a:off x="960120" y="1665481"/>
            <a:ext cx="7223700" cy="25704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rPr>
              <a:t>When trials hit — personally or in ministry — our first instinct is to assume something has gone </a:t>
            </a:r>
            <a:r>
              <a:rPr lang="en-US" sz="2400" b="1" u="sng" dirty="0">
                <a:solidFill>
                  <a:srgbClr val="EE0000"/>
                </a:solidFill>
              </a:rPr>
              <a:t>wrong</a:t>
            </a:r>
            <a:r>
              <a:rPr lang="en-US" sz="2400" dirty="0">
                <a:solidFill>
                  <a:schemeClr val="dk1"/>
                </a:solidFill>
              </a:rPr>
              <a:t>. We are surprised by difficulty and feel blindsided by suffering. But what if trials are not an interruption to God’s plan — but an instrument of it?</a:t>
            </a:r>
            <a:endParaRPr sz="2400" dirty="0">
              <a:solidFill>
                <a:schemeClr val="dk1"/>
              </a:solidFill>
            </a:endParaRPr>
          </a:p>
          <a:p>
            <a:pPr marL="0" marR="0" lvl="0" indent="0" algn="l" rtl="0">
              <a:lnSpc>
                <a:spcPct val="115000"/>
              </a:lnSpc>
              <a:spcBef>
                <a:spcPts val="600"/>
              </a:spcBef>
              <a:spcAft>
                <a:spcPts val="0"/>
              </a:spcAft>
              <a:buNone/>
            </a:pPr>
            <a:endParaRPr sz="2400" dirty="0">
              <a:solidFill>
                <a:srgbClr val="404040"/>
              </a:solidFill>
            </a:endParaRPr>
          </a:p>
        </p:txBody>
      </p:sp>
      <p:pic>
        <p:nvPicPr>
          <p:cNvPr id="2" name="Picture 1">
            <a:extLst>
              <a:ext uri="{FF2B5EF4-FFF2-40B4-BE49-F238E27FC236}">
                <a16:creationId xmlns:a16="http://schemas.microsoft.com/office/drawing/2014/main" id="{9A904987-E354-9EBA-606D-19B21117376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10"/>
        <p:cNvGrpSpPr/>
        <p:nvPr/>
      </p:nvGrpSpPr>
      <p:grpSpPr>
        <a:xfrm>
          <a:off x="0" y="0"/>
          <a:ext cx="0" cy="0"/>
          <a:chOff x="0" y="0"/>
          <a:chExt cx="0" cy="0"/>
        </a:xfrm>
      </p:grpSpPr>
      <p:sp>
        <p:nvSpPr>
          <p:cNvPr id="9001" name="crumb_4"/>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1: Introduction to The Art of Survival  •  Part 1: The World We Live In</a:t>
            </a:r>
          </a:p>
        </p:txBody>
      </p:sp>
      <p:sp>
        <p:nvSpPr>
          <p:cNvPr id="9003" name="box_4"/>
          <p:cNvSpPr/>
          <p:nvPr/>
        </p:nvSpPr>
        <p:spPr>
          <a:xfrm>
            <a:off x="640080" y="1544538"/>
            <a:ext cx="7863900" cy="1909091"/>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Trials are inevitable — difficulty in a fallen world is a certainty, not a surprise. We are not victims of random suffering; we are participants in a process God has ordained since the beginning.</a:t>
            </a:r>
          </a:p>
        </p:txBody>
      </p:sp>
      <p:pic>
        <p:nvPicPr>
          <p:cNvPr id="2" name="Picture 1">
            <a:extLst>
              <a:ext uri="{FF2B5EF4-FFF2-40B4-BE49-F238E27FC236}">
                <a16:creationId xmlns:a16="http://schemas.microsoft.com/office/drawing/2014/main" id="{A19962F3-AFB1-C71F-35A7-42F2DE3C963D}"/>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280435F7-8AD3-2ED2-759F-A3D39CFEAD49}"/>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8"/>
        <p:cNvGrpSpPr/>
        <p:nvPr/>
      </p:nvGrpSpPr>
      <p:grpSpPr>
        <a:xfrm>
          <a:off x="0" y="0"/>
          <a:ext cx="0" cy="0"/>
          <a:chOff x="0" y="0"/>
          <a:chExt cx="0" cy="0"/>
        </a:xfrm>
      </p:grpSpPr>
      <p:sp>
        <p:nvSpPr>
          <p:cNvPr id="120" name="Google Shape;120;p5"/>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1: Introduction to The Art of Survival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The World We Live In</a:t>
            </a:r>
            <a:endParaRPr>
              <a:solidFill>
                <a:schemeClr val="bg1"/>
              </a:solidFill>
            </a:endParaRPr>
          </a:p>
        </p:txBody>
      </p:sp>
      <p:sp>
        <p:nvSpPr>
          <p:cNvPr id="121" name="Google Shape;121;p5"/>
          <p:cNvSpPr/>
          <p:nvPr/>
        </p:nvSpPr>
        <p:spPr>
          <a:xfrm>
            <a:off x="640080" y="960120"/>
            <a:ext cx="502920" cy="50292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2" name="Google Shape;122;p5"/>
          <p:cNvSpPr txBox="1"/>
          <p:nvPr/>
        </p:nvSpPr>
        <p:spPr>
          <a:xfrm>
            <a:off x="659714" y="1038408"/>
            <a:ext cx="502800" cy="3078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dirty="0">
                <a:solidFill>
                  <a:srgbClr val="FFFFFF"/>
                </a:solidFill>
                <a:latin typeface="Arial"/>
                <a:ea typeface="Arial"/>
                <a:cs typeface="Arial"/>
                <a:sym typeface="Arial"/>
              </a:rPr>
              <a:t>A.</a:t>
            </a:r>
            <a:endParaRPr dirty="0"/>
          </a:p>
        </p:txBody>
      </p:sp>
      <p:sp>
        <p:nvSpPr>
          <p:cNvPr id="123" name="Google Shape;123;p5"/>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Trials are inevitable. Difficulty in a fallen world is absolutely </a:t>
            </a:r>
            <a:r>
              <a:rPr lang="en-US" sz="2400" b="1" u="sng" dirty="0">
                <a:solidFill>
                  <a:srgbClr val="FF0000"/>
                </a:solidFill>
              </a:rPr>
              <a:t>promised</a:t>
            </a:r>
            <a:r>
              <a:rPr lang="en-US" sz="2400" dirty="0">
                <a:solidFill>
                  <a:schemeClr val="bg1"/>
                </a:solidFill>
              </a:rPr>
              <a:t>. Jesus, Peter, and Paul all confirm it — suffering is not the exception for believers; it is the norm. </a:t>
            </a:r>
            <a:endParaRPr sz="2400" dirty="0">
              <a:solidFill>
                <a:schemeClr val="bg1"/>
              </a:solidFill>
            </a:endParaRPr>
          </a:p>
        </p:txBody>
      </p:sp>
      <p:sp>
        <p:nvSpPr>
          <p:cNvPr id="124" name="Google Shape;124;p5"/>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338A0A37-7147-F4B6-AC09-25E32845252D}"/>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scr_4">
            <a:extLst>
              <a:ext uri="{FF2B5EF4-FFF2-40B4-BE49-F238E27FC236}">
                <a16:creationId xmlns:a16="http://schemas.microsoft.com/office/drawing/2014/main" id="{25E85C8B-5164-D876-B991-E51E019C5A8D}"/>
              </a:ext>
            </a:extLst>
          </p:cNvPr>
          <p:cNvSpPr txBox="1"/>
          <p:nvPr/>
        </p:nvSpPr>
        <p:spPr>
          <a:xfrm>
            <a:off x="640080" y="3095585"/>
            <a:ext cx="7863900" cy="1431161"/>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b="0" i="1" u="none" strike="noStrike" cap="none" dirty="0">
                <a:solidFill>
                  <a:schemeClr val="bg1"/>
                </a:solidFill>
                <a:latin typeface="Arial"/>
              </a:rPr>
              <a:t>“I have told you these things, so that in me you may have peace. In this world you will have trouble. But take heart! I have overcome the world.” </a:t>
            </a:r>
            <a:br>
              <a:rPr lang="en-US" sz="1800" b="0" i="1" u="none" strike="noStrike" cap="none" dirty="0">
                <a:solidFill>
                  <a:schemeClr val="bg1"/>
                </a:solidFill>
                <a:latin typeface="Arial"/>
              </a:rPr>
            </a:br>
            <a:r>
              <a:rPr lang="en-US" sz="1800" b="0" i="1" u="none" strike="noStrike" cap="none" dirty="0">
                <a:solidFill>
                  <a:schemeClr val="bg1"/>
                </a:solidFill>
                <a:latin typeface="Arial"/>
              </a:rPr>
              <a:t>—</a:t>
            </a:r>
            <a:r>
              <a:rPr lang="en-US" sz="1800" b="0" u="none" strike="noStrike" cap="none" dirty="0">
                <a:solidFill>
                  <a:schemeClr val="bg1"/>
                </a:solidFill>
                <a:latin typeface="Arial"/>
              </a:rPr>
              <a:t>John 16:33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8"/>
        <p:cNvGrpSpPr/>
        <p:nvPr/>
      </p:nvGrpSpPr>
      <p:grpSpPr>
        <a:xfrm>
          <a:off x="0" y="0"/>
          <a:ext cx="0" cy="0"/>
          <a:chOff x="0" y="0"/>
          <a:chExt cx="0" cy="0"/>
        </a:xfrm>
      </p:grpSpPr>
      <p:sp>
        <p:nvSpPr>
          <p:cNvPr id="130" name="Google Shape;130;p6"/>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1: Introduction to The Art of Survival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The World We Live In</a:t>
            </a:r>
            <a:endParaRPr>
              <a:solidFill>
                <a:schemeClr val="bg1"/>
              </a:solidFill>
            </a:endParaRPr>
          </a:p>
        </p:txBody>
      </p:sp>
      <p:sp>
        <p:nvSpPr>
          <p:cNvPr id="131" name="Google Shape;131;p6"/>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2" name="Google Shape;132;p6"/>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3" name="Google Shape;133;p6"/>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134" name="Google Shape;134;p6"/>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Trials either make us or break us. Every crisis is simultaneously an insurmountable problem and a great </a:t>
            </a:r>
            <a:r>
              <a:rPr lang="en-US" sz="2400" b="1" u="sng" dirty="0">
                <a:solidFill>
                  <a:srgbClr val="FF0000"/>
                </a:solidFill>
              </a:rPr>
              <a:t>opportunity</a:t>
            </a:r>
            <a:r>
              <a:rPr lang="en-US" sz="2400" dirty="0">
                <a:solidFill>
                  <a:schemeClr val="bg1"/>
                </a:solidFill>
              </a:rPr>
              <a:t>. The same fire that destroys one person </a:t>
            </a:r>
            <a:r>
              <a:rPr lang="en-US" sz="2400" b="1" u="sng" dirty="0">
                <a:solidFill>
                  <a:srgbClr val="FF0000"/>
                </a:solidFill>
              </a:rPr>
              <a:t>refines</a:t>
            </a:r>
            <a:r>
              <a:rPr lang="en-US" sz="2400" dirty="0">
                <a:solidFill>
                  <a:schemeClr val="bg1"/>
                </a:solidFill>
              </a:rPr>
              <a:t> another. </a:t>
            </a:r>
            <a:endParaRPr sz="2400" dirty="0">
              <a:solidFill>
                <a:schemeClr val="bg1"/>
              </a:solidFill>
            </a:endParaRPr>
          </a:p>
        </p:txBody>
      </p:sp>
      <p:sp>
        <p:nvSpPr>
          <p:cNvPr id="135" name="Google Shape;135;p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6B7AC9C-D581-1578-8F0E-C5CBC99120E7}"/>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TextBox 3">
            <a:extLst>
              <a:ext uri="{FF2B5EF4-FFF2-40B4-BE49-F238E27FC236}">
                <a16:creationId xmlns:a16="http://schemas.microsoft.com/office/drawing/2014/main" id="{D8EEAAD4-628D-5CEA-AF91-70A415F9B90C}"/>
              </a:ext>
            </a:extLst>
          </p:cNvPr>
          <p:cNvSpPr txBox="1"/>
          <p:nvPr/>
        </p:nvSpPr>
        <p:spPr>
          <a:xfrm>
            <a:off x="2227811" y="2969031"/>
            <a:ext cx="4688378" cy="1287532"/>
          </a:xfrm>
          <a:prstGeom prst="rect">
            <a:avLst/>
          </a:prstGeom>
          <a:noFill/>
        </p:spPr>
        <p:txBody>
          <a:bodyPr wrap="square">
            <a:spAutoFit/>
          </a:bodyPr>
          <a:lstStyle/>
          <a:p>
            <a:pPr marL="0" marR="0" lvl="0" indent="0" algn="ctr" rtl="0">
              <a:lnSpc>
                <a:spcPct val="150000"/>
              </a:lnSpc>
              <a:spcBef>
                <a:spcPts val="600"/>
              </a:spcBef>
              <a:spcAft>
                <a:spcPts val="0"/>
              </a:spcAft>
              <a:buNone/>
            </a:pPr>
            <a:r>
              <a:rPr lang="en-US" sz="1800" b="0" i="1" u="none" strike="noStrike" cap="none" dirty="0">
                <a:solidFill>
                  <a:schemeClr val="bg1"/>
                </a:solidFill>
                <a:latin typeface="Arial"/>
              </a:rPr>
              <a:t>“In fact, everyone who wants to live a godly life in Christ Jesus will be persecuted.”</a:t>
            </a:r>
            <a:br>
              <a:rPr lang="en-US" sz="1800" b="0" i="1" u="none" strike="noStrike" cap="none" dirty="0">
                <a:solidFill>
                  <a:schemeClr val="bg1"/>
                </a:solidFill>
                <a:latin typeface="Arial"/>
              </a:rPr>
            </a:br>
            <a:r>
              <a:rPr lang="en-US" sz="1800" b="0" i="1" u="none" strike="noStrike" cap="none" dirty="0">
                <a:solidFill>
                  <a:schemeClr val="bg1"/>
                </a:solidFill>
                <a:latin typeface="Arial"/>
              </a:rPr>
              <a:t> —2 Timothy 3:12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9"/>
        <p:cNvGrpSpPr/>
        <p:nvPr/>
      </p:nvGrpSpPr>
      <p:grpSpPr>
        <a:xfrm>
          <a:off x="0" y="0"/>
          <a:ext cx="0" cy="0"/>
          <a:chOff x="0" y="0"/>
          <a:chExt cx="0" cy="0"/>
        </a:xfrm>
      </p:grpSpPr>
      <p:sp>
        <p:nvSpPr>
          <p:cNvPr id="141" name="Google Shape;141;p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1: Introduction to The Art of Survival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The World We Live In</a:t>
            </a:r>
            <a:endParaRPr>
              <a:solidFill>
                <a:schemeClr val="bg1"/>
              </a:solidFill>
            </a:endParaRPr>
          </a:p>
        </p:txBody>
      </p:sp>
      <p:sp>
        <p:nvSpPr>
          <p:cNvPr id="142" name="Google Shape;142;p7"/>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3" name="Google Shape;143;p7"/>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4" name="Google Shape;144;p7"/>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145" name="Google Shape;145;p7"/>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Victims fail to move beyond asking “</a:t>
            </a:r>
            <a:r>
              <a:rPr lang="en-US" sz="2400" b="1" u="sng" dirty="0">
                <a:solidFill>
                  <a:srgbClr val="FF0000"/>
                </a:solidFill>
              </a:rPr>
              <a:t>why</a:t>
            </a:r>
            <a:r>
              <a:rPr lang="en-US" sz="2400" dirty="0">
                <a:solidFill>
                  <a:schemeClr val="bg1"/>
                </a:solidFill>
              </a:rPr>
              <a:t>” and remain stuck in their pain. They never get past “Why me, Lord?” and “Why </a:t>
            </a:r>
            <a:r>
              <a:rPr lang="en-US" sz="2400" b="1" u="sng" dirty="0">
                <a:solidFill>
                  <a:srgbClr val="FF0000"/>
                </a:solidFill>
              </a:rPr>
              <a:t>now</a:t>
            </a:r>
            <a:r>
              <a:rPr lang="en-US" sz="2400" dirty="0">
                <a:solidFill>
                  <a:schemeClr val="bg1"/>
                </a:solidFill>
              </a:rPr>
              <a:t>?” But you are only a victim if you choose to be one. </a:t>
            </a:r>
            <a:endParaRPr sz="2400" dirty="0">
              <a:solidFill>
                <a:schemeClr val="bg1"/>
              </a:solidFill>
            </a:endParaRPr>
          </a:p>
        </p:txBody>
      </p:sp>
      <p:sp>
        <p:nvSpPr>
          <p:cNvPr id="146" name="Google Shape;146;p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AB829CD7-70A6-9602-3C18-005AA0657C7C}"/>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0"/>
        <p:cNvGrpSpPr/>
        <p:nvPr/>
      </p:nvGrpSpPr>
      <p:grpSpPr>
        <a:xfrm>
          <a:off x="0" y="0"/>
          <a:ext cx="0" cy="0"/>
          <a:chOff x="0" y="0"/>
          <a:chExt cx="0" cy="0"/>
        </a:xfrm>
      </p:grpSpPr>
      <p:sp>
        <p:nvSpPr>
          <p:cNvPr id="152" name="Google Shape;152;p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a:t>
            </a:r>
            <a:endParaRPr dirty="0">
              <a:solidFill>
                <a:schemeClr val="bg1"/>
              </a:solidFill>
            </a:endParaRPr>
          </a:p>
        </p:txBody>
      </p:sp>
      <p:sp>
        <p:nvSpPr>
          <p:cNvPr id="153" name="Google Shape;153;p8"/>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2: The Art Framework</a:t>
            </a:r>
            <a:endParaRPr dirty="0">
              <a:solidFill>
                <a:srgbClr val="ADC9D3"/>
              </a:solidFill>
            </a:endParaRPr>
          </a:p>
        </p:txBody>
      </p:sp>
      <p:sp>
        <p:nvSpPr>
          <p:cNvPr id="154" name="Google Shape;154;p8"/>
          <p:cNvSpPr/>
          <p:nvPr/>
        </p:nvSpPr>
        <p:spPr>
          <a:xfrm>
            <a:off x="640080" y="1571106"/>
            <a:ext cx="7863840" cy="265176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5" name="Google Shape;155;p8"/>
          <p:cNvSpPr txBox="1"/>
          <p:nvPr/>
        </p:nvSpPr>
        <p:spPr>
          <a:xfrm>
            <a:off x="960120" y="1753986"/>
            <a:ext cx="7223700" cy="25704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200">
                <a:solidFill>
                  <a:schemeClr val="dk1"/>
                </a:solidFill>
              </a:rPr>
              <a:t>Most pastors face trials with no framework for responding — they react emotionally rather than responding </a:t>
            </a:r>
            <a:r>
              <a:rPr lang="en-US" sz="2200" b="1" u="sng">
                <a:solidFill>
                  <a:srgbClr val="FF0000"/>
                </a:solidFill>
              </a:rPr>
              <a:t>biblically</a:t>
            </a:r>
            <a:r>
              <a:rPr lang="en-US" sz="2200">
                <a:solidFill>
                  <a:schemeClr val="dk1"/>
                </a:solidFill>
              </a:rPr>
              <a:t>. God does not leave us without a plan. In what was likely the very first book written to the early Church, He provides a complete toolkit in the book of James.</a:t>
            </a:r>
          </a:p>
        </p:txBody>
      </p:sp>
      <p:sp>
        <p:nvSpPr>
          <p:cNvPr id="156" name="Google Shape;156;p8"/>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30"/>
        <p:cNvGrpSpPr/>
        <p:nvPr/>
      </p:nvGrpSpPr>
      <p:grpSpPr>
        <a:xfrm>
          <a:off x="0" y="0"/>
          <a:ext cx="0" cy="0"/>
          <a:chOff x="0" y="0"/>
          <a:chExt cx="0" cy="0"/>
        </a:xfrm>
      </p:grpSpPr>
      <p:sp>
        <p:nvSpPr>
          <p:cNvPr id="9021" name="crumb_9"/>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rPr>
              <a:t>SESSION 1: Introduction to The Art of Survival  •  Part 2: The Art Framework</a:t>
            </a:r>
          </a:p>
        </p:txBody>
      </p:sp>
      <p:sp>
        <p:nvSpPr>
          <p:cNvPr id="9023" name="box_9"/>
          <p:cNvSpPr/>
          <p:nvPr/>
        </p:nvSpPr>
        <p:spPr>
          <a:xfrm>
            <a:off x="715825" y="1529832"/>
            <a:ext cx="7712350" cy="1759279"/>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God provides a complete toolkit for navigating trials — an Attitude to embrace, a Resource to ask for, and a Theology to believe. Together, these three form the ART of Survival.</a:t>
            </a:r>
          </a:p>
        </p:txBody>
      </p:sp>
      <p:pic>
        <p:nvPicPr>
          <p:cNvPr id="2" name="Picture 1">
            <a:extLst>
              <a:ext uri="{FF2B5EF4-FFF2-40B4-BE49-F238E27FC236}">
                <a16:creationId xmlns:a16="http://schemas.microsoft.com/office/drawing/2014/main" id="{E8A22675-25E9-F37C-2068-46E57DF80994}"/>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A256294D-8C14-86BD-E165-B98A0A3D7480}"/>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4"/>
        <p:cNvGrpSpPr/>
        <p:nvPr/>
      </p:nvGrpSpPr>
      <p:grpSpPr>
        <a:xfrm>
          <a:off x="0" y="0"/>
          <a:ext cx="0" cy="0"/>
          <a:chOff x="0" y="0"/>
          <a:chExt cx="0" cy="0"/>
        </a:xfrm>
      </p:grpSpPr>
      <p:sp>
        <p:nvSpPr>
          <p:cNvPr id="166" name="Google Shape;166;p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2: The Art Framework</a:t>
            </a:r>
            <a:endParaRPr dirty="0">
              <a:solidFill>
                <a:schemeClr val="bg1"/>
              </a:solidFill>
            </a:endParaRPr>
          </a:p>
        </p:txBody>
      </p:sp>
      <p:sp>
        <p:nvSpPr>
          <p:cNvPr id="167" name="Google Shape;167;p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8" name="Google Shape;168;p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9" name="Google Shape;169;p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170" name="Google Shape;170;p9"/>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An </a:t>
            </a:r>
            <a:r>
              <a:rPr lang="en-US" sz="2400" b="1" u="sng" dirty="0">
                <a:solidFill>
                  <a:srgbClr val="FF0000"/>
                </a:solidFill>
              </a:rPr>
              <a:t>Attitude</a:t>
            </a:r>
            <a:r>
              <a:rPr lang="en-US" sz="2400" dirty="0">
                <a:solidFill>
                  <a:schemeClr val="bg1"/>
                </a:solidFill>
              </a:rPr>
              <a:t> to Embrace — The posture we choose in trials. Joyful endurance is a </a:t>
            </a:r>
            <a:r>
              <a:rPr lang="en-US" sz="2400" b="1" u="sng" dirty="0">
                <a:solidFill>
                  <a:srgbClr val="FF0000"/>
                </a:solidFill>
              </a:rPr>
              <a:t>choice</a:t>
            </a:r>
            <a:r>
              <a:rPr lang="en-US" sz="2400" dirty="0">
                <a:solidFill>
                  <a:schemeClr val="bg1"/>
                </a:solidFill>
              </a:rPr>
              <a:t>, not a feeling. (James 1:2–4) </a:t>
            </a:r>
            <a:endParaRPr sz="2400" dirty="0">
              <a:solidFill>
                <a:schemeClr val="bg1"/>
              </a:solidFill>
            </a:endParaRPr>
          </a:p>
        </p:txBody>
      </p:sp>
      <p:sp>
        <p:nvSpPr>
          <p:cNvPr id="171" name="Google Shape;171;p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E06E4CDB-5801-46E0-CD5A-B39D8FB63434}"/>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5"/>
        <p:cNvGrpSpPr/>
        <p:nvPr/>
      </p:nvGrpSpPr>
      <p:grpSpPr>
        <a:xfrm>
          <a:off x="0" y="0"/>
          <a:ext cx="0" cy="0"/>
          <a:chOff x="0" y="0"/>
          <a:chExt cx="0" cy="0"/>
        </a:xfrm>
      </p:grpSpPr>
      <p:sp>
        <p:nvSpPr>
          <p:cNvPr id="177" name="Google Shape;177;p10"/>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2: The Art Framework</a:t>
            </a:r>
            <a:endParaRPr dirty="0">
              <a:solidFill>
                <a:schemeClr val="bg1"/>
              </a:solidFill>
            </a:endParaRPr>
          </a:p>
        </p:txBody>
      </p:sp>
      <p:sp>
        <p:nvSpPr>
          <p:cNvPr id="178" name="Google Shape;178;p10"/>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9" name="Google Shape;179;p10"/>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0" name="Google Shape;180;p10"/>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181" name="Google Shape;181;p10"/>
          <p:cNvSpPr txBox="1"/>
          <p:nvPr/>
        </p:nvSpPr>
        <p:spPr>
          <a:xfrm>
            <a:off x="1371600" y="914400"/>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A </a:t>
            </a:r>
            <a:r>
              <a:rPr lang="en-US" sz="2400" b="1" u="sng" dirty="0">
                <a:solidFill>
                  <a:srgbClr val="FF0000"/>
                </a:solidFill>
              </a:rPr>
              <a:t>Resource</a:t>
            </a:r>
            <a:r>
              <a:rPr lang="en-US" sz="2400" dirty="0">
                <a:solidFill>
                  <a:schemeClr val="bg1"/>
                </a:solidFill>
              </a:rPr>
              <a:t> to Ask For — Supernatural wisdom from God. The skill to know what to do, </a:t>
            </a:r>
            <a:r>
              <a:rPr lang="en-US" sz="2400" b="1" u="sng" dirty="0">
                <a:solidFill>
                  <a:srgbClr val="FF0000"/>
                </a:solidFill>
              </a:rPr>
              <a:t>when</a:t>
            </a:r>
            <a:r>
              <a:rPr lang="en-US" sz="2400" dirty="0">
                <a:solidFill>
                  <a:schemeClr val="bg1"/>
                </a:solidFill>
              </a:rPr>
              <a:t> to do it, and how. Available to all who ask in faith. </a:t>
            </a:r>
            <a:br>
              <a:rPr lang="en-US" sz="2400" dirty="0">
                <a:solidFill>
                  <a:schemeClr val="bg1"/>
                </a:solidFill>
              </a:rPr>
            </a:br>
            <a:r>
              <a:rPr lang="en-US" sz="2400" dirty="0">
                <a:solidFill>
                  <a:schemeClr val="bg1"/>
                </a:solidFill>
              </a:rPr>
              <a:t>(James 1:5–8) </a:t>
            </a:r>
            <a:endParaRPr sz="2400" dirty="0">
              <a:solidFill>
                <a:schemeClr val="bg1"/>
              </a:solidFill>
            </a:endParaRPr>
          </a:p>
        </p:txBody>
      </p:sp>
      <p:sp>
        <p:nvSpPr>
          <p:cNvPr id="182" name="Google Shape;182;p10"/>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7B49C4E5-B884-CBEF-7377-C87EDD6FCB74}"/>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6"/>
        <p:cNvGrpSpPr/>
        <p:nvPr/>
      </p:nvGrpSpPr>
      <p:grpSpPr>
        <a:xfrm>
          <a:off x="0" y="0"/>
          <a:ext cx="0" cy="0"/>
          <a:chOff x="0" y="0"/>
          <a:chExt cx="0" cy="0"/>
        </a:xfrm>
      </p:grpSpPr>
      <p:sp>
        <p:nvSpPr>
          <p:cNvPr id="188" name="Google Shape;188;p11"/>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2: The Art Framework</a:t>
            </a:r>
            <a:endParaRPr dirty="0">
              <a:solidFill>
                <a:schemeClr val="bg1"/>
              </a:solidFill>
            </a:endParaRPr>
          </a:p>
        </p:txBody>
      </p:sp>
      <p:sp>
        <p:nvSpPr>
          <p:cNvPr id="189" name="Google Shape;189;p11"/>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0" name="Google Shape;190;p11"/>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1" name="Google Shape;191;p11"/>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192" name="Google Shape;192;p11"/>
          <p:cNvSpPr txBox="1"/>
          <p:nvPr/>
        </p:nvSpPr>
        <p:spPr>
          <a:xfrm>
            <a:off x="1306925" y="886935"/>
            <a:ext cx="7197000" cy="2162130"/>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A </a:t>
            </a:r>
            <a:r>
              <a:rPr lang="en-US" sz="2400" b="1" u="sng" dirty="0">
                <a:solidFill>
                  <a:srgbClr val="FF0000"/>
                </a:solidFill>
              </a:rPr>
              <a:t>Theology</a:t>
            </a:r>
            <a:r>
              <a:rPr lang="en-US" sz="2400" dirty="0">
                <a:solidFill>
                  <a:schemeClr val="bg1"/>
                </a:solidFill>
              </a:rPr>
              <a:t> to Believe — A divine perspective. Viewing trials through the lenses of faith, hope, and </a:t>
            </a:r>
            <a:r>
              <a:rPr lang="en-US" sz="2400" b="1" u="sng" dirty="0">
                <a:solidFill>
                  <a:srgbClr val="FF0000"/>
                </a:solidFill>
              </a:rPr>
              <a:t>love</a:t>
            </a:r>
            <a:r>
              <a:rPr lang="en-US" sz="2400" dirty="0">
                <a:solidFill>
                  <a:schemeClr val="bg1"/>
                </a:solidFill>
              </a:rPr>
              <a:t>. The antidote to discouragement. </a:t>
            </a:r>
            <a:br>
              <a:rPr lang="en-US" sz="2400" dirty="0">
                <a:solidFill>
                  <a:schemeClr val="bg1"/>
                </a:solidFill>
              </a:rPr>
            </a:br>
            <a:r>
              <a:rPr lang="en-US" sz="2400" dirty="0">
                <a:solidFill>
                  <a:schemeClr val="bg1"/>
                </a:solidFill>
              </a:rPr>
              <a:t>(James 1:9–12)</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193" name="Google Shape;193;p1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AE798C4-456A-11DC-DBBB-55F78874D877}"/>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7"/>
        <p:cNvGrpSpPr/>
        <p:nvPr/>
      </p:nvGrpSpPr>
      <p:grpSpPr>
        <a:xfrm>
          <a:off x="0" y="0"/>
          <a:ext cx="0" cy="0"/>
          <a:chOff x="0" y="0"/>
          <a:chExt cx="0" cy="0"/>
        </a:xfrm>
      </p:grpSpPr>
      <p:sp>
        <p:nvSpPr>
          <p:cNvPr id="199" name="Google Shape;199;p12"/>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1: Introduction to The Art of Survival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2: The Art Framework</a:t>
            </a:r>
            <a:endParaRPr dirty="0">
              <a:solidFill>
                <a:schemeClr val="bg1"/>
              </a:solidFill>
            </a:endParaRPr>
          </a:p>
        </p:txBody>
      </p:sp>
      <p:sp>
        <p:nvSpPr>
          <p:cNvPr id="200" name="Google Shape;200;p12"/>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1" name="Google Shape;201;p12"/>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2" name="Google Shape;202;p12"/>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D.</a:t>
            </a:r>
            <a:endParaRPr/>
          </a:p>
        </p:txBody>
      </p:sp>
      <p:sp>
        <p:nvSpPr>
          <p:cNvPr id="203" name="Google Shape;203;p12"/>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The critical shift that changes everything: Don’t ask “Why?” — Ask “</a:t>
            </a:r>
            <a:r>
              <a:rPr lang="en-US" sz="2400" b="1" u="sng" dirty="0">
                <a:solidFill>
                  <a:srgbClr val="FF0000"/>
                </a:solidFill>
              </a:rPr>
              <a:t>What</a:t>
            </a:r>
            <a:r>
              <a:rPr lang="en-US" sz="2400" dirty="0">
                <a:solidFill>
                  <a:schemeClr val="bg1"/>
                </a:solidFill>
              </a:rPr>
              <a:t>?” Victims ask why. Survivors ask what. </a:t>
            </a:r>
            <a:endParaRPr sz="2400" dirty="0">
              <a:solidFill>
                <a:schemeClr val="bg1"/>
              </a:solidFill>
            </a:endParaRPr>
          </a:p>
        </p:txBody>
      </p:sp>
      <p:sp>
        <p:nvSpPr>
          <p:cNvPr id="204" name="Google Shape;204;p1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F8C3C4A-13EA-8D05-B048-038F0297A1A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8"/>
        <p:cNvGrpSpPr/>
        <p:nvPr/>
      </p:nvGrpSpPr>
      <p:grpSpPr>
        <a:xfrm>
          <a:off x="0" y="0"/>
          <a:ext cx="0" cy="0"/>
          <a:chOff x="0" y="0"/>
          <a:chExt cx="0" cy="0"/>
        </a:xfrm>
      </p:grpSpPr>
      <p:sp>
        <p:nvSpPr>
          <p:cNvPr id="209" name="Google Shape;209;p13"/>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0" name="Google Shape;210;p13"/>
          <p:cNvSpPr txBox="1"/>
          <p:nvPr/>
        </p:nvSpPr>
        <p:spPr>
          <a:xfrm>
            <a:off x="640080" y="548640"/>
            <a:ext cx="7863900" cy="600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600" b="1" i="0" u="none" strike="noStrike" cap="none">
                <a:solidFill>
                  <a:srgbClr val="FFFFFF"/>
                </a:solidFill>
                <a:latin typeface="Arial"/>
                <a:ea typeface="Arial"/>
                <a:cs typeface="Arial"/>
                <a:sym typeface="Arial"/>
              </a:rPr>
              <a:t>TABLE DISCUSSION</a:t>
            </a:r>
            <a:endParaRPr/>
          </a:p>
          <a:p>
            <a:pPr marL="0" marR="0" lvl="0" indent="0" algn="l" rtl="0">
              <a:spcBef>
                <a:spcPts val="0"/>
              </a:spcBef>
              <a:spcAft>
                <a:spcPts val="0"/>
              </a:spcAft>
              <a:buNone/>
            </a:pPr>
            <a:r>
              <a:rPr lang="en-US" sz="1300" b="0" i="0" u="none" strike="noStrike" cap="none">
                <a:solidFill>
                  <a:schemeClr val="lt1"/>
                </a:solidFill>
                <a:latin typeface="Arial"/>
                <a:ea typeface="Arial"/>
                <a:cs typeface="Arial"/>
                <a:sym typeface="Arial"/>
              </a:rPr>
              <a:t>SESSION 1: Introduction to The Art of Survival</a:t>
            </a:r>
            <a:endParaRPr>
              <a:solidFill>
                <a:schemeClr val="lt1"/>
              </a:solidFill>
            </a:endParaRPr>
          </a:p>
        </p:txBody>
      </p:sp>
      <p:sp>
        <p:nvSpPr>
          <p:cNvPr id="211" name="Google Shape;211;p13"/>
          <p:cNvSpPr txBox="1"/>
          <p:nvPr/>
        </p:nvSpPr>
        <p:spPr>
          <a:xfrm>
            <a:off x="640075" y="1371600"/>
            <a:ext cx="7699800" cy="3294000"/>
          </a:xfrm>
          <a:prstGeom prst="rect">
            <a:avLst/>
          </a:prstGeom>
          <a:noFill/>
          <a:ln>
            <a:noFill/>
          </a:ln>
        </p:spPr>
        <p:txBody>
          <a:bodyPr spcFirstLastPara="1" wrap="square" lIns="0" tIns="0" rIns="0" bIns="0" anchor="t" anchorCtr="0">
            <a:spAutoFit/>
          </a:bodyPr>
          <a:lstStyle/>
          <a:p>
            <a:pPr marL="0" lvl="0" indent="0" algn="l" rtl="0">
              <a:lnSpc>
                <a:spcPct val="150000"/>
              </a:lnSpc>
              <a:spcBef>
                <a:spcPts val="0"/>
              </a:spcBef>
              <a:spcAft>
                <a:spcPts val="0"/>
              </a:spcAft>
              <a:buClr>
                <a:schemeClr val="dk1"/>
              </a:buClr>
              <a:buSzPts val="1100"/>
              <a:buFont typeface="Arial"/>
              <a:buNone/>
            </a:pPr>
            <a:r>
              <a:rPr lang="en-US" sz="2400">
                <a:solidFill>
                  <a:schemeClr val="lt1"/>
                </a:solidFill>
              </a:rPr>
              <a:t>1. What trial — personal or in ministry — are you currently facing?</a:t>
            </a:r>
          </a:p>
          <a:p>
            <a:pPr marL="0" lvl="0" indent="0" algn="l" rtl="0">
              <a:lnSpc>
                <a:spcPct val="150000"/>
              </a:lnSpc>
              <a:spcBef>
                <a:spcPts val="600"/>
              </a:spcBef>
              <a:spcAft>
                <a:spcPts val="0"/>
              </a:spcAft>
              <a:buClr>
                <a:schemeClr val="dk1"/>
              </a:buClr>
              <a:buSzPts val="1100"/>
              <a:buFont typeface="Arial"/>
              <a:buNone/>
            </a:pPr>
            <a:r>
              <a:rPr lang="en-US" sz="2400">
                <a:solidFill>
                  <a:schemeClr val="lt1"/>
                </a:solidFill>
              </a:rPr>
              <a:t>2. When you think about that trial, what “why” question has been dominating your thinking?</a:t>
            </a:r>
          </a:p>
          <a:p>
            <a:pPr marL="0" lvl="0" indent="0" algn="l" rtl="0">
              <a:lnSpc>
                <a:spcPct val="150000"/>
              </a:lnSpc>
              <a:spcBef>
                <a:spcPts val="600"/>
              </a:spcBef>
              <a:spcAft>
                <a:spcPts val="600"/>
              </a:spcAft>
              <a:buSzPts val="1100"/>
              <a:buNone/>
            </a:pPr>
            <a:r>
              <a:rPr lang="en-US" sz="2400">
                <a:solidFill>
                  <a:schemeClr val="lt1"/>
                </a:solidFill>
              </a:rPr>
              <a:t>3. If you shifted from “why” to “what,” what might change in how you approach this trial?</a:t>
            </a:r>
          </a:p>
        </p:txBody>
      </p:sp>
      <p:sp>
        <p:nvSpPr>
          <p:cNvPr id="212" name="Google Shape;212;p13"/>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6"/>
        <p:cNvGrpSpPr/>
        <p:nvPr/>
      </p:nvGrpSpPr>
      <p:grpSpPr>
        <a:xfrm>
          <a:off x="0" y="0"/>
          <a:ext cx="0" cy="0"/>
          <a:chOff x="0" y="0"/>
          <a:chExt cx="0" cy="0"/>
        </a:xfrm>
      </p:grpSpPr>
      <p:sp>
        <p:nvSpPr>
          <p:cNvPr id="217" name="Google Shape;217;p14"/>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8" name="Google Shape;218;p14"/>
          <p:cNvSpPr txBox="1"/>
          <p:nvPr/>
        </p:nvSpPr>
        <p:spPr>
          <a:xfrm>
            <a:off x="640080" y="548640"/>
            <a:ext cx="7863900" cy="5850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a:solidFill>
                  <a:srgbClr val="FFFFFF"/>
                </a:solidFill>
                <a:latin typeface="Arial"/>
                <a:ea typeface="Arial"/>
                <a:cs typeface="Arial"/>
                <a:sym typeface="Arial"/>
              </a:rPr>
              <a:t>LOOKING AHEAD</a:t>
            </a:r>
            <a:endParaRPr sz="1600"/>
          </a:p>
          <a:p>
            <a:pPr marL="0" marR="0" lvl="0" indent="0" algn="l" rtl="0">
              <a:spcBef>
                <a:spcPts val="0"/>
              </a:spcBef>
              <a:spcAft>
                <a:spcPts val="0"/>
              </a:spcAft>
              <a:buNone/>
            </a:pPr>
            <a:r>
              <a:rPr lang="en-US" b="0" i="0" u="none" strike="noStrike" cap="none">
                <a:solidFill>
                  <a:schemeClr val="lt1"/>
                </a:solidFill>
                <a:latin typeface="Arial"/>
                <a:ea typeface="Arial"/>
                <a:cs typeface="Arial"/>
                <a:sym typeface="Arial"/>
              </a:rPr>
              <a:t>SESSION 1: Introduction to The Art of Survival</a:t>
            </a:r>
            <a:endParaRPr sz="1600">
              <a:solidFill>
                <a:schemeClr val="lt1"/>
              </a:solidFill>
            </a:endParaRPr>
          </a:p>
        </p:txBody>
      </p:sp>
      <p:sp>
        <p:nvSpPr>
          <p:cNvPr id="219" name="Google Shape;219;p14"/>
          <p:cNvSpPr txBox="1"/>
          <p:nvPr/>
        </p:nvSpPr>
        <p:spPr>
          <a:xfrm>
            <a:off x="640080" y="1417320"/>
            <a:ext cx="7863900" cy="3386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200" b="1" strike="noStrike" cap="none" dirty="0">
                <a:solidFill>
                  <a:schemeClr val="lt1"/>
                </a:solidFill>
                <a:latin typeface="Arial"/>
                <a:ea typeface="Arial"/>
                <a:cs typeface="Arial"/>
                <a:sym typeface="Arial"/>
              </a:rPr>
              <a:t>What we’ve established:</a:t>
            </a:r>
            <a:r>
              <a:rPr lang="en-US" sz="2200" strike="noStrike" cap="none" dirty="0">
                <a:solidFill>
                  <a:schemeClr val="lt1"/>
                </a:solidFill>
                <a:latin typeface="Arial"/>
                <a:ea typeface="Arial"/>
                <a:cs typeface="Arial"/>
                <a:sym typeface="Arial"/>
              </a:rPr>
              <a:t>  Trials are inevitable, not accidental. God provides a complete framework for navigating them — ART. And the critical mindset shift is from “Why?” to “What?”</a:t>
            </a:r>
            <a:br>
              <a:rPr lang="en-US" sz="2200" strike="noStrike" cap="none" dirty="0">
                <a:solidFill>
                  <a:schemeClr val="lt1"/>
                </a:solidFill>
                <a:latin typeface="Arial"/>
                <a:ea typeface="Arial"/>
                <a:cs typeface="Arial"/>
                <a:sym typeface="Arial"/>
              </a:rPr>
            </a:br>
            <a:br>
              <a:rPr lang="en-US" sz="2200" strike="noStrike" cap="none" dirty="0">
                <a:solidFill>
                  <a:schemeClr val="lt1"/>
                </a:solidFill>
                <a:latin typeface="Arial"/>
                <a:ea typeface="Arial"/>
                <a:cs typeface="Arial"/>
                <a:sym typeface="Arial"/>
              </a:rPr>
            </a:br>
            <a:r>
              <a:rPr lang="en-US" sz="2200" b="1" strike="noStrike" cap="none" dirty="0">
                <a:solidFill>
                  <a:schemeClr val="lt1"/>
                </a:solidFill>
                <a:latin typeface="Arial"/>
                <a:ea typeface="Arial"/>
                <a:cs typeface="Arial"/>
                <a:sym typeface="Arial"/>
              </a:rPr>
              <a:t>What remains unanswered:</a:t>
            </a:r>
            <a:r>
              <a:rPr lang="en-US" sz="2200" strike="noStrike" cap="none" dirty="0">
                <a:solidFill>
                  <a:schemeClr val="lt1"/>
                </a:solidFill>
                <a:latin typeface="Arial"/>
                <a:ea typeface="Arial"/>
                <a:cs typeface="Arial"/>
                <a:sym typeface="Arial"/>
              </a:rPr>
              <a:t>  We know the framework exists — but what does the “A” actually look like when your world falls apart?</a:t>
            </a:r>
            <a:br>
              <a:rPr lang="en-US" sz="2200" strike="noStrike" cap="none" dirty="0">
                <a:solidFill>
                  <a:schemeClr val="lt1"/>
                </a:solidFill>
                <a:latin typeface="Arial"/>
                <a:ea typeface="Arial"/>
                <a:cs typeface="Arial"/>
                <a:sym typeface="Arial"/>
              </a:rPr>
            </a:br>
            <a:endParaRPr lang="en-US" sz="2200" strike="noStrike" cap="none" dirty="0">
              <a:solidFill>
                <a:schemeClr val="lt1"/>
              </a:solidFill>
              <a:latin typeface="Arial"/>
              <a:ea typeface="Arial"/>
              <a:cs typeface="Arial"/>
              <a:sym typeface="Arial"/>
            </a:endParaRPr>
          </a:p>
          <a:p>
            <a:pPr marL="0" marR="0" lvl="0" indent="0" algn="l" rtl="0">
              <a:spcBef>
                <a:spcPts val="0"/>
              </a:spcBef>
              <a:spcAft>
                <a:spcPts val="0"/>
              </a:spcAft>
              <a:buNone/>
            </a:pPr>
            <a:r>
              <a:rPr lang="en-US" sz="2200" strike="noStrike" cap="none" dirty="0">
                <a:solidFill>
                  <a:schemeClr val="lt1"/>
                </a:solidFill>
                <a:latin typeface="Arial"/>
                <a:ea typeface="Arial"/>
                <a:cs typeface="Arial"/>
                <a:sym typeface="Arial"/>
              </a:rPr>
              <a:t>➤  What can I control when everything around me is falling apart?</a:t>
            </a:r>
          </a:p>
        </p:txBody>
      </p:sp>
      <p:sp>
        <p:nvSpPr>
          <p:cNvPr id="220" name="Google Shape;220;p14"/>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4"/>
        <p:cNvGrpSpPr/>
        <p:nvPr/>
      </p:nvGrpSpPr>
      <p:grpSpPr>
        <a:xfrm>
          <a:off x="0" y="0"/>
          <a:ext cx="0" cy="0"/>
          <a:chOff x="0" y="0"/>
          <a:chExt cx="0" cy="0"/>
        </a:xfrm>
      </p:grpSpPr>
      <p:sp>
        <p:nvSpPr>
          <p:cNvPr id="3" name="Google Shape;217;p14">
            <a:extLst>
              <a:ext uri="{FF2B5EF4-FFF2-40B4-BE49-F238E27FC236}">
                <a16:creationId xmlns:a16="http://schemas.microsoft.com/office/drawing/2014/main" id="{450CE614-D398-08CD-E828-0881F102B85C}"/>
              </a:ext>
            </a:extLst>
          </p:cNvPr>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6" name="Google Shape;226;p15"/>
          <p:cNvSpPr txBox="1"/>
          <p:nvPr/>
        </p:nvSpPr>
        <p:spPr>
          <a:xfrm>
            <a:off x="548640" y="502920"/>
            <a:ext cx="8046600" cy="4311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800" b="1" i="0" u="none" strike="noStrike" cap="none" dirty="0">
                <a:solidFill>
                  <a:srgbClr val="FFFFFF"/>
                </a:solidFill>
                <a:latin typeface="Arial"/>
                <a:ea typeface="Arial"/>
                <a:cs typeface="Arial"/>
                <a:sym typeface="Arial"/>
              </a:rPr>
              <a:t>SESSION 2</a:t>
            </a:r>
            <a:endParaRPr sz="2000" dirty="0"/>
          </a:p>
        </p:txBody>
      </p:sp>
      <p:sp>
        <p:nvSpPr>
          <p:cNvPr id="227" name="Google Shape;227;p15"/>
          <p:cNvSpPr txBox="1"/>
          <p:nvPr/>
        </p:nvSpPr>
        <p:spPr>
          <a:xfrm>
            <a:off x="548640" y="1095494"/>
            <a:ext cx="804672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An Attitude to Embrace</a:t>
            </a:r>
            <a:endParaRPr sz="1200" dirty="0"/>
          </a:p>
        </p:txBody>
      </p:sp>
      <p:sp>
        <p:nvSpPr>
          <p:cNvPr id="229" name="Google Shape;229;p15"/>
          <p:cNvSpPr/>
          <p:nvPr/>
        </p:nvSpPr>
        <p:spPr>
          <a:xfrm>
            <a:off x="640075" y="1820199"/>
            <a:ext cx="7863900" cy="2388300"/>
          </a:xfrm>
          <a:prstGeom prst="roundRect">
            <a:avLst>
              <a:gd name="adj" fmla="val 6000"/>
            </a:avLst>
          </a:prstGeom>
          <a:solidFill>
            <a:schemeClr val="lt1"/>
          </a:solidFill>
          <a:ln w="1905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0" name="Google Shape;230;p15"/>
          <p:cNvSpPr txBox="1"/>
          <p:nvPr/>
        </p:nvSpPr>
        <p:spPr>
          <a:xfrm>
            <a:off x="960120" y="2271833"/>
            <a:ext cx="7223700" cy="12930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dirty="0">
                <a:solidFill>
                  <a:schemeClr val="dk1"/>
                </a:solidFill>
                <a:latin typeface="Arial"/>
                <a:ea typeface="Arial"/>
                <a:cs typeface="Arial"/>
                <a:sym typeface="Arial"/>
              </a:rPr>
              <a:t>SESSION QUESTION</a:t>
            </a:r>
            <a:endParaRPr sz="2400" dirty="0">
              <a:solidFill>
                <a:schemeClr val="dk1"/>
              </a:solidFill>
            </a:endParaRPr>
          </a:p>
          <a:p>
            <a:pPr marL="0" marR="0" lvl="0" indent="0" algn="l" rtl="0">
              <a:spcBef>
                <a:spcPts val="1200"/>
              </a:spcBef>
              <a:spcAft>
                <a:spcPts val="0"/>
              </a:spcAft>
              <a:buNone/>
            </a:pPr>
            <a:r>
              <a:rPr lang="en-US" sz="2500" b="0" i="1" u="none" strike="noStrike" cap="none" dirty="0">
                <a:solidFill>
                  <a:schemeClr val="dk1"/>
                </a:solidFill>
                <a:latin typeface="Arial"/>
                <a:ea typeface="Arial"/>
                <a:cs typeface="Arial"/>
                <a:sym typeface="Arial"/>
              </a:rPr>
              <a:t>What can I control when everything around me is falling apart?</a:t>
            </a:r>
            <a:endParaRPr sz="2500" dirty="0">
              <a:solidFill>
                <a:schemeClr val="dk1"/>
              </a:solidFill>
            </a:endParaRPr>
          </a:p>
        </p:txBody>
      </p:sp>
      <p:pic>
        <p:nvPicPr>
          <p:cNvPr id="7" name="Picture 6">
            <a:extLst>
              <a:ext uri="{FF2B5EF4-FFF2-40B4-BE49-F238E27FC236}">
                <a16:creationId xmlns:a16="http://schemas.microsoft.com/office/drawing/2014/main" id="{46B43275-AEEF-E546-4BBA-EC4B8D7C7215}"/>
              </a:ext>
            </a:extLst>
          </p:cNvPr>
          <p:cNvPicPr>
            <a:picLocks noChangeAspect="1"/>
          </p:cNvPicPr>
          <p:nvPr/>
        </p:nvPicPr>
        <p:blipFill>
          <a:blip r:embed="rId4"/>
          <a:stretch>
            <a:fillRect/>
          </a:stretch>
        </p:blipFill>
        <p:spPr>
          <a:xfrm>
            <a:off x="278089" y="4620218"/>
            <a:ext cx="839720" cy="3148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4"/>
        <p:cNvGrpSpPr/>
        <p:nvPr/>
      </p:nvGrpSpPr>
      <p:grpSpPr>
        <a:xfrm>
          <a:off x="0" y="0"/>
          <a:ext cx="0" cy="0"/>
          <a:chOff x="0" y="0"/>
          <a:chExt cx="0" cy="0"/>
        </a:xfrm>
      </p:grpSpPr>
      <p:sp>
        <p:nvSpPr>
          <p:cNvPr id="236" name="Google Shape;236;p1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2: An Attitude to Embrace</a:t>
            </a:r>
            <a:endParaRPr dirty="0">
              <a:solidFill>
                <a:schemeClr val="bg1"/>
              </a:solidFill>
            </a:endParaRPr>
          </a:p>
        </p:txBody>
      </p:sp>
      <p:sp>
        <p:nvSpPr>
          <p:cNvPr id="237" name="Google Shape;237;p17"/>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1: Choose Joy</a:t>
            </a:r>
            <a:endParaRPr dirty="0">
              <a:solidFill>
                <a:srgbClr val="ADC9D3"/>
              </a:solidFill>
            </a:endParaRPr>
          </a:p>
        </p:txBody>
      </p:sp>
      <p:sp>
        <p:nvSpPr>
          <p:cNvPr id="238" name="Google Shape;238;p17"/>
          <p:cNvSpPr/>
          <p:nvPr/>
        </p:nvSpPr>
        <p:spPr>
          <a:xfrm>
            <a:off x="640080" y="1571106"/>
            <a:ext cx="7863840" cy="265176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9" name="Google Shape;239;p17"/>
          <p:cNvSpPr txBox="1"/>
          <p:nvPr/>
        </p:nvSpPr>
        <p:spPr>
          <a:xfrm>
            <a:off x="960120" y="1753986"/>
            <a:ext cx="7223700" cy="21456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a:solidFill>
                  <a:schemeClr val="dk1"/>
                </a:solidFill>
              </a:rPr>
              <a:t>When trials hit, our natural response is despair, not joy. We feel overwhelmed, afraid, and powerless. But James does not ask us to feel joy — he commands us to </a:t>
            </a:r>
            <a:r>
              <a:rPr lang="en-US" sz="2400" b="1" u="sng">
                <a:solidFill>
                  <a:srgbClr val="EE0000"/>
                </a:solidFill>
              </a:rPr>
              <a:t>choose</a:t>
            </a:r>
            <a:r>
              <a:rPr lang="en-US" sz="2400">
                <a:solidFill>
                  <a:schemeClr val="dk1"/>
                </a:solidFill>
              </a:rPr>
              <a:t> it. The difference is everything.</a:t>
            </a:r>
            <a:endParaRPr sz="2400">
              <a:solidFill>
                <a:schemeClr val="dk1"/>
              </a:solidFill>
            </a:endParaRPr>
          </a:p>
          <a:p>
            <a:pPr marL="0" marR="0" lvl="0" indent="0" algn="l" rtl="0">
              <a:lnSpc>
                <a:spcPct val="115000"/>
              </a:lnSpc>
              <a:spcBef>
                <a:spcPts val="600"/>
              </a:spcBef>
              <a:spcAft>
                <a:spcPts val="0"/>
              </a:spcAft>
              <a:buNone/>
            </a:pPr>
            <a:endParaRPr sz="2400">
              <a:solidFill>
                <a:srgbClr val="404040"/>
              </a:solidFill>
            </a:endParaRPr>
          </a:p>
        </p:txBody>
      </p:sp>
      <p:sp>
        <p:nvSpPr>
          <p:cNvPr id="240" name="Google Shape;240;p1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50"/>
        <p:cNvGrpSpPr/>
        <p:nvPr/>
      </p:nvGrpSpPr>
      <p:grpSpPr>
        <a:xfrm>
          <a:off x="0" y="0"/>
          <a:ext cx="0" cy="0"/>
          <a:chOff x="0" y="0"/>
          <a:chExt cx="0" cy="0"/>
        </a:xfrm>
      </p:grpSpPr>
      <p:sp>
        <p:nvSpPr>
          <p:cNvPr id="9041" name="crumb_18"/>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1: Choose Joy</a:t>
            </a:r>
          </a:p>
        </p:txBody>
      </p:sp>
      <p:sp>
        <p:nvSpPr>
          <p:cNvPr id="9043" name="box_18"/>
          <p:cNvSpPr/>
          <p:nvPr/>
        </p:nvSpPr>
        <p:spPr>
          <a:xfrm>
            <a:off x="640080" y="1523407"/>
            <a:ext cx="7863870" cy="1738408"/>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Joy is a command, not a feeling. We choose our posture toward trials because we trust the outcome, not because we enjoy the process. God commands this choice because He knows what trials produce.</a:t>
            </a:r>
          </a:p>
        </p:txBody>
      </p:sp>
      <p:pic>
        <p:nvPicPr>
          <p:cNvPr id="2" name="Picture 1">
            <a:extLst>
              <a:ext uri="{FF2B5EF4-FFF2-40B4-BE49-F238E27FC236}">
                <a16:creationId xmlns:a16="http://schemas.microsoft.com/office/drawing/2014/main" id="{091F405A-6548-F669-B01C-D5C5DF58C29D}"/>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804BC3BC-88E4-B12A-F2B0-AB410AABED3E}"/>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50">
          <a:extLst>
            <a:ext uri="{FF2B5EF4-FFF2-40B4-BE49-F238E27FC236}">
              <a16:creationId xmlns:a16="http://schemas.microsoft.com/office/drawing/2014/main" id="{739CDC92-4A1A-BD15-5F8A-1D9D4014DF3F}"/>
            </a:ext>
          </a:extLst>
        </p:cNvPr>
        <p:cNvGrpSpPr/>
        <p:nvPr/>
      </p:nvGrpSpPr>
      <p:grpSpPr>
        <a:xfrm>
          <a:off x="0" y="0"/>
          <a:ext cx="0" cy="0"/>
          <a:chOff x="0" y="0"/>
          <a:chExt cx="0" cy="0"/>
        </a:xfrm>
      </p:grpSpPr>
      <p:sp>
        <p:nvSpPr>
          <p:cNvPr id="9041" name="crumb_18">
            <a:extLst>
              <a:ext uri="{FF2B5EF4-FFF2-40B4-BE49-F238E27FC236}">
                <a16:creationId xmlns:a16="http://schemas.microsoft.com/office/drawing/2014/main" id="{B5A6498B-46A7-BF0E-FD13-C6881B30461A}"/>
              </a:ext>
            </a:extLst>
          </p:cNvPr>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1: Choose Joy</a:t>
            </a:r>
          </a:p>
        </p:txBody>
      </p:sp>
      <p:sp>
        <p:nvSpPr>
          <p:cNvPr id="9044" name="scr_18">
            <a:extLst>
              <a:ext uri="{FF2B5EF4-FFF2-40B4-BE49-F238E27FC236}">
                <a16:creationId xmlns:a16="http://schemas.microsoft.com/office/drawing/2014/main" id="{10B754CD-4766-CFEF-EBC8-DC12C9F3B35E}"/>
              </a:ext>
            </a:extLst>
          </p:cNvPr>
          <p:cNvSpPr txBox="1"/>
          <p:nvPr/>
        </p:nvSpPr>
        <p:spPr>
          <a:xfrm>
            <a:off x="459438" y="1037377"/>
            <a:ext cx="8225124" cy="1431161"/>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i="1" strike="noStrike" cap="none" dirty="0">
                <a:solidFill>
                  <a:schemeClr val="bg1"/>
                </a:solidFill>
                <a:latin typeface="Arial"/>
              </a:rPr>
              <a:t>“Consider it pure joy, my brothers and sisters, whenever you face trials of many kinds, because you know that the testing of your faith produces perseverance.”</a:t>
            </a:r>
            <a:br>
              <a:rPr lang="en-US" sz="1800" strike="noStrike" cap="none" dirty="0">
                <a:solidFill>
                  <a:schemeClr val="bg1"/>
                </a:solidFill>
                <a:latin typeface="Arial"/>
              </a:rPr>
            </a:br>
            <a:r>
              <a:rPr lang="en-US" sz="1800" strike="noStrike" cap="none" dirty="0">
                <a:solidFill>
                  <a:schemeClr val="bg1"/>
                </a:solidFill>
                <a:latin typeface="Arial"/>
              </a:rPr>
              <a:t>—James 1:2–3</a:t>
            </a:r>
          </a:p>
        </p:txBody>
      </p:sp>
      <p:pic>
        <p:nvPicPr>
          <p:cNvPr id="2" name="Picture 1">
            <a:extLst>
              <a:ext uri="{FF2B5EF4-FFF2-40B4-BE49-F238E27FC236}">
                <a16:creationId xmlns:a16="http://schemas.microsoft.com/office/drawing/2014/main" id="{6BAC728F-2B88-4EFC-4A2C-09D1ACF91165}"/>
              </a:ext>
            </a:extLst>
          </p:cNvPr>
          <p:cNvPicPr>
            <a:picLocks noChangeAspect="1"/>
          </p:cNvPicPr>
          <p:nvPr/>
        </p:nvPicPr>
        <p:blipFill>
          <a:blip r:embed="rId4"/>
          <a:stretch>
            <a:fillRect/>
          </a:stretch>
        </p:blipFill>
        <p:spPr>
          <a:xfrm>
            <a:off x="278856" y="4629764"/>
            <a:ext cx="813887" cy="305208"/>
          </a:xfrm>
          <a:prstGeom prst="rect">
            <a:avLst/>
          </a:prstGeom>
        </p:spPr>
      </p:pic>
    </p:spTree>
    <p:extLst>
      <p:ext uri="{BB962C8B-B14F-4D97-AF65-F5344CB8AC3E}">
        <p14:creationId xmlns:p14="http://schemas.microsoft.com/office/powerpoint/2010/main" val="1042232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48"/>
        <p:cNvGrpSpPr/>
        <p:nvPr/>
      </p:nvGrpSpPr>
      <p:grpSpPr>
        <a:xfrm>
          <a:off x="0" y="0"/>
          <a:ext cx="0" cy="0"/>
          <a:chOff x="0" y="0"/>
          <a:chExt cx="0" cy="0"/>
        </a:xfrm>
      </p:grpSpPr>
      <p:sp>
        <p:nvSpPr>
          <p:cNvPr id="250" name="Google Shape;250;p1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Choose Joy</a:t>
            </a:r>
            <a:endParaRPr>
              <a:solidFill>
                <a:schemeClr val="bg1"/>
              </a:solidFill>
            </a:endParaRPr>
          </a:p>
        </p:txBody>
      </p:sp>
      <p:sp>
        <p:nvSpPr>
          <p:cNvPr id="251" name="Google Shape;251;p18"/>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2" name="Google Shape;252;p18"/>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53" name="Google Shape;253;p18"/>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254" name="Google Shape;254;p18"/>
          <p:cNvSpPr txBox="1"/>
          <p:nvPr/>
        </p:nvSpPr>
        <p:spPr>
          <a:xfrm>
            <a:off x="1371600" y="914400"/>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“Consider” (Greek: </a:t>
            </a:r>
            <a:r>
              <a:rPr lang="en-US" sz="2400" b="1" dirty="0" err="1">
                <a:solidFill>
                  <a:schemeClr val="bg1"/>
                </a:solidFill>
              </a:rPr>
              <a:t>hegeomai</a:t>
            </a:r>
            <a:r>
              <a:rPr lang="en-US" sz="2400" dirty="0">
                <a:solidFill>
                  <a:schemeClr val="bg1"/>
                </a:solidFill>
              </a:rPr>
              <a:t>) means to evaluate, calculate, and choose. It is a deliberate </a:t>
            </a:r>
            <a:r>
              <a:rPr lang="en-US" sz="2400" b="1" u="sng" dirty="0">
                <a:solidFill>
                  <a:srgbClr val="FF0000"/>
                </a:solidFill>
              </a:rPr>
              <a:t>decision</a:t>
            </a:r>
            <a:r>
              <a:rPr lang="en-US" sz="2400" dirty="0">
                <a:solidFill>
                  <a:schemeClr val="bg1"/>
                </a:solidFill>
              </a:rPr>
              <a:t>, not a spontaneous emotion. You do not have to feel joyful to choose joy. </a:t>
            </a:r>
            <a:endParaRPr sz="2400" dirty="0">
              <a:solidFill>
                <a:schemeClr val="bg1"/>
              </a:solidFill>
            </a:endParaRPr>
          </a:p>
        </p:txBody>
      </p:sp>
      <p:sp>
        <p:nvSpPr>
          <p:cNvPr id="255" name="Google Shape;255;p18"/>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6D2A03F1-6BF2-E5E7-64BB-6BED633A872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9"/>
        <p:cNvGrpSpPr/>
        <p:nvPr/>
      </p:nvGrpSpPr>
      <p:grpSpPr>
        <a:xfrm>
          <a:off x="0" y="0"/>
          <a:ext cx="0" cy="0"/>
          <a:chOff x="0" y="0"/>
          <a:chExt cx="0" cy="0"/>
        </a:xfrm>
      </p:grpSpPr>
      <p:sp>
        <p:nvSpPr>
          <p:cNvPr id="261" name="Google Shape;261;p1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Choose Joy</a:t>
            </a:r>
            <a:endParaRPr>
              <a:solidFill>
                <a:schemeClr val="bg1"/>
              </a:solidFill>
            </a:endParaRPr>
          </a:p>
        </p:txBody>
      </p:sp>
      <p:sp>
        <p:nvSpPr>
          <p:cNvPr id="262" name="Google Shape;262;p1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1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4" name="Google Shape;264;p1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265" name="Google Shape;265;p19"/>
          <p:cNvSpPr txBox="1"/>
          <p:nvPr/>
        </p:nvSpPr>
        <p:spPr>
          <a:xfrm>
            <a:off x="1262625" y="886937"/>
            <a:ext cx="72417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“Trials of many kinds” — the word for “face” means to be surrounded, like the man in the Good Samaritan story who was surrounded by robbers. Trials are external pressures that threaten to </a:t>
            </a:r>
            <a:r>
              <a:rPr lang="en-US" sz="2400" b="1" u="sng" dirty="0">
                <a:solidFill>
                  <a:srgbClr val="FF0000"/>
                </a:solidFill>
              </a:rPr>
              <a:t>crush</a:t>
            </a:r>
            <a:r>
              <a:rPr lang="en-US" sz="2400" dirty="0">
                <a:solidFill>
                  <a:schemeClr val="bg1"/>
                </a:solidFill>
              </a:rPr>
              <a:t> us. </a:t>
            </a:r>
            <a:endParaRPr sz="2400" dirty="0">
              <a:solidFill>
                <a:schemeClr val="bg1"/>
              </a:solidFill>
            </a:endParaRPr>
          </a:p>
        </p:txBody>
      </p:sp>
      <p:sp>
        <p:nvSpPr>
          <p:cNvPr id="266" name="Google Shape;266;p1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7D64F96-89EA-79FE-6DAC-51850FF87DC8}"/>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TextBox 3">
            <a:extLst>
              <a:ext uri="{FF2B5EF4-FFF2-40B4-BE49-F238E27FC236}">
                <a16:creationId xmlns:a16="http://schemas.microsoft.com/office/drawing/2014/main" id="{253E52DD-2A58-3A69-2554-AA20CBEB1394}"/>
              </a:ext>
            </a:extLst>
          </p:cNvPr>
          <p:cNvSpPr txBox="1"/>
          <p:nvPr/>
        </p:nvSpPr>
        <p:spPr>
          <a:xfrm>
            <a:off x="1762432" y="2969095"/>
            <a:ext cx="5619135" cy="1287468"/>
          </a:xfrm>
          <a:prstGeom prst="rect">
            <a:avLst/>
          </a:prstGeom>
          <a:noFill/>
        </p:spPr>
        <p:txBody>
          <a:bodyPr wrap="square">
            <a:spAutoFit/>
          </a:bodyPr>
          <a:lstStyle/>
          <a:p>
            <a:pPr marL="0" marR="0" lvl="0" indent="0" algn="ctr" rtl="0">
              <a:lnSpc>
                <a:spcPct val="150000"/>
              </a:lnSpc>
              <a:spcBef>
                <a:spcPts val="0"/>
              </a:spcBef>
              <a:spcAft>
                <a:spcPts val="0"/>
              </a:spcAft>
              <a:buNone/>
            </a:pPr>
            <a:r>
              <a:rPr lang="en-US" sz="1800" i="1" strike="noStrike" cap="none" dirty="0">
                <a:solidFill>
                  <a:schemeClr val="bg1"/>
                </a:solidFill>
                <a:latin typeface="Arial"/>
              </a:rPr>
              <a:t>“For those God foreknew he also predestined to be conformed to the image of his Son.”</a:t>
            </a:r>
            <a:r>
              <a:rPr lang="en-US" sz="1800" strike="noStrike" cap="none" dirty="0">
                <a:solidFill>
                  <a:schemeClr val="bg1"/>
                </a:solidFill>
                <a:latin typeface="Arial"/>
              </a:rPr>
              <a:t> </a:t>
            </a:r>
            <a:br>
              <a:rPr lang="en-US" sz="1800" strike="noStrike" cap="none" dirty="0">
                <a:solidFill>
                  <a:schemeClr val="bg1"/>
                </a:solidFill>
                <a:latin typeface="Arial"/>
              </a:rPr>
            </a:br>
            <a:r>
              <a:rPr lang="en-US" sz="1800" strike="noStrike" cap="none" dirty="0">
                <a:solidFill>
                  <a:schemeClr val="bg1"/>
                </a:solidFill>
                <a:latin typeface="Arial"/>
              </a:rPr>
              <a:t>—Romans 8:29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0"/>
        <p:cNvGrpSpPr/>
        <p:nvPr/>
      </p:nvGrpSpPr>
      <p:grpSpPr>
        <a:xfrm>
          <a:off x="0" y="0"/>
          <a:ext cx="0" cy="0"/>
          <a:chOff x="0" y="0"/>
          <a:chExt cx="0" cy="0"/>
        </a:xfrm>
      </p:grpSpPr>
      <p:sp>
        <p:nvSpPr>
          <p:cNvPr id="272" name="Google Shape;272;p20"/>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Choose Joy</a:t>
            </a:r>
            <a:endParaRPr>
              <a:solidFill>
                <a:schemeClr val="bg1"/>
              </a:solidFill>
            </a:endParaRPr>
          </a:p>
        </p:txBody>
      </p:sp>
      <p:sp>
        <p:nvSpPr>
          <p:cNvPr id="273" name="Google Shape;273;p20"/>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4" name="Google Shape;274;p20"/>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5" name="Google Shape;275;p20"/>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276" name="Google Shape;276;p20"/>
          <p:cNvSpPr txBox="1"/>
          <p:nvPr/>
        </p:nvSpPr>
        <p:spPr>
          <a:xfrm>
            <a:off x="1283111" y="886969"/>
            <a:ext cx="6979500" cy="2586862"/>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“The testing of your faith produces perseverance” — the Greek word </a:t>
            </a:r>
            <a:r>
              <a:rPr lang="en-US" sz="2400" b="1" dirty="0" err="1">
                <a:solidFill>
                  <a:schemeClr val="bg1"/>
                </a:solidFill>
              </a:rPr>
              <a:t>hupomeno</a:t>
            </a:r>
            <a:r>
              <a:rPr lang="en-US" sz="2400" dirty="0">
                <a:solidFill>
                  <a:schemeClr val="bg1"/>
                </a:solidFill>
              </a:rPr>
              <a:t> means to remain under </a:t>
            </a:r>
            <a:r>
              <a:rPr lang="en-US" sz="2400" b="1" u="sng" dirty="0">
                <a:solidFill>
                  <a:srgbClr val="FF0000"/>
                </a:solidFill>
              </a:rPr>
              <a:t>pressure</a:t>
            </a:r>
            <a:r>
              <a:rPr lang="en-US" sz="2400" dirty="0">
                <a:solidFill>
                  <a:schemeClr val="bg1"/>
                </a:solidFill>
              </a:rPr>
              <a:t>. The same pressure that threatens to destroy you is the pressure that makes you </a:t>
            </a:r>
            <a:r>
              <a:rPr lang="en-US" sz="2400" b="1" u="sng" dirty="0">
                <a:solidFill>
                  <a:srgbClr val="FF0000"/>
                </a:solidFill>
              </a:rPr>
              <a:t>stronger</a:t>
            </a:r>
            <a:r>
              <a:rPr lang="en-US" sz="2400" dirty="0">
                <a:solidFill>
                  <a:schemeClr val="bg1"/>
                </a:solidFill>
              </a:rPr>
              <a:t>.</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277" name="Google Shape;277;p20"/>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E9C21132-FBB7-775A-A774-B9FC221A07D6}"/>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1"/>
        <p:cNvGrpSpPr/>
        <p:nvPr/>
      </p:nvGrpSpPr>
      <p:grpSpPr>
        <a:xfrm>
          <a:off x="0" y="0"/>
          <a:ext cx="0" cy="0"/>
          <a:chOff x="0" y="0"/>
          <a:chExt cx="0" cy="0"/>
        </a:xfrm>
      </p:grpSpPr>
      <p:sp>
        <p:nvSpPr>
          <p:cNvPr id="283" name="Google Shape;283;p21"/>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Choose Joy</a:t>
            </a:r>
            <a:endParaRPr>
              <a:solidFill>
                <a:schemeClr val="bg1"/>
              </a:solidFill>
            </a:endParaRPr>
          </a:p>
        </p:txBody>
      </p:sp>
      <p:sp>
        <p:nvSpPr>
          <p:cNvPr id="284" name="Google Shape;284;p21"/>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5" name="Google Shape;285;p21"/>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86" name="Google Shape;286;p21"/>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D.</a:t>
            </a:r>
            <a:endParaRPr/>
          </a:p>
        </p:txBody>
      </p:sp>
      <p:sp>
        <p:nvSpPr>
          <p:cNvPr id="287" name="Google Shape;287;p21"/>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“Mature and complete, not lacking anything” — the word</a:t>
            </a:r>
            <a:r>
              <a:rPr lang="en-US" sz="2400" b="1" dirty="0">
                <a:solidFill>
                  <a:schemeClr val="bg1"/>
                </a:solidFill>
              </a:rPr>
              <a:t> </a:t>
            </a:r>
            <a:r>
              <a:rPr lang="en-US" sz="2400" b="1" dirty="0" err="1">
                <a:solidFill>
                  <a:schemeClr val="bg1"/>
                </a:solidFill>
              </a:rPr>
              <a:t>teleios</a:t>
            </a:r>
            <a:r>
              <a:rPr lang="en-US" sz="2400" dirty="0">
                <a:solidFill>
                  <a:schemeClr val="bg1"/>
                </a:solidFill>
              </a:rPr>
              <a:t> means fulfilling your design. God’s goal is not to make you comfortable; it is to conform you to the </a:t>
            </a:r>
            <a:r>
              <a:rPr lang="en-US" sz="2400" b="1" u="sng" dirty="0">
                <a:solidFill>
                  <a:srgbClr val="FF0000"/>
                </a:solidFill>
              </a:rPr>
              <a:t>image</a:t>
            </a:r>
            <a:r>
              <a:rPr lang="en-US" sz="2400" dirty="0">
                <a:solidFill>
                  <a:schemeClr val="bg1"/>
                </a:solidFill>
              </a:rPr>
              <a:t> of His Son. </a:t>
            </a:r>
            <a:endParaRPr sz="2400" dirty="0">
              <a:solidFill>
                <a:schemeClr val="bg1"/>
              </a:solidFill>
            </a:endParaRPr>
          </a:p>
        </p:txBody>
      </p:sp>
      <p:sp>
        <p:nvSpPr>
          <p:cNvPr id="288" name="Google Shape;288;p2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C13EF997-2578-F18E-711F-F85E34814ED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2"/>
        <p:cNvGrpSpPr/>
        <p:nvPr/>
      </p:nvGrpSpPr>
      <p:grpSpPr>
        <a:xfrm>
          <a:off x="0" y="0"/>
          <a:ext cx="0" cy="0"/>
          <a:chOff x="0" y="0"/>
          <a:chExt cx="0" cy="0"/>
        </a:xfrm>
      </p:grpSpPr>
      <p:sp>
        <p:nvSpPr>
          <p:cNvPr id="294" name="Google Shape;294;p22"/>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2: An Attitude to Embrace</a:t>
            </a:r>
            <a:endParaRPr dirty="0">
              <a:solidFill>
                <a:schemeClr val="bg1"/>
              </a:solidFill>
            </a:endParaRPr>
          </a:p>
        </p:txBody>
      </p:sp>
      <p:sp>
        <p:nvSpPr>
          <p:cNvPr id="295" name="Google Shape;295;p22"/>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2: Three “What” Questions</a:t>
            </a:r>
            <a:endParaRPr dirty="0">
              <a:solidFill>
                <a:srgbClr val="ADC9D3"/>
              </a:solidFill>
            </a:endParaRPr>
          </a:p>
        </p:txBody>
      </p:sp>
      <p:sp>
        <p:nvSpPr>
          <p:cNvPr id="296" name="Google Shape;296;p22"/>
          <p:cNvSpPr/>
          <p:nvPr/>
        </p:nvSpPr>
        <p:spPr>
          <a:xfrm>
            <a:off x="640080" y="1546167"/>
            <a:ext cx="7863840" cy="265176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97" name="Google Shape;297;p22"/>
          <p:cNvSpPr txBox="1"/>
          <p:nvPr/>
        </p:nvSpPr>
        <p:spPr>
          <a:xfrm>
            <a:off x="960120" y="1729047"/>
            <a:ext cx="7223700" cy="25704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a:solidFill>
                  <a:schemeClr val="dk1"/>
                </a:solidFill>
              </a:rPr>
              <a:t>In crisis, our minds default to “why” questions that lead to self-pity and paralysis. Survivors replace those with three what questions that unlock forward movement. These questions are not theory — they are how you make it through </a:t>
            </a:r>
            <a:r>
              <a:rPr lang="en-US" sz="2400" b="1" u="sng">
                <a:solidFill>
                  <a:srgbClr val="EE0000"/>
                </a:solidFill>
              </a:rPr>
              <a:t>today</a:t>
            </a:r>
            <a:r>
              <a:rPr lang="en-US" sz="2400">
                <a:solidFill>
                  <a:schemeClr val="dk1"/>
                </a:solidFill>
              </a:rPr>
              <a:t>.</a:t>
            </a:r>
            <a:endParaRPr sz="2400">
              <a:solidFill>
                <a:schemeClr val="dk1"/>
              </a:solidFill>
            </a:endParaRPr>
          </a:p>
          <a:p>
            <a:pPr marL="0" marR="0" lvl="0" indent="0" algn="l" rtl="0">
              <a:lnSpc>
                <a:spcPct val="115000"/>
              </a:lnSpc>
              <a:spcBef>
                <a:spcPts val="600"/>
              </a:spcBef>
              <a:spcAft>
                <a:spcPts val="0"/>
              </a:spcAft>
              <a:buNone/>
            </a:pPr>
            <a:endParaRPr sz="2400">
              <a:solidFill>
                <a:srgbClr val="404040"/>
              </a:solidFill>
            </a:endParaRPr>
          </a:p>
        </p:txBody>
      </p:sp>
      <p:sp>
        <p:nvSpPr>
          <p:cNvPr id="298" name="Google Shape;298;p2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70"/>
        <p:cNvGrpSpPr/>
        <p:nvPr/>
      </p:nvGrpSpPr>
      <p:grpSpPr>
        <a:xfrm>
          <a:off x="0" y="0"/>
          <a:ext cx="0" cy="0"/>
          <a:chOff x="0" y="0"/>
          <a:chExt cx="0" cy="0"/>
        </a:xfrm>
      </p:grpSpPr>
      <p:sp>
        <p:nvSpPr>
          <p:cNvPr id="9061" name="crumb_24"/>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2: Three “What” Questions</a:t>
            </a:r>
          </a:p>
        </p:txBody>
      </p:sp>
      <p:sp>
        <p:nvSpPr>
          <p:cNvPr id="9063" name="box_24"/>
          <p:cNvSpPr/>
          <p:nvPr/>
        </p:nvSpPr>
        <p:spPr>
          <a:xfrm>
            <a:off x="640080" y="1636756"/>
            <a:ext cx="7863870" cy="1694140"/>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a:solidFill>
                  <a:srgbClr val="FFFFFF"/>
                </a:solidFill>
                <a:latin typeface="Arial"/>
              </a:rPr>
              <a:t>Asking “what” instead of “why” moves us from victim to survivor. Three simple questions — about our attitude, our endurance, and our hope — unlock the path forward through any trial.</a:t>
            </a:r>
          </a:p>
        </p:txBody>
      </p:sp>
      <p:sp>
        <p:nvSpPr>
          <p:cNvPr id="9064" name="scr_24"/>
          <p:cNvSpPr txBox="1"/>
          <p:nvPr/>
        </p:nvSpPr>
        <p:spPr>
          <a:xfrm>
            <a:off x="640050" y="3472498"/>
            <a:ext cx="7863900" cy="1015663"/>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b="0" i="1" u="none" strike="noStrike" cap="none" dirty="0">
                <a:solidFill>
                  <a:schemeClr val="bg1"/>
                </a:solidFill>
                <a:latin typeface="Arial"/>
              </a:rPr>
              <a:t>“Let perseverance finish its work so that you may be mature and complete, not lacking anything.” —</a:t>
            </a:r>
            <a:r>
              <a:rPr lang="en-US" sz="1800" b="0" u="none" strike="noStrike" cap="none" dirty="0">
                <a:solidFill>
                  <a:schemeClr val="bg1"/>
                </a:solidFill>
                <a:latin typeface="Arial"/>
              </a:rPr>
              <a:t>James 1:4</a:t>
            </a:r>
          </a:p>
        </p:txBody>
      </p:sp>
      <p:pic>
        <p:nvPicPr>
          <p:cNvPr id="2" name="Picture 1">
            <a:extLst>
              <a:ext uri="{FF2B5EF4-FFF2-40B4-BE49-F238E27FC236}">
                <a16:creationId xmlns:a16="http://schemas.microsoft.com/office/drawing/2014/main" id="{44FD39FF-9329-6AC3-6170-196F7BC326D4}"/>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670ABA38-3C96-0692-38C6-5BA3C5162F6D}"/>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6"/>
        <p:cNvGrpSpPr/>
        <p:nvPr/>
      </p:nvGrpSpPr>
      <p:grpSpPr>
        <a:xfrm>
          <a:off x="0" y="0"/>
          <a:ext cx="0" cy="0"/>
          <a:chOff x="0" y="0"/>
          <a:chExt cx="0" cy="0"/>
        </a:xfrm>
      </p:grpSpPr>
      <p:sp>
        <p:nvSpPr>
          <p:cNvPr id="308" name="Google Shape;308;p23"/>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Three “What” Questions</a:t>
            </a:r>
            <a:endParaRPr>
              <a:solidFill>
                <a:schemeClr val="bg1"/>
              </a:solidFill>
            </a:endParaRPr>
          </a:p>
        </p:txBody>
      </p:sp>
      <p:sp>
        <p:nvSpPr>
          <p:cNvPr id="309" name="Google Shape;309;p23"/>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0" name="Google Shape;310;p23"/>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1" name="Google Shape;311;p23"/>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312" name="Google Shape;312;p23"/>
          <p:cNvSpPr txBox="1"/>
          <p:nvPr/>
        </p:nvSpPr>
        <p:spPr>
          <a:xfrm>
            <a:off x="1240475" y="887152"/>
            <a:ext cx="7446300" cy="3474797"/>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Question 1: </a:t>
            </a:r>
            <a:br>
              <a:rPr lang="en-US" sz="2400" dirty="0">
                <a:solidFill>
                  <a:schemeClr val="bg1"/>
                </a:solidFill>
              </a:rPr>
            </a:br>
            <a:r>
              <a:rPr lang="en-US" sz="2400" dirty="0">
                <a:solidFill>
                  <a:schemeClr val="bg1"/>
                </a:solidFill>
              </a:rPr>
              <a:t>What can I control when my world falls apart?</a:t>
            </a:r>
            <a:endParaRPr sz="2400" dirty="0">
              <a:solidFill>
                <a:schemeClr val="bg1"/>
              </a:solidFill>
            </a:endParaRPr>
          </a:p>
          <a:p>
            <a:pPr marL="127000" lvl="0" indent="0" algn="l" rtl="0">
              <a:lnSpc>
                <a:spcPct val="115000"/>
              </a:lnSpc>
              <a:spcBef>
                <a:spcPts val="300"/>
              </a:spcBef>
              <a:spcAft>
                <a:spcPts val="0"/>
              </a:spcAft>
              <a:buClr>
                <a:schemeClr val="dk1"/>
              </a:buClr>
              <a:buSzPts val="1100"/>
              <a:buFont typeface="Arial"/>
              <a:buNone/>
            </a:pPr>
            <a:br>
              <a:rPr lang="en-US" sz="2400" dirty="0">
                <a:solidFill>
                  <a:schemeClr val="bg1"/>
                </a:solidFill>
              </a:rPr>
            </a:br>
            <a:r>
              <a:rPr lang="en-US" sz="2400" dirty="0">
                <a:solidFill>
                  <a:schemeClr val="bg1"/>
                </a:solidFill>
              </a:rPr>
              <a:t>Answer: </a:t>
            </a:r>
            <a:br>
              <a:rPr lang="en-US" sz="2400" dirty="0">
                <a:solidFill>
                  <a:schemeClr val="bg1"/>
                </a:solidFill>
              </a:rPr>
            </a:br>
            <a:r>
              <a:rPr lang="en-US" sz="2400" dirty="0">
                <a:solidFill>
                  <a:schemeClr val="bg1"/>
                </a:solidFill>
              </a:rPr>
              <a:t>My </a:t>
            </a:r>
            <a:r>
              <a:rPr lang="en-US" sz="2400" b="1" u="sng" dirty="0">
                <a:solidFill>
                  <a:srgbClr val="FF0000"/>
                </a:solidFill>
              </a:rPr>
              <a:t>attitude</a:t>
            </a:r>
            <a:r>
              <a:rPr lang="en-US" sz="2400" dirty="0">
                <a:solidFill>
                  <a:schemeClr val="bg1"/>
                </a:solidFill>
              </a:rPr>
              <a:t>. I cannot control the economy, other people’s decisions, or global events. But I can choose how I </a:t>
            </a:r>
            <a:r>
              <a:rPr lang="en-US" sz="2400" b="1" u="sng" dirty="0">
                <a:solidFill>
                  <a:srgbClr val="FF0000"/>
                </a:solidFill>
              </a:rPr>
              <a:t>respond</a:t>
            </a:r>
            <a:r>
              <a:rPr lang="en-US" sz="2400" dirty="0">
                <a:solidFill>
                  <a:schemeClr val="bg1"/>
                </a:solidFill>
              </a:rPr>
              <a:t> to them.</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313" name="Google Shape;313;p23"/>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813C9DA5-372D-BAE7-6A46-D312B57A6855}"/>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7"/>
        <p:cNvGrpSpPr/>
        <p:nvPr/>
      </p:nvGrpSpPr>
      <p:grpSpPr>
        <a:xfrm>
          <a:off x="0" y="0"/>
          <a:ext cx="0" cy="0"/>
          <a:chOff x="0" y="0"/>
          <a:chExt cx="0" cy="0"/>
        </a:xfrm>
      </p:grpSpPr>
      <p:sp>
        <p:nvSpPr>
          <p:cNvPr id="319" name="Google Shape;319;p2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2: An Attitude to Embrace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2: Three “What” Questions</a:t>
            </a:r>
            <a:endParaRPr dirty="0">
              <a:solidFill>
                <a:schemeClr val="bg1"/>
              </a:solidFill>
            </a:endParaRPr>
          </a:p>
        </p:txBody>
      </p:sp>
      <p:sp>
        <p:nvSpPr>
          <p:cNvPr id="320" name="Google Shape;320;p24"/>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1" name="Google Shape;321;p24"/>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2" name="Google Shape;322;p24"/>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323" name="Google Shape;323;p24"/>
          <p:cNvSpPr txBox="1"/>
          <p:nvPr/>
        </p:nvSpPr>
        <p:spPr>
          <a:xfrm>
            <a:off x="1371600" y="887074"/>
            <a:ext cx="7132200" cy="3397853"/>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b="0" i="0" u="none" strike="noStrike" cap="none" dirty="0">
                <a:solidFill>
                  <a:schemeClr val="bg1"/>
                </a:solidFill>
                <a:latin typeface="Arial"/>
                <a:ea typeface="Arial"/>
                <a:cs typeface="Arial"/>
                <a:sym typeface="Arial"/>
              </a:rPr>
              <a:t>Question 2: </a:t>
            </a:r>
            <a:br>
              <a:rPr lang="en-US" sz="2400" b="0" i="0" u="none" strike="noStrike" cap="none" dirty="0">
                <a:solidFill>
                  <a:schemeClr val="bg1"/>
                </a:solidFill>
                <a:latin typeface="Arial"/>
                <a:ea typeface="Arial"/>
                <a:cs typeface="Arial"/>
                <a:sym typeface="Arial"/>
              </a:rPr>
            </a:br>
            <a:r>
              <a:rPr lang="en-US" sz="2400" dirty="0">
                <a:solidFill>
                  <a:schemeClr val="bg1"/>
                </a:solidFill>
              </a:rPr>
              <a:t>What must I do to make it through today?</a:t>
            </a:r>
            <a:endParaRPr sz="2400" dirty="0">
              <a:solidFill>
                <a:schemeClr val="bg1"/>
              </a:solidFill>
            </a:endParaRPr>
          </a:p>
          <a:p>
            <a:pPr marL="0" marR="0" lvl="0" indent="0" algn="l" rtl="0">
              <a:lnSpc>
                <a:spcPct val="115000"/>
              </a:lnSpc>
              <a:spcBef>
                <a:spcPts val="0"/>
              </a:spcBef>
              <a:spcAft>
                <a:spcPts val="0"/>
              </a:spcAft>
              <a:buNone/>
            </a:pPr>
            <a:br>
              <a:rPr lang="en-US" sz="2400" dirty="0">
                <a:solidFill>
                  <a:schemeClr val="bg1"/>
                </a:solidFill>
              </a:rPr>
            </a:br>
            <a:r>
              <a:rPr lang="en-US" sz="2400" dirty="0">
                <a:solidFill>
                  <a:schemeClr val="bg1"/>
                </a:solidFill>
              </a:rPr>
              <a:t>Answer: </a:t>
            </a:r>
            <a:br>
              <a:rPr lang="en-US" sz="2400" dirty="0">
                <a:solidFill>
                  <a:schemeClr val="bg1"/>
                </a:solidFill>
              </a:rPr>
            </a:br>
            <a:r>
              <a:rPr lang="en-US" sz="2400" b="1" u="sng" dirty="0">
                <a:solidFill>
                  <a:srgbClr val="FF0000"/>
                </a:solidFill>
              </a:rPr>
              <a:t>Endure</a:t>
            </a:r>
            <a:r>
              <a:rPr lang="en-US" sz="2400" dirty="0">
                <a:solidFill>
                  <a:schemeClr val="bg1"/>
                </a:solidFill>
              </a:rPr>
              <a:t>. Not tomorrow, not next month — today. Grace is given for today. The moment your mind races to the future, anxiety overwhelms you. One day at a time. </a:t>
            </a:r>
            <a:endParaRPr sz="2400" dirty="0">
              <a:solidFill>
                <a:schemeClr val="bg1"/>
              </a:solidFill>
            </a:endParaRPr>
          </a:p>
        </p:txBody>
      </p:sp>
      <p:sp>
        <p:nvSpPr>
          <p:cNvPr id="324" name="Google Shape;324;p24"/>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693CFEF3-60F1-2903-4E38-1DD257BDC404}"/>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28"/>
        <p:cNvGrpSpPr/>
        <p:nvPr/>
      </p:nvGrpSpPr>
      <p:grpSpPr>
        <a:xfrm>
          <a:off x="0" y="0"/>
          <a:ext cx="0" cy="0"/>
          <a:chOff x="0" y="0"/>
          <a:chExt cx="0" cy="0"/>
        </a:xfrm>
      </p:grpSpPr>
      <p:sp>
        <p:nvSpPr>
          <p:cNvPr id="330" name="Google Shape;330;p25"/>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Three “What” Questions</a:t>
            </a:r>
            <a:endParaRPr>
              <a:solidFill>
                <a:schemeClr val="bg1"/>
              </a:solidFill>
            </a:endParaRPr>
          </a:p>
        </p:txBody>
      </p:sp>
      <p:sp>
        <p:nvSpPr>
          <p:cNvPr id="331" name="Google Shape;331;p25"/>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2" name="Google Shape;332;p25"/>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3" name="Google Shape;333;p25"/>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334" name="Google Shape;334;p25"/>
          <p:cNvSpPr txBox="1"/>
          <p:nvPr/>
        </p:nvSpPr>
        <p:spPr>
          <a:xfrm>
            <a:off x="1371600" y="887186"/>
            <a:ext cx="7315200" cy="3899529"/>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Question 3: </a:t>
            </a:r>
            <a:br>
              <a:rPr lang="en-US" sz="2400" dirty="0">
                <a:solidFill>
                  <a:schemeClr val="bg1"/>
                </a:solidFill>
              </a:rPr>
            </a:br>
            <a:r>
              <a:rPr lang="en-US" sz="2400" dirty="0">
                <a:solidFill>
                  <a:schemeClr val="bg1"/>
                </a:solidFill>
              </a:rPr>
              <a:t>What hope do I have for tomorrow?</a:t>
            </a:r>
            <a:br>
              <a:rPr lang="en-US" sz="2400" dirty="0">
                <a:solidFill>
                  <a:schemeClr val="bg1"/>
                </a:solidFill>
              </a:rPr>
            </a:br>
            <a:endParaRPr sz="2400" dirty="0">
              <a:solidFill>
                <a:schemeClr val="bg1"/>
              </a:solidFill>
            </a:endParaRPr>
          </a:p>
          <a:p>
            <a:pPr marL="127000" lvl="0" indent="0" algn="l" rtl="0">
              <a:lnSpc>
                <a:spcPct val="115000"/>
              </a:lnSpc>
              <a:spcBef>
                <a:spcPts val="300"/>
              </a:spcBef>
              <a:spcAft>
                <a:spcPts val="0"/>
              </a:spcAft>
              <a:buClr>
                <a:schemeClr val="dk1"/>
              </a:buClr>
              <a:buSzPts val="1100"/>
              <a:buFont typeface="Arial"/>
              <a:buNone/>
            </a:pPr>
            <a:r>
              <a:rPr lang="en-US" sz="2400" dirty="0">
                <a:solidFill>
                  <a:schemeClr val="bg1"/>
                </a:solidFill>
              </a:rPr>
              <a:t>Answer: </a:t>
            </a:r>
            <a:br>
              <a:rPr lang="en-US" sz="2400" dirty="0">
                <a:solidFill>
                  <a:schemeClr val="bg1"/>
                </a:solidFill>
              </a:rPr>
            </a:br>
            <a:r>
              <a:rPr lang="en-US" sz="2400" b="1" u="sng" dirty="0">
                <a:solidFill>
                  <a:srgbClr val="FF0000"/>
                </a:solidFill>
              </a:rPr>
              <a:t>Believe</a:t>
            </a:r>
            <a:r>
              <a:rPr lang="en-US" sz="2400" dirty="0">
                <a:solidFill>
                  <a:schemeClr val="bg1"/>
                </a:solidFill>
              </a:rPr>
              <a:t> that God will take the worst you experience today and use it for good. An all-powerful, all-knowing God promises to work everything together — either in this life or in </a:t>
            </a:r>
            <a:r>
              <a:rPr lang="en-US" sz="2400" b="1" u="sng" dirty="0">
                <a:solidFill>
                  <a:srgbClr val="FF0000"/>
                </a:solidFill>
              </a:rPr>
              <a:t>heaven</a:t>
            </a:r>
            <a:r>
              <a:rPr lang="en-US" sz="2400" dirty="0">
                <a:solidFill>
                  <a:schemeClr val="bg1"/>
                </a:solidFill>
              </a:rPr>
              <a:t>.</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335" name="Google Shape;335;p25"/>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7338E3A-EDDD-43ED-B793-C6EBB6069CF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39"/>
        <p:cNvGrpSpPr/>
        <p:nvPr/>
      </p:nvGrpSpPr>
      <p:grpSpPr>
        <a:xfrm>
          <a:off x="0" y="0"/>
          <a:ext cx="0" cy="0"/>
          <a:chOff x="0" y="0"/>
          <a:chExt cx="0" cy="0"/>
        </a:xfrm>
      </p:grpSpPr>
      <p:sp>
        <p:nvSpPr>
          <p:cNvPr id="341" name="Google Shape;341;p26"/>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2: An Attitude to Embrace</a:t>
            </a:r>
            <a:endParaRPr dirty="0">
              <a:solidFill>
                <a:schemeClr val="bg1"/>
              </a:solidFill>
            </a:endParaRPr>
          </a:p>
        </p:txBody>
      </p:sp>
      <p:sp>
        <p:nvSpPr>
          <p:cNvPr id="342" name="Google Shape;342;p26"/>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3: A Perspective on Pain</a:t>
            </a:r>
            <a:endParaRPr dirty="0">
              <a:solidFill>
                <a:srgbClr val="ADC9D3"/>
              </a:solidFill>
            </a:endParaRPr>
          </a:p>
        </p:txBody>
      </p:sp>
      <p:sp>
        <p:nvSpPr>
          <p:cNvPr id="343" name="Google Shape;343;p26"/>
          <p:cNvSpPr/>
          <p:nvPr/>
        </p:nvSpPr>
        <p:spPr>
          <a:xfrm>
            <a:off x="640080" y="1550322"/>
            <a:ext cx="7863840" cy="2410691"/>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4" name="Google Shape;344;p26"/>
          <p:cNvSpPr txBox="1"/>
          <p:nvPr/>
        </p:nvSpPr>
        <p:spPr>
          <a:xfrm>
            <a:off x="800100" y="1724002"/>
            <a:ext cx="7543800" cy="2336727"/>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rPr>
              <a:t>Even when we choose the right attitude and commit to endure, we still struggle to see any </a:t>
            </a:r>
            <a:r>
              <a:rPr lang="en-US" sz="2400" b="1" u="sng" dirty="0">
                <a:solidFill>
                  <a:srgbClr val="EE0000"/>
                </a:solidFill>
              </a:rPr>
              <a:t>purpose</a:t>
            </a:r>
            <a:r>
              <a:rPr lang="en-US" sz="2400" dirty="0">
                <a:solidFill>
                  <a:schemeClr val="dk1"/>
                </a:solidFill>
              </a:rPr>
              <a:t> in our suffering. Without perspective, pain feels pointless. God gives us five reasons He allows adversity — each one producing something in us that comfort could not.</a:t>
            </a:r>
            <a:endParaRPr sz="2400" dirty="0">
              <a:solidFill>
                <a:schemeClr val="dk1"/>
              </a:solidFill>
            </a:endParaRPr>
          </a:p>
          <a:p>
            <a:pPr marL="0" marR="0" lvl="0" indent="0" algn="l" rtl="0">
              <a:lnSpc>
                <a:spcPct val="115000"/>
              </a:lnSpc>
              <a:spcBef>
                <a:spcPts val="600"/>
              </a:spcBef>
              <a:spcAft>
                <a:spcPts val="0"/>
              </a:spcAft>
              <a:buNone/>
            </a:pPr>
            <a:endParaRPr sz="2400" dirty="0">
              <a:solidFill>
                <a:srgbClr val="404040"/>
              </a:solidFill>
            </a:endParaRPr>
          </a:p>
        </p:txBody>
      </p:sp>
      <p:sp>
        <p:nvSpPr>
          <p:cNvPr id="345" name="Google Shape;345;p2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90"/>
        <p:cNvGrpSpPr/>
        <p:nvPr/>
      </p:nvGrpSpPr>
      <p:grpSpPr>
        <a:xfrm>
          <a:off x="0" y="0"/>
          <a:ext cx="0" cy="0"/>
          <a:chOff x="0" y="0"/>
          <a:chExt cx="0" cy="0"/>
        </a:xfrm>
      </p:grpSpPr>
      <p:sp>
        <p:nvSpPr>
          <p:cNvPr id="9081" name="crumb_29"/>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3: A Perspective on Pain</a:t>
            </a:r>
          </a:p>
        </p:txBody>
      </p:sp>
      <p:sp>
        <p:nvSpPr>
          <p:cNvPr id="9083" name="box_29"/>
          <p:cNvSpPr/>
          <p:nvPr/>
        </p:nvSpPr>
        <p:spPr>
          <a:xfrm>
            <a:off x="640080" y="1501713"/>
            <a:ext cx="7863900" cy="1694140"/>
          </a:xfrm>
          <a:prstGeom prst="roundRect">
            <a:avLst>
              <a:gd name="adj" fmla="val 4000"/>
            </a:avLst>
          </a:prstGeom>
          <a:solidFill>
            <a:srgbClr val="3797A7"/>
          </a:solid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God uses adversity as an instrument of His plan, not a disruption to it. Trials serve at least five divine purposes — each one producing something in us that comfort could not achieve.</a:t>
            </a:r>
          </a:p>
        </p:txBody>
      </p:sp>
      <p:pic>
        <p:nvPicPr>
          <p:cNvPr id="2" name="Picture 1">
            <a:extLst>
              <a:ext uri="{FF2B5EF4-FFF2-40B4-BE49-F238E27FC236}">
                <a16:creationId xmlns:a16="http://schemas.microsoft.com/office/drawing/2014/main" id="{A561B6A8-92E1-A519-8739-A9F6E9A85A95}"/>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CBC924C0-C3C6-2470-0616-41C5C721CDF6}"/>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90">
          <a:extLst>
            <a:ext uri="{FF2B5EF4-FFF2-40B4-BE49-F238E27FC236}">
              <a16:creationId xmlns:a16="http://schemas.microsoft.com/office/drawing/2014/main" id="{752708BA-23EC-9C06-38D3-595E7D1D12B4}"/>
            </a:ext>
          </a:extLst>
        </p:cNvPr>
        <p:cNvGrpSpPr/>
        <p:nvPr/>
      </p:nvGrpSpPr>
      <p:grpSpPr>
        <a:xfrm>
          <a:off x="0" y="0"/>
          <a:ext cx="0" cy="0"/>
          <a:chOff x="0" y="0"/>
          <a:chExt cx="0" cy="0"/>
        </a:xfrm>
      </p:grpSpPr>
      <p:sp>
        <p:nvSpPr>
          <p:cNvPr id="9081" name="crumb_29">
            <a:extLst>
              <a:ext uri="{FF2B5EF4-FFF2-40B4-BE49-F238E27FC236}">
                <a16:creationId xmlns:a16="http://schemas.microsoft.com/office/drawing/2014/main" id="{D4A93E0F-1E2C-131E-4CBA-C79B50450069}"/>
              </a:ext>
            </a:extLst>
          </p:cNvPr>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3: A Perspective on Pain</a:t>
            </a:r>
          </a:p>
        </p:txBody>
      </p:sp>
      <p:pic>
        <p:nvPicPr>
          <p:cNvPr id="2" name="Picture 1">
            <a:extLst>
              <a:ext uri="{FF2B5EF4-FFF2-40B4-BE49-F238E27FC236}">
                <a16:creationId xmlns:a16="http://schemas.microsoft.com/office/drawing/2014/main" id="{2C90BB20-B973-3468-A573-D6C663CFC13C}"/>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TextBox 3">
            <a:extLst>
              <a:ext uri="{FF2B5EF4-FFF2-40B4-BE49-F238E27FC236}">
                <a16:creationId xmlns:a16="http://schemas.microsoft.com/office/drawing/2014/main" id="{9F35E145-3616-A780-5D2C-C79F0C5CE986}"/>
              </a:ext>
            </a:extLst>
          </p:cNvPr>
          <p:cNvSpPr txBox="1"/>
          <p:nvPr/>
        </p:nvSpPr>
        <p:spPr>
          <a:xfrm>
            <a:off x="640079" y="1103156"/>
            <a:ext cx="7863899" cy="2534027"/>
          </a:xfrm>
          <a:prstGeom prst="rect">
            <a:avLst/>
          </a:prstGeom>
          <a:noFill/>
        </p:spPr>
        <p:txBody>
          <a:bodyPr wrap="square">
            <a:spAutoFit/>
          </a:bodyPr>
          <a:lstStyle/>
          <a:p>
            <a:pPr marL="0" marR="0" lvl="0" indent="0" algn="ctr" rtl="0">
              <a:lnSpc>
                <a:spcPct val="150000"/>
              </a:lnSpc>
              <a:spcBef>
                <a:spcPts val="0"/>
              </a:spcBef>
              <a:spcAft>
                <a:spcPts val="0"/>
              </a:spcAft>
              <a:buNone/>
            </a:pPr>
            <a:r>
              <a:rPr lang="en-US" sz="1800" strike="noStrike" cap="none" dirty="0">
                <a:solidFill>
                  <a:schemeClr val="bg1"/>
                </a:solidFill>
                <a:latin typeface="Arial"/>
              </a:rPr>
              <a:t>“</a:t>
            </a:r>
            <a:r>
              <a:rPr lang="en-US" sz="1800" i="1" strike="noStrike" cap="none" dirty="0">
                <a:solidFill>
                  <a:schemeClr val="bg1"/>
                </a:solidFill>
                <a:latin typeface="Arial"/>
              </a:rPr>
              <a:t>…There were others who were tortured, refusing to be released so that they might gain an even better resurrection. Some faced jeers and flogging, and even chains and imprisonment. They were put to death by stoning; they were sawed in two; they were killed by the sword. They went about in sheepskins and goatskins, destitute, persecuted and mistreated— the world was not worthy of them…</a:t>
            </a:r>
            <a:r>
              <a:rPr lang="en-US" sz="1800" strike="noStrike" cap="none" dirty="0">
                <a:solidFill>
                  <a:schemeClr val="bg1"/>
                </a:solidFill>
                <a:latin typeface="Arial"/>
              </a:rPr>
              <a:t> ” —Hebrews 11:35–38</a:t>
            </a:r>
          </a:p>
        </p:txBody>
      </p:sp>
    </p:spTree>
    <p:extLst>
      <p:ext uri="{BB962C8B-B14F-4D97-AF65-F5344CB8AC3E}">
        <p14:creationId xmlns:p14="http://schemas.microsoft.com/office/powerpoint/2010/main" val="808525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90">
          <a:extLst>
            <a:ext uri="{FF2B5EF4-FFF2-40B4-BE49-F238E27FC236}">
              <a16:creationId xmlns:a16="http://schemas.microsoft.com/office/drawing/2014/main" id="{CF7A99E1-627E-94D7-0BBD-79D30A3B17B1}"/>
            </a:ext>
          </a:extLst>
        </p:cNvPr>
        <p:cNvGrpSpPr/>
        <p:nvPr/>
      </p:nvGrpSpPr>
      <p:grpSpPr>
        <a:xfrm>
          <a:off x="0" y="0"/>
          <a:ext cx="0" cy="0"/>
          <a:chOff x="0" y="0"/>
          <a:chExt cx="0" cy="0"/>
        </a:xfrm>
      </p:grpSpPr>
      <p:sp>
        <p:nvSpPr>
          <p:cNvPr id="9081" name="crumb_29">
            <a:extLst>
              <a:ext uri="{FF2B5EF4-FFF2-40B4-BE49-F238E27FC236}">
                <a16:creationId xmlns:a16="http://schemas.microsoft.com/office/drawing/2014/main" id="{CAACB00E-1340-7E1F-9811-D1E11EB64492}"/>
              </a:ext>
            </a:extLst>
          </p:cNvPr>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2: An Attitude to Embrace  •  Part 3: A Perspective on Pain</a:t>
            </a:r>
          </a:p>
        </p:txBody>
      </p:sp>
      <p:pic>
        <p:nvPicPr>
          <p:cNvPr id="2" name="Picture 1">
            <a:extLst>
              <a:ext uri="{FF2B5EF4-FFF2-40B4-BE49-F238E27FC236}">
                <a16:creationId xmlns:a16="http://schemas.microsoft.com/office/drawing/2014/main" id="{ADB1D327-66A1-4360-215E-BA99676B5AEF}"/>
              </a:ext>
            </a:extLst>
          </p:cNvPr>
          <p:cNvPicPr>
            <a:picLocks noChangeAspect="1"/>
          </p:cNvPicPr>
          <p:nvPr/>
        </p:nvPicPr>
        <p:blipFill>
          <a:blip r:embed="rId4"/>
          <a:stretch>
            <a:fillRect/>
          </a:stretch>
        </p:blipFill>
        <p:spPr>
          <a:xfrm>
            <a:off x="278856" y="4629764"/>
            <a:ext cx="813887" cy="305208"/>
          </a:xfrm>
          <a:prstGeom prst="rect">
            <a:avLst/>
          </a:prstGeom>
        </p:spPr>
      </p:pic>
      <p:sp>
        <p:nvSpPr>
          <p:cNvPr id="4" name="TextBox 3">
            <a:extLst>
              <a:ext uri="{FF2B5EF4-FFF2-40B4-BE49-F238E27FC236}">
                <a16:creationId xmlns:a16="http://schemas.microsoft.com/office/drawing/2014/main" id="{6AD8BBEE-1BAD-10DC-DCB7-BC31CBC6FC14}"/>
              </a:ext>
            </a:extLst>
          </p:cNvPr>
          <p:cNvSpPr txBox="1"/>
          <p:nvPr/>
        </p:nvSpPr>
        <p:spPr>
          <a:xfrm>
            <a:off x="640079" y="1103156"/>
            <a:ext cx="7863899" cy="1420261"/>
          </a:xfrm>
          <a:prstGeom prst="rect">
            <a:avLst/>
          </a:prstGeom>
          <a:noFill/>
        </p:spPr>
        <p:txBody>
          <a:bodyPr wrap="square">
            <a:spAutoFit/>
          </a:bodyPr>
          <a:lstStyle/>
          <a:p>
            <a:pPr lvl="0">
              <a:lnSpc>
                <a:spcPct val="150000"/>
              </a:lnSpc>
              <a:spcBef>
                <a:spcPts val="600"/>
              </a:spcBef>
            </a:pPr>
            <a:r>
              <a:rPr lang="en-US" sz="2000" dirty="0">
                <a:solidFill>
                  <a:schemeClr val="bg1"/>
                </a:solidFill>
              </a:rPr>
              <a:t>“Everything can be taken from a man but one thing: the last of all human freedoms — to choose one’s attitude in any given set of circumstances, to choose one’s own way.” —Viktor Frankl</a:t>
            </a:r>
          </a:p>
        </p:txBody>
      </p:sp>
    </p:spTree>
    <p:extLst>
      <p:ext uri="{BB962C8B-B14F-4D97-AF65-F5344CB8AC3E}">
        <p14:creationId xmlns:p14="http://schemas.microsoft.com/office/powerpoint/2010/main" val="328740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53"/>
        <p:cNvGrpSpPr/>
        <p:nvPr/>
      </p:nvGrpSpPr>
      <p:grpSpPr>
        <a:xfrm>
          <a:off x="0" y="0"/>
          <a:ext cx="0" cy="0"/>
          <a:chOff x="0" y="0"/>
          <a:chExt cx="0" cy="0"/>
        </a:xfrm>
      </p:grpSpPr>
      <p:sp>
        <p:nvSpPr>
          <p:cNvPr id="355" name="Google Shape;355;p2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A Perspective on Pain</a:t>
            </a:r>
            <a:endParaRPr>
              <a:solidFill>
                <a:schemeClr val="bg1"/>
              </a:solidFill>
            </a:endParaRPr>
          </a:p>
        </p:txBody>
      </p:sp>
      <p:sp>
        <p:nvSpPr>
          <p:cNvPr id="357" name="Google Shape;357;p27"/>
          <p:cNvSpPr/>
          <p:nvPr/>
        </p:nvSpPr>
        <p:spPr>
          <a:xfrm>
            <a:off x="640080" y="1674491"/>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8" name="Google Shape;358;p27"/>
          <p:cNvSpPr txBox="1"/>
          <p:nvPr/>
        </p:nvSpPr>
        <p:spPr>
          <a:xfrm>
            <a:off x="640080" y="1692262"/>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1.</a:t>
            </a:r>
            <a:endParaRPr/>
          </a:p>
        </p:txBody>
      </p:sp>
      <p:sp>
        <p:nvSpPr>
          <p:cNvPr id="359" name="Google Shape;359;p27"/>
          <p:cNvSpPr txBox="1"/>
          <p:nvPr/>
        </p:nvSpPr>
        <p:spPr>
          <a:xfrm>
            <a:off x="1371600" y="1619079"/>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God uses adversity to make us mature because we are forced to </a:t>
            </a:r>
            <a:r>
              <a:rPr lang="en-US" sz="2400" b="1" u="sng" dirty="0">
                <a:solidFill>
                  <a:srgbClr val="FF0000"/>
                </a:solidFill>
              </a:rPr>
              <a:t>depend</a:t>
            </a:r>
            <a:r>
              <a:rPr lang="en-US" sz="2400" dirty="0">
                <a:solidFill>
                  <a:schemeClr val="bg1"/>
                </a:solidFill>
              </a:rPr>
              <a:t> on Him at a new level. Left to ourselves, we tend to be self-sufficient, proud, and insensitive to the Lord. </a:t>
            </a:r>
            <a:endParaRPr sz="2400" dirty="0">
              <a:solidFill>
                <a:schemeClr val="bg1"/>
              </a:solidFill>
            </a:endParaRPr>
          </a:p>
        </p:txBody>
      </p:sp>
      <p:sp>
        <p:nvSpPr>
          <p:cNvPr id="360" name="Google Shape;360;p2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832C61C6-D8AD-4858-2CCB-5190733A05EF}"/>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295;p22">
            <a:extLst>
              <a:ext uri="{FF2B5EF4-FFF2-40B4-BE49-F238E27FC236}">
                <a16:creationId xmlns:a16="http://schemas.microsoft.com/office/drawing/2014/main" id="{59134EA1-9398-62DF-A0C3-F098B365569A}"/>
              </a:ext>
            </a:extLst>
          </p:cNvPr>
          <p:cNvSpPr txBox="1"/>
          <p:nvPr/>
        </p:nvSpPr>
        <p:spPr>
          <a:xfrm>
            <a:off x="640080" y="861685"/>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Five Observations About Adversity</a:t>
            </a:r>
            <a:endParaRPr dirty="0">
              <a:solidFill>
                <a:srgbClr val="ADC9D3"/>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4"/>
        <p:cNvGrpSpPr/>
        <p:nvPr/>
      </p:nvGrpSpPr>
      <p:grpSpPr>
        <a:xfrm>
          <a:off x="0" y="0"/>
          <a:ext cx="0" cy="0"/>
          <a:chOff x="0" y="0"/>
          <a:chExt cx="0" cy="0"/>
        </a:xfrm>
      </p:grpSpPr>
      <p:sp>
        <p:nvSpPr>
          <p:cNvPr id="366" name="Google Shape;366;p2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A Perspective on Pain</a:t>
            </a:r>
            <a:endParaRPr>
              <a:solidFill>
                <a:schemeClr val="bg1"/>
              </a:solidFill>
            </a:endParaRPr>
          </a:p>
        </p:txBody>
      </p:sp>
      <p:sp>
        <p:nvSpPr>
          <p:cNvPr id="367" name="Google Shape;367;p28"/>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8" name="Google Shape;368;p28"/>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9" name="Google Shape;369;p28"/>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2.</a:t>
            </a:r>
            <a:endParaRPr/>
          </a:p>
        </p:txBody>
      </p:sp>
      <p:sp>
        <p:nvSpPr>
          <p:cNvPr id="370" name="Google Shape;370;p28"/>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We are </a:t>
            </a:r>
            <a:r>
              <a:rPr lang="en-US" sz="2400" b="1" u="sng" dirty="0">
                <a:solidFill>
                  <a:srgbClr val="FF0000"/>
                </a:solidFill>
              </a:rPr>
              <a:t>weaned</a:t>
            </a:r>
            <a:r>
              <a:rPr lang="en-US" sz="2400" dirty="0">
                <a:solidFill>
                  <a:schemeClr val="bg1"/>
                </a:solidFill>
              </a:rPr>
              <a:t> from the temporal and urgent affairs of life and forced to reexamine our values, priorities, commitments, and future. </a:t>
            </a:r>
            <a:endParaRPr sz="2400" dirty="0">
              <a:solidFill>
                <a:schemeClr val="bg1"/>
              </a:solidFill>
            </a:endParaRPr>
          </a:p>
        </p:txBody>
      </p:sp>
      <p:sp>
        <p:nvSpPr>
          <p:cNvPr id="371" name="Google Shape;371;p28"/>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C31E15E-B28B-555E-1624-BEF5FF35D9C1}"/>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75"/>
        <p:cNvGrpSpPr/>
        <p:nvPr/>
      </p:nvGrpSpPr>
      <p:grpSpPr>
        <a:xfrm>
          <a:off x="0" y="0"/>
          <a:ext cx="0" cy="0"/>
          <a:chOff x="0" y="0"/>
          <a:chExt cx="0" cy="0"/>
        </a:xfrm>
      </p:grpSpPr>
      <p:sp>
        <p:nvSpPr>
          <p:cNvPr id="377" name="Google Shape;377;p2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A Perspective on Pain</a:t>
            </a:r>
            <a:endParaRPr>
              <a:solidFill>
                <a:schemeClr val="bg1"/>
              </a:solidFill>
            </a:endParaRPr>
          </a:p>
        </p:txBody>
      </p:sp>
      <p:sp>
        <p:nvSpPr>
          <p:cNvPr id="378" name="Google Shape;378;p2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9" name="Google Shape;379;p2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0" name="Google Shape;380;p2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3.</a:t>
            </a:r>
            <a:endParaRPr/>
          </a:p>
        </p:txBody>
      </p:sp>
      <p:sp>
        <p:nvSpPr>
          <p:cNvPr id="381" name="Google Shape;381;p29"/>
          <p:cNvSpPr txBox="1"/>
          <p:nvPr/>
        </p:nvSpPr>
        <p:spPr>
          <a:xfrm>
            <a:off x="1371600" y="960125"/>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Trials allow us to </a:t>
            </a:r>
            <a:r>
              <a:rPr lang="en-US" sz="2400" b="1" u="sng" dirty="0">
                <a:solidFill>
                  <a:srgbClr val="FF0000"/>
                </a:solidFill>
              </a:rPr>
              <a:t>witness</a:t>
            </a:r>
            <a:r>
              <a:rPr lang="en-US" sz="2400" dirty="0">
                <a:solidFill>
                  <a:schemeClr val="bg1"/>
                </a:solidFill>
              </a:rPr>
              <a:t> firsthand the reality and power of God. Our need becomes the vehicle of God’s grace; our problems become the object of His power. </a:t>
            </a:r>
            <a:endParaRPr sz="2400" dirty="0">
              <a:solidFill>
                <a:schemeClr val="bg1"/>
              </a:solidFill>
            </a:endParaRPr>
          </a:p>
        </p:txBody>
      </p:sp>
      <p:sp>
        <p:nvSpPr>
          <p:cNvPr id="382" name="Google Shape;382;p2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4BB4972-53BB-63BD-75A8-8184FEFDED4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86"/>
        <p:cNvGrpSpPr/>
        <p:nvPr/>
      </p:nvGrpSpPr>
      <p:grpSpPr>
        <a:xfrm>
          <a:off x="0" y="0"/>
          <a:ext cx="0" cy="0"/>
          <a:chOff x="0" y="0"/>
          <a:chExt cx="0" cy="0"/>
        </a:xfrm>
      </p:grpSpPr>
      <p:sp>
        <p:nvSpPr>
          <p:cNvPr id="388" name="Google Shape;388;p30"/>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A Perspective on Pain</a:t>
            </a:r>
            <a:endParaRPr>
              <a:solidFill>
                <a:schemeClr val="bg1"/>
              </a:solidFill>
            </a:endParaRPr>
          </a:p>
        </p:txBody>
      </p:sp>
      <p:sp>
        <p:nvSpPr>
          <p:cNvPr id="389" name="Google Shape;389;p30"/>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0" name="Google Shape;390;p30"/>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1" name="Google Shape;391;p30"/>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4.</a:t>
            </a:r>
            <a:endParaRPr/>
          </a:p>
        </p:txBody>
      </p:sp>
      <p:sp>
        <p:nvSpPr>
          <p:cNvPr id="392" name="Google Shape;392;p30"/>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Trials serve as an awesome </a:t>
            </a:r>
            <a:r>
              <a:rPr lang="en-US" sz="2400" b="1" u="sng" dirty="0">
                <a:solidFill>
                  <a:srgbClr val="FF0000"/>
                </a:solidFill>
              </a:rPr>
              <a:t>testimony</a:t>
            </a:r>
            <a:r>
              <a:rPr lang="en-US" sz="2400" dirty="0">
                <a:solidFill>
                  <a:schemeClr val="bg1"/>
                </a:solidFill>
              </a:rPr>
              <a:t> to an unbelieving world. How we endure hardship shows the world how real God is. Joy in suffering is unexplainable apart from supernatural power. </a:t>
            </a:r>
            <a:endParaRPr sz="2400" dirty="0">
              <a:solidFill>
                <a:schemeClr val="bg1"/>
              </a:solidFill>
            </a:endParaRPr>
          </a:p>
        </p:txBody>
      </p:sp>
      <p:sp>
        <p:nvSpPr>
          <p:cNvPr id="393" name="Google Shape;393;p30"/>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F52B722-F77E-98E1-81CF-D12C8F71A982}"/>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97"/>
        <p:cNvGrpSpPr/>
        <p:nvPr/>
      </p:nvGrpSpPr>
      <p:grpSpPr>
        <a:xfrm>
          <a:off x="0" y="0"/>
          <a:ext cx="0" cy="0"/>
          <a:chOff x="0" y="0"/>
          <a:chExt cx="0" cy="0"/>
        </a:xfrm>
      </p:grpSpPr>
      <p:sp>
        <p:nvSpPr>
          <p:cNvPr id="399" name="Google Shape;399;p31"/>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2: An Attitude to Embrace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A Perspective on Pain</a:t>
            </a:r>
            <a:endParaRPr>
              <a:solidFill>
                <a:schemeClr val="bg1"/>
              </a:solidFill>
            </a:endParaRPr>
          </a:p>
        </p:txBody>
      </p:sp>
      <p:sp>
        <p:nvSpPr>
          <p:cNvPr id="400" name="Google Shape;400;p31"/>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1" name="Google Shape;401;p31"/>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2" name="Google Shape;402;p31"/>
          <p:cNvSpPr txBox="1"/>
          <p:nvPr/>
        </p:nvSpPr>
        <p:spPr>
          <a:xfrm>
            <a:off x="646599" y="1062421"/>
            <a:ext cx="502800" cy="3078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5.</a:t>
            </a:r>
            <a:endParaRPr/>
          </a:p>
        </p:txBody>
      </p:sp>
      <p:sp>
        <p:nvSpPr>
          <p:cNvPr id="403" name="Google Shape;403;p31"/>
          <p:cNvSpPr txBox="1"/>
          <p:nvPr/>
        </p:nvSpPr>
        <p:spPr>
          <a:xfrm>
            <a:off x="1371600" y="886935"/>
            <a:ext cx="7132200" cy="2162130"/>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We </a:t>
            </a:r>
            <a:r>
              <a:rPr lang="en-US" sz="2400" b="1" u="sng" dirty="0">
                <a:solidFill>
                  <a:srgbClr val="FF0000"/>
                </a:solidFill>
              </a:rPr>
              <a:t>become</a:t>
            </a:r>
            <a:r>
              <a:rPr lang="en-US" sz="2400" dirty="0">
                <a:solidFill>
                  <a:schemeClr val="bg1"/>
                </a:solidFill>
              </a:rPr>
              <a:t> sensitive, caring, compassionate, Christlike people. Those who have been hurt deeply love deeply. Suffering produces tenderness, empathy, and the capacity to comfort others.</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404" name="Google Shape;404;p3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14CB06DA-BC38-D875-7475-C7B9F6F269B1}"/>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08"/>
        <p:cNvGrpSpPr/>
        <p:nvPr/>
      </p:nvGrpSpPr>
      <p:grpSpPr>
        <a:xfrm>
          <a:off x="0" y="0"/>
          <a:ext cx="0" cy="0"/>
          <a:chOff x="0" y="0"/>
          <a:chExt cx="0" cy="0"/>
        </a:xfrm>
      </p:grpSpPr>
      <p:sp>
        <p:nvSpPr>
          <p:cNvPr id="409" name="Google Shape;409;p32"/>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0" name="Google Shape;410;p32"/>
          <p:cNvSpPr txBox="1"/>
          <p:nvPr/>
        </p:nvSpPr>
        <p:spPr>
          <a:xfrm>
            <a:off x="640080" y="548640"/>
            <a:ext cx="7863900" cy="600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600" b="1" i="0" u="none" strike="noStrike" cap="none" dirty="0">
                <a:solidFill>
                  <a:srgbClr val="FFFFFF"/>
                </a:solidFill>
                <a:latin typeface="Arial"/>
                <a:ea typeface="Arial"/>
                <a:cs typeface="Arial"/>
                <a:sym typeface="Arial"/>
              </a:rPr>
              <a:t>TABLE DISCUSSION</a:t>
            </a:r>
            <a:endParaRPr dirty="0"/>
          </a:p>
          <a:p>
            <a:pPr marL="0" marR="0" lvl="0" indent="0" algn="l" rtl="0">
              <a:spcBef>
                <a:spcPts val="0"/>
              </a:spcBef>
              <a:spcAft>
                <a:spcPts val="0"/>
              </a:spcAft>
              <a:buNone/>
            </a:pPr>
            <a:r>
              <a:rPr lang="en-US" sz="1300" b="0" i="0" u="none" strike="noStrike" cap="none" dirty="0">
                <a:solidFill>
                  <a:schemeClr val="lt1"/>
                </a:solidFill>
                <a:latin typeface="Arial"/>
                <a:ea typeface="Arial"/>
                <a:cs typeface="Arial"/>
                <a:sym typeface="Arial"/>
              </a:rPr>
              <a:t>SESSION 2: An Attitude to Embrace </a:t>
            </a:r>
            <a:endParaRPr dirty="0">
              <a:solidFill>
                <a:schemeClr val="lt1"/>
              </a:solidFill>
            </a:endParaRPr>
          </a:p>
        </p:txBody>
      </p:sp>
      <p:sp>
        <p:nvSpPr>
          <p:cNvPr id="411" name="Google Shape;411;p32"/>
          <p:cNvSpPr txBox="1"/>
          <p:nvPr/>
        </p:nvSpPr>
        <p:spPr>
          <a:xfrm>
            <a:off x="640080" y="1371600"/>
            <a:ext cx="7863900" cy="3231654"/>
          </a:xfrm>
          <a:prstGeom prst="rect">
            <a:avLst/>
          </a:prstGeom>
          <a:noFill/>
          <a:ln>
            <a:noFill/>
          </a:ln>
        </p:spPr>
        <p:txBody>
          <a:bodyPr spcFirstLastPara="1" wrap="square" lIns="0" tIns="0" rIns="0" bIns="0" anchor="t" anchorCtr="0">
            <a:spAutoFit/>
          </a:bodyPr>
          <a:lstStyle/>
          <a:p>
            <a:r>
              <a:rPr lang="en-US" sz="2000" strike="noStrike" cap="none" dirty="0">
                <a:solidFill>
                  <a:srgbClr val="FFFFFF"/>
                </a:solidFill>
                <a:latin typeface="Arial"/>
                <a:ea typeface="Arial"/>
                <a:cs typeface="Arial"/>
                <a:sym typeface="Arial"/>
              </a:rPr>
              <a:t>1. Which of the three “what” questions do you most need to answer right now — and why?</a:t>
            </a:r>
            <a:endParaRPr lang="en-US" sz="2000" i="1" strike="noStrike" cap="none" dirty="0">
              <a:solidFill>
                <a:srgbClr val="FFFFFF"/>
              </a:solidFill>
              <a:latin typeface="Arial"/>
              <a:ea typeface="Arial"/>
              <a:cs typeface="Arial"/>
              <a:sym typeface="Arial"/>
            </a:endParaRPr>
          </a:p>
          <a:p>
            <a:pPr marL="576263"/>
            <a:r>
              <a:rPr lang="en-US" sz="2000" i="1" strike="noStrike" cap="none" dirty="0">
                <a:solidFill>
                  <a:srgbClr val="FFFFFF"/>
                </a:solidFill>
                <a:latin typeface="Arial"/>
                <a:ea typeface="Arial"/>
                <a:cs typeface="Arial"/>
                <a:sym typeface="Arial"/>
              </a:rPr>
              <a:t>What can I control when my world falls apart?</a:t>
            </a:r>
            <a:br>
              <a:rPr lang="en-US" sz="2000" strike="noStrike" cap="none" dirty="0">
                <a:solidFill>
                  <a:srgbClr val="FFFFFF"/>
                </a:solidFill>
                <a:latin typeface="Arial"/>
                <a:ea typeface="Arial"/>
                <a:cs typeface="Arial"/>
                <a:sym typeface="Arial"/>
              </a:rPr>
            </a:br>
            <a:r>
              <a:rPr lang="en-US" sz="2000" i="1" strike="noStrike" cap="none" dirty="0">
                <a:solidFill>
                  <a:srgbClr val="FFFFFF"/>
                </a:solidFill>
                <a:latin typeface="Arial"/>
                <a:ea typeface="Arial"/>
                <a:cs typeface="Arial"/>
                <a:sym typeface="Arial"/>
              </a:rPr>
              <a:t>What must I do to make it through today?</a:t>
            </a:r>
            <a:br>
              <a:rPr lang="en-US" sz="2000" strike="noStrike" cap="none" dirty="0">
                <a:solidFill>
                  <a:srgbClr val="FFFFFF"/>
                </a:solidFill>
                <a:latin typeface="Arial"/>
                <a:ea typeface="Arial"/>
                <a:cs typeface="Arial"/>
                <a:sym typeface="Arial"/>
              </a:rPr>
            </a:br>
            <a:r>
              <a:rPr lang="en-US" sz="2000" i="1" strike="noStrike" cap="none" dirty="0">
                <a:solidFill>
                  <a:srgbClr val="FFFFFF"/>
                </a:solidFill>
                <a:latin typeface="Arial"/>
                <a:ea typeface="Arial"/>
                <a:cs typeface="Arial"/>
                <a:sym typeface="Arial"/>
              </a:rPr>
              <a:t>What hope do I have for tomorrow?</a:t>
            </a:r>
            <a:endParaRPr lang="en-US" sz="2000" strike="noStrike" cap="none" dirty="0">
              <a:solidFill>
                <a:srgbClr val="FFFFFF"/>
              </a:solidFill>
              <a:latin typeface="Arial"/>
              <a:ea typeface="Arial"/>
              <a:cs typeface="Arial"/>
              <a:sym typeface="Arial"/>
            </a:endParaRPr>
          </a:p>
          <a:p>
            <a:pPr marL="0" marR="0" lvl="0" indent="0" algn="l" rtl="0">
              <a:spcBef>
                <a:spcPts val="1800"/>
              </a:spcBef>
              <a:spcAft>
                <a:spcPts val="0"/>
              </a:spcAft>
              <a:buNone/>
            </a:pPr>
            <a:r>
              <a:rPr lang="en-US" sz="2000" strike="noStrike" cap="none" dirty="0">
                <a:solidFill>
                  <a:srgbClr val="FFFFFF"/>
                </a:solidFill>
                <a:latin typeface="Arial"/>
                <a:ea typeface="Arial"/>
                <a:cs typeface="Arial"/>
                <a:sym typeface="Arial"/>
              </a:rPr>
              <a:t>2. What attitude in your life needs an adjustment if you are to grow to maturity while going through this trial?</a:t>
            </a:r>
          </a:p>
          <a:p>
            <a:pPr marL="0" marR="0" lvl="0" indent="0" algn="l" rtl="0">
              <a:spcBef>
                <a:spcPts val="1800"/>
              </a:spcBef>
              <a:spcAft>
                <a:spcPts val="0"/>
              </a:spcAft>
              <a:buNone/>
            </a:pPr>
            <a:r>
              <a:rPr lang="en-US" sz="2000" strike="noStrike" cap="none" dirty="0">
                <a:solidFill>
                  <a:srgbClr val="FFFFFF"/>
                </a:solidFill>
                <a:latin typeface="Arial"/>
                <a:ea typeface="Arial"/>
                <a:cs typeface="Arial"/>
                <a:sym typeface="Arial"/>
              </a:rPr>
              <a:t>3. Of the </a:t>
            </a:r>
            <a:r>
              <a:rPr lang="en-US" sz="2000" i="1" strike="noStrike" cap="none" dirty="0">
                <a:solidFill>
                  <a:srgbClr val="FFFFFF"/>
                </a:solidFill>
                <a:latin typeface="Arial"/>
                <a:ea typeface="Arial"/>
                <a:cs typeface="Arial"/>
                <a:sym typeface="Arial"/>
              </a:rPr>
              <a:t>Five Observations About Adversity</a:t>
            </a:r>
            <a:r>
              <a:rPr lang="en-US" sz="2000" strike="noStrike" cap="none" dirty="0">
                <a:solidFill>
                  <a:srgbClr val="FFFFFF"/>
                </a:solidFill>
                <a:latin typeface="Arial"/>
                <a:ea typeface="Arial"/>
                <a:cs typeface="Arial"/>
                <a:sym typeface="Arial"/>
              </a:rPr>
              <a:t>, which one most challenges your current thinking?</a:t>
            </a:r>
          </a:p>
        </p:txBody>
      </p:sp>
      <p:sp>
        <p:nvSpPr>
          <p:cNvPr id="412" name="Google Shape;412;p3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6"/>
        <p:cNvGrpSpPr/>
        <p:nvPr/>
      </p:nvGrpSpPr>
      <p:grpSpPr>
        <a:xfrm>
          <a:off x="0" y="0"/>
          <a:ext cx="0" cy="0"/>
          <a:chOff x="0" y="0"/>
          <a:chExt cx="0" cy="0"/>
        </a:xfrm>
      </p:grpSpPr>
      <p:sp>
        <p:nvSpPr>
          <p:cNvPr id="417" name="Google Shape;417;p33"/>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8" name="Google Shape;418;p33"/>
          <p:cNvSpPr txBox="1"/>
          <p:nvPr/>
        </p:nvSpPr>
        <p:spPr>
          <a:xfrm>
            <a:off x="640080" y="548640"/>
            <a:ext cx="7863900" cy="5232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200" b="1" i="0" u="none" strike="noStrike" cap="none">
                <a:solidFill>
                  <a:srgbClr val="FFFFFF"/>
                </a:solidFill>
                <a:latin typeface="Arial"/>
                <a:ea typeface="Arial"/>
                <a:cs typeface="Arial"/>
                <a:sym typeface="Arial"/>
              </a:rPr>
              <a:t>LOOKING AHEAD</a:t>
            </a:r>
            <a:endParaRPr/>
          </a:p>
          <a:p>
            <a:pPr marL="0" marR="0" lvl="0" indent="0" algn="l" rtl="0">
              <a:spcBef>
                <a:spcPts val="0"/>
              </a:spcBef>
              <a:spcAft>
                <a:spcPts val="0"/>
              </a:spcAft>
              <a:buNone/>
            </a:pPr>
            <a:r>
              <a:rPr lang="en-US" sz="1200" b="0" i="0" u="none" strike="noStrike" cap="none">
                <a:solidFill>
                  <a:schemeClr val="lt1"/>
                </a:solidFill>
                <a:latin typeface="Arial"/>
                <a:ea typeface="Arial"/>
                <a:cs typeface="Arial"/>
                <a:sym typeface="Arial"/>
              </a:rPr>
              <a:t>SESSION 2: An Attitude to Embrace</a:t>
            </a:r>
            <a:endParaRPr>
              <a:solidFill>
                <a:schemeClr val="lt1"/>
              </a:solidFill>
            </a:endParaRPr>
          </a:p>
        </p:txBody>
      </p:sp>
      <p:sp>
        <p:nvSpPr>
          <p:cNvPr id="419" name="Google Shape;419;p33"/>
          <p:cNvSpPr txBox="1"/>
          <p:nvPr/>
        </p:nvSpPr>
        <p:spPr>
          <a:xfrm>
            <a:off x="584680" y="1222445"/>
            <a:ext cx="7863900" cy="3386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200" b="1" strike="noStrike" cap="none">
                <a:solidFill>
                  <a:srgbClr val="FFFFFF"/>
                </a:solidFill>
                <a:latin typeface="Arial"/>
                <a:ea typeface="Arial"/>
                <a:cs typeface="Arial"/>
                <a:sym typeface="Arial"/>
              </a:rPr>
              <a:t>What we’ve established:</a:t>
            </a:r>
            <a:r>
              <a:rPr lang="en-US" sz="2200" strike="noStrike" cap="none">
                <a:solidFill>
                  <a:srgbClr val="FFFFFF"/>
                </a:solidFill>
                <a:latin typeface="Arial"/>
                <a:ea typeface="Arial"/>
                <a:cs typeface="Arial"/>
                <a:sym typeface="Arial"/>
              </a:rPr>
              <a:t> We had the framework. Now we have the attitude. The attitude God calls us to is joyful endurance — a deliberate choice, sustained one day at a time, that produces maturity and character. Pain has purpose.</a:t>
            </a:r>
            <a:br>
              <a:rPr lang="en-US" sz="2200" strike="noStrike" cap="none">
                <a:solidFill>
                  <a:srgbClr val="FFFFFF"/>
                </a:solidFill>
                <a:latin typeface="Arial"/>
                <a:ea typeface="Arial"/>
                <a:cs typeface="Arial"/>
                <a:sym typeface="Arial"/>
              </a:rPr>
            </a:br>
            <a:br>
              <a:rPr lang="en-US" sz="2200" strike="noStrike" cap="none">
                <a:solidFill>
                  <a:srgbClr val="FFFFFF"/>
                </a:solidFill>
                <a:latin typeface="Arial"/>
                <a:ea typeface="Arial"/>
                <a:cs typeface="Arial"/>
                <a:sym typeface="Arial"/>
              </a:rPr>
            </a:br>
            <a:r>
              <a:rPr lang="en-US" sz="2200" b="1" strike="noStrike" cap="none">
                <a:solidFill>
                  <a:srgbClr val="FFFFFF"/>
                </a:solidFill>
                <a:latin typeface="Arial"/>
                <a:ea typeface="Arial"/>
                <a:cs typeface="Arial"/>
                <a:sym typeface="Arial"/>
              </a:rPr>
              <a:t>What remains unanswered:</a:t>
            </a:r>
            <a:r>
              <a:rPr lang="en-US" sz="2200" strike="noStrike" cap="none">
                <a:solidFill>
                  <a:srgbClr val="FFFFFF"/>
                </a:solidFill>
                <a:latin typeface="Arial"/>
                <a:ea typeface="Arial"/>
                <a:cs typeface="Arial"/>
                <a:sym typeface="Arial"/>
              </a:rPr>
              <a:t>  What happens when we have the right attitude but still don’t know what to do next? What do we do when we’re stuck?</a:t>
            </a:r>
            <a:br>
              <a:rPr lang="en-US" sz="2200" strike="noStrike" cap="none">
                <a:solidFill>
                  <a:srgbClr val="FFFFFF"/>
                </a:solidFill>
                <a:latin typeface="Arial"/>
                <a:ea typeface="Arial"/>
                <a:cs typeface="Arial"/>
                <a:sym typeface="Arial"/>
              </a:rPr>
            </a:br>
            <a:br>
              <a:rPr lang="en-US" sz="2200" strike="noStrike" cap="none">
                <a:solidFill>
                  <a:srgbClr val="FFFFFF"/>
                </a:solidFill>
                <a:latin typeface="Arial"/>
                <a:ea typeface="Arial"/>
                <a:cs typeface="Arial"/>
                <a:sym typeface="Arial"/>
              </a:rPr>
            </a:br>
            <a:r>
              <a:rPr lang="en-US" sz="2200" strike="noStrike" cap="none">
                <a:solidFill>
                  <a:srgbClr val="FFFFFF"/>
                </a:solidFill>
                <a:latin typeface="Arial"/>
                <a:ea typeface="Arial"/>
                <a:cs typeface="Arial"/>
                <a:sym typeface="Arial"/>
              </a:rPr>
              <a:t>➤  What do I do when I want to count it all joy — but I’m stuck?</a:t>
            </a:r>
          </a:p>
        </p:txBody>
      </p:sp>
      <p:sp>
        <p:nvSpPr>
          <p:cNvPr id="420" name="Google Shape;420;p33"/>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6">
          <a:extLst>
            <a:ext uri="{FF2B5EF4-FFF2-40B4-BE49-F238E27FC236}">
              <a16:creationId xmlns:a16="http://schemas.microsoft.com/office/drawing/2014/main" id="{90CB8016-540E-8893-E9F7-0D72FF843587}"/>
            </a:ext>
          </a:extLst>
        </p:cNvPr>
        <p:cNvGrpSpPr/>
        <p:nvPr/>
      </p:nvGrpSpPr>
      <p:grpSpPr>
        <a:xfrm>
          <a:off x="0" y="0"/>
          <a:ext cx="0" cy="0"/>
          <a:chOff x="0" y="0"/>
          <a:chExt cx="0" cy="0"/>
        </a:xfrm>
      </p:grpSpPr>
      <p:sp>
        <p:nvSpPr>
          <p:cNvPr id="417" name="Google Shape;417;p33">
            <a:extLst>
              <a:ext uri="{FF2B5EF4-FFF2-40B4-BE49-F238E27FC236}">
                <a16:creationId xmlns:a16="http://schemas.microsoft.com/office/drawing/2014/main" id="{30EBB33C-8529-407F-420B-E03703B792FC}"/>
              </a:ext>
            </a:extLst>
          </p:cNvPr>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18" name="Google Shape;418;p33">
            <a:extLst>
              <a:ext uri="{FF2B5EF4-FFF2-40B4-BE49-F238E27FC236}">
                <a16:creationId xmlns:a16="http://schemas.microsoft.com/office/drawing/2014/main" id="{76E948E9-0D1E-2AF7-8A2A-16C5EB0E62B5}"/>
              </a:ext>
            </a:extLst>
          </p:cNvPr>
          <p:cNvSpPr txBox="1"/>
          <p:nvPr/>
        </p:nvSpPr>
        <p:spPr>
          <a:xfrm>
            <a:off x="640080" y="625574"/>
            <a:ext cx="786390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DIGITAL RESOURCE LIBRARY</a:t>
            </a:r>
            <a:endParaRPr lang="en-US" sz="1600" dirty="0">
              <a:solidFill>
                <a:schemeClr val="lt1"/>
              </a:solidFill>
            </a:endParaRPr>
          </a:p>
        </p:txBody>
      </p:sp>
      <p:sp>
        <p:nvSpPr>
          <p:cNvPr id="419" name="Google Shape;419;p33">
            <a:extLst>
              <a:ext uri="{FF2B5EF4-FFF2-40B4-BE49-F238E27FC236}">
                <a16:creationId xmlns:a16="http://schemas.microsoft.com/office/drawing/2014/main" id="{4D65D633-7671-B9B3-7FD6-FFC3AD5A184B}"/>
              </a:ext>
            </a:extLst>
          </p:cNvPr>
          <p:cNvSpPr txBox="1"/>
          <p:nvPr/>
        </p:nvSpPr>
        <p:spPr>
          <a:xfrm>
            <a:off x="584680" y="1222445"/>
            <a:ext cx="7863900" cy="135421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200" strike="noStrike" cap="none" dirty="0">
                <a:solidFill>
                  <a:srgbClr val="FFFFFF"/>
                </a:solidFill>
                <a:latin typeface="Arial"/>
                <a:ea typeface="Arial"/>
                <a:cs typeface="Arial"/>
                <a:sym typeface="Arial"/>
              </a:rPr>
              <a:t>Take out your phone and scan the QR code to access sermon notes, a digital version of the Participant Notebook, videos, and more as assistance for your next phase of equipping your congregation!</a:t>
            </a:r>
          </a:p>
        </p:txBody>
      </p:sp>
      <p:sp>
        <p:nvSpPr>
          <p:cNvPr id="420" name="Google Shape;420;p33">
            <a:extLst>
              <a:ext uri="{FF2B5EF4-FFF2-40B4-BE49-F238E27FC236}">
                <a16:creationId xmlns:a16="http://schemas.microsoft.com/office/drawing/2014/main" id="{5F4E53C0-E9C2-28BE-F954-8A5D7691FF53}"/>
              </a:ext>
            </a:extLst>
          </p:cNvPr>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4" name="Picture 3">
            <a:extLst>
              <a:ext uri="{FF2B5EF4-FFF2-40B4-BE49-F238E27FC236}">
                <a16:creationId xmlns:a16="http://schemas.microsoft.com/office/drawing/2014/main" id="{D4ABC143-04C6-C47B-83CA-6CD3137C84DE}"/>
              </a:ext>
            </a:extLst>
          </p:cNvPr>
          <p:cNvPicPr>
            <a:picLocks noChangeAspect="1"/>
          </p:cNvPicPr>
          <p:nvPr/>
        </p:nvPicPr>
        <p:blipFill>
          <a:blip r:embed="rId4"/>
          <a:stretch>
            <a:fillRect/>
          </a:stretch>
        </p:blipFill>
        <p:spPr>
          <a:xfrm>
            <a:off x="3645328" y="2804201"/>
            <a:ext cx="1742604" cy="1742604"/>
          </a:xfrm>
          <a:prstGeom prst="rect">
            <a:avLst/>
          </a:prstGeom>
        </p:spPr>
      </p:pic>
      <p:pic>
        <p:nvPicPr>
          <p:cNvPr id="5" name="Picture 4">
            <a:extLst>
              <a:ext uri="{FF2B5EF4-FFF2-40B4-BE49-F238E27FC236}">
                <a16:creationId xmlns:a16="http://schemas.microsoft.com/office/drawing/2014/main" id="{BC563FB6-3EA0-37F1-A0F1-740FDCE43E35}"/>
              </a:ext>
            </a:extLst>
          </p:cNvPr>
          <p:cNvPicPr>
            <a:picLocks noChangeAspect="1"/>
          </p:cNvPicPr>
          <p:nvPr/>
        </p:nvPicPr>
        <p:blipFill>
          <a:blip r:embed="rId5"/>
          <a:stretch>
            <a:fillRect/>
          </a:stretch>
        </p:blipFill>
        <p:spPr>
          <a:xfrm>
            <a:off x="278089" y="4620218"/>
            <a:ext cx="839720" cy="314895"/>
          </a:xfrm>
          <a:prstGeom prst="rect">
            <a:avLst/>
          </a:prstGeom>
        </p:spPr>
      </p:pic>
    </p:spTree>
    <p:extLst>
      <p:ext uri="{BB962C8B-B14F-4D97-AF65-F5344CB8AC3E}">
        <p14:creationId xmlns:p14="http://schemas.microsoft.com/office/powerpoint/2010/main" val="3836300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24"/>
        <p:cNvGrpSpPr/>
        <p:nvPr/>
      </p:nvGrpSpPr>
      <p:grpSpPr>
        <a:xfrm>
          <a:off x="0" y="0"/>
          <a:ext cx="0" cy="0"/>
          <a:chOff x="0" y="0"/>
          <a:chExt cx="0" cy="0"/>
        </a:xfrm>
      </p:grpSpPr>
      <p:sp>
        <p:nvSpPr>
          <p:cNvPr id="425" name="Google Shape;425;p34"/>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6" name="Google Shape;426;p34"/>
          <p:cNvSpPr txBox="1"/>
          <p:nvPr/>
        </p:nvSpPr>
        <p:spPr>
          <a:xfrm>
            <a:off x="548640" y="538937"/>
            <a:ext cx="8046720" cy="430887"/>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800" b="1" i="0" u="none" strike="noStrike" cap="none" dirty="0">
                <a:solidFill>
                  <a:srgbClr val="FFFFFF"/>
                </a:solidFill>
                <a:latin typeface="Arial"/>
                <a:ea typeface="Arial"/>
                <a:cs typeface="Arial"/>
                <a:sym typeface="Arial"/>
              </a:rPr>
              <a:t>SESSION 3</a:t>
            </a:r>
            <a:endParaRPr sz="1800" dirty="0"/>
          </a:p>
        </p:txBody>
      </p:sp>
      <p:sp>
        <p:nvSpPr>
          <p:cNvPr id="427" name="Google Shape;427;p34"/>
          <p:cNvSpPr txBox="1"/>
          <p:nvPr/>
        </p:nvSpPr>
        <p:spPr>
          <a:xfrm>
            <a:off x="548640" y="1095494"/>
            <a:ext cx="804672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A Resource to Ask For</a:t>
            </a:r>
            <a:endParaRPr sz="1200" dirty="0"/>
          </a:p>
        </p:txBody>
      </p:sp>
      <p:sp>
        <p:nvSpPr>
          <p:cNvPr id="428" name="Google Shape;428;p34"/>
          <p:cNvSpPr/>
          <p:nvPr/>
        </p:nvSpPr>
        <p:spPr>
          <a:xfrm>
            <a:off x="1657225" y="1691649"/>
            <a:ext cx="5858400" cy="1769305"/>
          </a:xfrm>
          <a:prstGeom prst="roundRect">
            <a:avLst>
              <a:gd name="adj" fmla="val 600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0" name="Google Shape;430;p34"/>
          <p:cNvSpPr txBox="1"/>
          <p:nvPr/>
        </p:nvSpPr>
        <p:spPr>
          <a:xfrm>
            <a:off x="1897200" y="1971850"/>
            <a:ext cx="5349600" cy="1031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u="none" strike="noStrike" cap="none">
                <a:solidFill>
                  <a:srgbClr val="3797A7"/>
                </a:solidFill>
                <a:latin typeface="Arial"/>
                <a:ea typeface="Arial"/>
                <a:cs typeface="Arial"/>
                <a:sym typeface="Arial"/>
              </a:rPr>
              <a:t>SESSION QUESTION</a:t>
            </a:r>
            <a:endParaRPr>
              <a:solidFill>
                <a:srgbClr val="3797A7"/>
              </a:solidFill>
            </a:endParaRPr>
          </a:p>
          <a:p>
            <a:pPr marL="0" marR="0" lvl="0" indent="0" algn="l" rtl="0">
              <a:spcBef>
                <a:spcPts val="1200"/>
              </a:spcBef>
              <a:spcAft>
                <a:spcPts val="0"/>
              </a:spcAft>
              <a:buNone/>
            </a:pPr>
            <a:r>
              <a:rPr lang="en-US" sz="2200" b="0" i="1" u="none" strike="noStrike" cap="none">
                <a:solidFill>
                  <a:srgbClr val="404040"/>
                </a:solidFill>
                <a:latin typeface="Arial"/>
                <a:ea typeface="Arial"/>
                <a:cs typeface="Arial"/>
                <a:sym typeface="Arial"/>
              </a:rPr>
              <a:t>What do I do when I want to count it all joy — but I’m stuck?</a:t>
            </a:r>
            <a:endParaRPr/>
          </a:p>
        </p:txBody>
      </p:sp>
      <p:pic>
        <p:nvPicPr>
          <p:cNvPr id="3" name="Picture 2">
            <a:extLst>
              <a:ext uri="{FF2B5EF4-FFF2-40B4-BE49-F238E27FC236}">
                <a16:creationId xmlns:a16="http://schemas.microsoft.com/office/drawing/2014/main" id="{21468FAD-7C7B-080F-04A1-415EB0A232FB}"/>
              </a:ext>
            </a:extLst>
          </p:cNvPr>
          <p:cNvPicPr>
            <a:picLocks noChangeAspect="1"/>
          </p:cNvPicPr>
          <p:nvPr/>
        </p:nvPicPr>
        <p:blipFill>
          <a:blip r:embed="rId4"/>
          <a:stretch>
            <a:fillRect/>
          </a:stretch>
        </p:blipFill>
        <p:spPr>
          <a:xfrm>
            <a:off x="278089" y="4620218"/>
            <a:ext cx="839720" cy="31489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34"/>
        <p:cNvGrpSpPr/>
        <p:nvPr/>
      </p:nvGrpSpPr>
      <p:grpSpPr>
        <a:xfrm>
          <a:off x="0" y="0"/>
          <a:ext cx="0" cy="0"/>
          <a:chOff x="0" y="0"/>
          <a:chExt cx="0" cy="0"/>
        </a:xfrm>
      </p:grpSpPr>
      <p:sp>
        <p:nvSpPr>
          <p:cNvPr id="436" name="Google Shape;436;p36"/>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3: A Resource to Ask For</a:t>
            </a:r>
            <a:endParaRPr dirty="0">
              <a:solidFill>
                <a:schemeClr val="bg1"/>
              </a:solidFill>
            </a:endParaRPr>
          </a:p>
        </p:txBody>
      </p:sp>
      <p:sp>
        <p:nvSpPr>
          <p:cNvPr id="437" name="Google Shape;437;p36"/>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1: Supernatural Wisdom</a:t>
            </a:r>
            <a:endParaRPr dirty="0">
              <a:solidFill>
                <a:srgbClr val="ADC9D3"/>
              </a:solidFill>
            </a:endParaRPr>
          </a:p>
        </p:txBody>
      </p:sp>
      <p:sp>
        <p:nvSpPr>
          <p:cNvPr id="438" name="Google Shape;438;p36"/>
          <p:cNvSpPr/>
          <p:nvPr/>
        </p:nvSpPr>
        <p:spPr>
          <a:xfrm>
            <a:off x="640050" y="1485028"/>
            <a:ext cx="7863900" cy="275400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9" name="Google Shape;439;p36"/>
          <p:cNvSpPr txBox="1"/>
          <p:nvPr/>
        </p:nvSpPr>
        <p:spPr>
          <a:xfrm>
            <a:off x="854400" y="1607186"/>
            <a:ext cx="7435200" cy="29955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a:solidFill>
                  <a:schemeClr val="dk1"/>
                </a:solidFill>
              </a:rPr>
              <a:t>Having the right </a:t>
            </a:r>
            <a:r>
              <a:rPr lang="en-US" sz="2400" b="1" u="sng">
                <a:solidFill>
                  <a:srgbClr val="EE0000"/>
                </a:solidFill>
              </a:rPr>
              <a:t>attitude</a:t>
            </a:r>
            <a:r>
              <a:rPr lang="en-US" sz="2400">
                <a:solidFill>
                  <a:schemeClr val="dk1"/>
                </a:solidFill>
              </a:rPr>
              <a:t> is essential — but it is not enough. Sometimes we want to count it all joy and we still don’t know the next step. We are stuck. God understands this. He knows we get stuck. And He offers a resource more valuable than money, position, or even a friend.</a:t>
            </a:r>
            <a:endParaRPr sz="2400">
              <a:solidFill>
                <a:schemeClr val="dk1"/>
              </a:solidFill>
            </a:endParaRPr>
          </a:p>
          <a:p>
            <a:pPr marL="0" marR="0" lvl="0" indent="0" algn="l" rtl="0">
              <a:lnSpc>
                <a:spcPct val="115000"/>
              </a:lnSpc>
              <a:spcBef>
                <a:spcPts val="600"/>
              </a:spcBef>
              <a:spcAft>
                <a:spcPts val="0"/>
              </a:spcAft>
              <a:buNone/>
            </a:pPr>
            <a:endParaRPr sz="2400">
              <a:solidFill>
                <a:srgbClr val="404040"/>
              </a:solidFill>
            </a:endParaRPr>
          </a:p>
        </p:txBody>
      </p:sp>
      <p:sp>
        <p:nvSpPr>
          <p:cNvPr id="440" name="Google Shape;440;p3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CA8E3840-7BA9-BFCF-7D69-E38D7DF2FB57}"/>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10"/>
        <p:cNvGrpSpPr/>
        <p:nvPr/>
      </p:nvGrpSpPr>
      <p:grpSpPr>
        <a:xfrm>
          <a:off x="0" y="0"/>
          <a:ext cx="0" cy="0"/>
          <a:chOff x="0" y="0"/>
          <a:chExt cx="0" cy="0"/>
        </a:xfrm>
      </p:grpSpPr>
      <p:sp>
        <p:nvSpPr>
          <p:cNvPr id="9101" name="crumb_39"/>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rPr>
              <a:t>SESSION 3: A Resource to Ask For  •  Part 1: Supernatural Wisdom</a:t>
            </a:r>
          </a:p>
        </p:txBody>
      </p:sp>
      <p:sp>
        <p:nvSpPr>
          <p:cNvPr id="9103" name="box_39"/>
          <p:cNvSpPr/>
          <p:nvPr/>
        </p:nvSpPr>
        <p:spPr>
          <a:xfrm>
            <a:off x="640080" y="1536442"/>
            <a:ext cx="7939144" cy="2070616"/>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God offers supernatural wisdom — not intellectual knowledge, but the skill to know what to do, when to do it, and how to do it in the midst of any situation. He promises to give it generously and without reproach.</a:t>
            </a:r>
          </a:p>
        </p:txBody>
      </p:sp>
      <p:pic>
        <p:nvPicPr>
          <p:cNvPr id="2" name="Picture 1">
            <a:extLst>
              <a:ext uri="{FF2B5EF4-FFF2-40B4-BE49-F238E27FC236}">
                <a16:creationId xmlns:a16="http://schemas.microsoft.com/office/drawing/2014/main" id="{8B22915D-ED85-627B-2956-29A17B124380}"/>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39393542-D9DA-0D29-58F0-D74F743E67AF}"/>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48"/>
        <p:cNvGrpSpPr/>
        <p:nvPr/>
      </p:nvGrpSpPr>
      <p:grpSpPr>
        <a:xfrm>
          <a:off x="0" y="0"/>
          <a:ext cx="0" cy="0"/>
          <a:chOff x="0" y="0"/>
          <a:chExt cx="0" cy="0"/>
        </a:xfrm>
      </p:grpSpPr>
      <p:sp>
        <p:nvSpPr>
          <p:cNvPr id="450" name="Google Shape;450;p3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Supernatural Wisdom</a:t>
            </a:r>
            <a:endParaRPr>
              <a:solidFill>
                <a:schemeClr val="bg1"/>
              </a:solidFill>
            </a:endParaRPr>
          </a:p>
        </p:txBody>
      </p:sp>
      <p:sp>
        <p:nvSpPr>
          <p:cNvPr id="451" name="Google Shape;451;p37"/>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2" name="Google Shape;452;p37"/>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53" name="Google Shape;453;p37"/>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454" name="Google Shape;454;p37"/>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God’s Offer: Supernatural </a:t>
            </a:r>
            <a:r>
              <a:rPr lang="en-US" sz="2400" b="1" u="sng" dirty="0">
                <a:solidFill>
                  <a:srgbClr val="FF0000"/>
                </a:solidFill>
              </a:rPr>
              <a:t>wisdom</a:t>
            </a:r>
            <a:r>
              <a:rPr lang="en-US" sz="2400" dirty="0">
                <a:solidFill>
                  <a:schemeClr val="bg1"/>
                </a:solidFill>
              </a:rPr>
              <a:t>. In the Hebrew sense, wisdom is not being smart. It is the skill and ability to navigate any situation — bringing about the best possible ends by the best possible means for the most possible people. </a:t>
            </a:r>
            <a:endParaRPr sz="2400" dirty="0">
              <a:solidFill>
                <a:schemeClr val="bg1"/>
              </a:solidFill>
            </a:endParaRPr>
          </a:p>
        </p:txBody>
      </p:sp>
      <p:sp>
        <p:nvSpPr>
          <p:cNvPr id="455" name="Google Shape;455;p3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60CEA341-8D5A-F087-60F9-6C07BB5AE36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59"/>
        <p:cNvGrpSpPr/>
        <p:nvPr/>
      </p:nvGrpSpPr>
      <p:grpSpPr>
        <a:xfrm>
          <a:off x="0" y="0"/>
          <a:ext cx="0" cy="0"/>
          <a:chOff x="0" y="0"/>
          <a:chExt cx="0" cy="0"/>
        </a:xfrm>
      </p:grpSpPr>
      <p:sp>
        <p:nvSpPr>
          <p:cNvPr id="461" name="Google Shape;461;p3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Supernatural Wisdom</a:t>
            </a:r>
            <a:endParaRPr>
              <a:solidFill>
                <a:schemeClr val="bg1"/>
              </a:solidFill>
            </a:endParaRPr>
          </a:p>
        </p:txBody>
      </p:sp>
      <p:sp>
        <p:nvSpPr>
          <p:cNvPr id="462" name="Google Shape;462;p38"/>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3" name="Google Shape;463;p38"/>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64" name="Google Shape;464;p38"/>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465" name="Google Shape;465;p38"/>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Our Responsibility: We must </a:t>
            </a:r>
            <a:r>
              <a:rPr lang="en-US" sz="2400" b="1" u="sng" dirty="0">
                <a:solidFill>
                  <a:srgbClr val="FF0000"/>
                </a:solidFill>
              </a:rPr>
              <a:t>ask</a:t>
            </a:r>
            <a:r>
              <a:rPr lang="en-US" sz="2400" dirty="0">
                <a:solidFill>
                  <a:schemeClr val="bg1"/>
                </a:solidFill>
              </a:rPr>
              <a:t> for it. This is not casual prayer — it is coming to God and saying, “I do not know what to do. I need You to show me.” </a:t>
            </a:r>
            <a:endParaRPr sz="2400" dirty="0">
              <a:solidFill>
                <a:schemeClr val="bg1"/>
              </a:solidFill>
            </a:endParaRPr>
          </a:p>
        </p:txBody>
      </p:sp>
      <p:sp>
        <p:nvSpPr>
          <p:cNvPr id="466" name="Google Shape;466;p38"/>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1C5BCAE6-95DC-94BD-E604-22FCD70CD09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70"/>
        <p:cNvGrpSpPr/>
        <p:nvPr/>
      </p:nvGrpSpPr>
      <p:grpSpPr>
        <a:xfrm>
          <a:off x="0" y="0"/>
          <a:ext cx="0" cy="0"/>
          <a:chOff x="0" y="0"/>
          <a:chExt cx="0" cy="0"/>
        </a:xfrm>
      </p:grpSpPr>
      <p:sp>
        <p:nvSpPr>
          <p:cNvPr id="472" name="Google Shape;472;p3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Supernatural Wisdom</a:t>
            </a:r>
            <a:endParaRPr>
              <a:solidFill>
                <a:schemeClr val="bg1"/>
              </a:solidFill>
            </a:endParaRPr>
          </a:p>
        </p:txBody>
      </p:sp>
      <p:sp>
        <p:nvSpPr>
          <p:cNvPr id="473" name="Google Shape;473;p3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74" name="Google Shape;474;p3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75" name="Google Shape;475;p3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476" name="Google Shape;476;p39"/>
          <p:cNvSpPr txBox="1"/>
          <p:nvPr/>
        </p:nvSpPr>
        <p:spPr>
          <a:xfrm>
            <a:off x="1371600" y="914400"/>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God’s Attitude: Open and </a:t>
            </a:r>
            <a:r>
              <a:rPr lang="en-US" sz="2400" b="1" u="sng" dirty="0">
                <a:solidFill>
                  <a:srgbClr val="FF0000"/>
                </a:solidFill>
              </a:rPr>
              <a:t>generous</a:t>
            </a:r>
            <a:r>
              <a:rPr lang="en-US" sz="2400" dirty="0">
                <a:solidFill>
                  <a:schemeClr val="bg1"/>
                </a:solidFill>
              </a:rPr>
              <a:t>. “Without reproach” means His arms are not crossed. He is not pointing a finger at your failures. He delights to give wisdom abundantly. He is the gift-giving God.</a:t>
            </a:r>
          </a:p>
        </p:txBody>
      </p:sp>
      <p:pic>
        <p:nvPicPr>
          <p:cNvPr id="2" name="Picture 1">
            <a:extLst>
              <a:ext uri="{FF2B5EF4-FFF2-40B4-BE49-F238E27FC236}">
                <a16:creationId xmlns:a16="http://schemas.microsoft.com/office/drawing/2014/main" id="{86AFFE41-F3A3-8CF0-0BF1-72DBEF090043}"/>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81"/>
        <p:cNvGrpSpPr/>
        <p:nvPr/>
      </p:nvGrpSpPr>
      <p:grpSpPr>
        <a:xfrm>
          <a:off x="0" y="0"/>
          <a:ext cx="0" cy="0"/>
          <a:chOff x="0" y="0"/>
          <a:chExt cx="0" cy="0"/>
        </a:xfrm>
      </p:grpSpPr>
      <p:sp>
        <p:nvSpPr>
          <p:cNvPr id="483" name="Google Shape;483;p40"/>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3: A Resource to Ask For</a:t>
            </a:r>
            <a:endParaRPr dirty="0">
              <a:solidFill>
                <a:schemeClr val="bg1"/>
              </a:solidFill>
            </a:endParaRPr>
          </a:p>
        </p:txBody>
      </p:sp>
      <p:sp>
        <p:nvSpPr>
          <p:cNvPr id="484" name="Google Shape;484;p40"/>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2: The One Condition</a:t>
            </a:r>
            <a:endParaRPr dirty="0">
              <a:solidFill>
                <a:srgbClr val="ADC9D3"/>
              </a:solidFill>
            </a:endParaRPr>
          </a:p>
        </p:txBody>
      </p:sp>
      <p:sp>
        <p:nvSpPr>
          <p:cNvPr id="485" name="Google Shape;485;p40"/>
          <p:cNvSpPr/>
          <p:nvPr/>
        </p:nvSpPr>
        <p:spPr>
          <a:xfrm>
            <a:off x="640075" y="1563684"/>
            <a:ext cx="7863900" cy="290040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6" name="Google Shape;486;p40"/>
          <p:cNvSpPr txBox="1"/>
          <p:nvPr/>
        </p:nvSpPr>
        <p:spPr>
          <a:xfrm>
            <a:off x="960120" y="1746555"/>
            <a:ext cx="7223700" cy="24936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400">
                <a:solidFill>
                  <a:schemeClr val="dk1"/>
                </a:solidFill>
              </a:rPr>
              <a:t>Many believers pray for guidance but hedge their </a:t>
            </a:r>
            <a:r>
              <a:rPr lang="en-US" sz="2400" b="1" u="sng">
                <a:solidFill>
                  <a:srgbClr val="EE0000"/>
                </a:solidFill>
              </a:rPr>
              <a:t>commitment</a:t>
            </a:r>
            <a:r>
              <a:rPr lang="en-US" sz="2400">
                <a:solidFill>
                  <a:schemeClr val="dk1"/>
                </a:solidFill>
              </a:rPr>
              <a:t> to obey. They want God’s will as information to evaluate, not as a command to follow. James reveals a single condition that determines whether God gives His wisdom — and it has nothing to do with how </a:t>
            </a:r>
            <a:r>
              <a:rPr lang="en-US" sz="2400" b="1" u="sng">
                <a:solidFill>
                  <a:srgbClr val="EE0000"/>
                </a:solidFill>
              </a:rPr>
              <a:t>spiritual</a:t>
            </a:r>
            <a:r>
              <a:rPr lang="en-US" sz="2400">
                <a:solidFill>
                  <a:schemeClr val="dk1"/>
                </a:solidFill>
              </a:rPr>
              <a:t> you are. </a:t>
            </a:r>
            <a:endParaRPr sz="2400"/>
          </a:p>
        </p:txBody>
      </p:sp>
      <p:pic>
        <p:nvPicPr>
          <p:cNvPr id="2" name="Picture 1">
            <a:extLst>
              <a:ext uri="{FF2B5EF4-FFF2-40B4-BE49-F238E27FC236}">
                <a16:creationId xmlns:a16="http://schemas.microsoft.com/office/drawing/2014/main" id="{846981AD-3CBC-2E1E-C0DC-3FCDDDEC8351}"/>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30"/>
        <p:cNvGrpSpPr/>
        <p:nvPr/>
      </p:nvGrpSpPr>
      <p:grpSpPr>
        <a:xfrm>
          <a:off x="0" y="0"/>
          <a:ext cx="0" cy="0"/>
          <a:chOff x="0" y="0"/>
          <a:chExt cx="0" cy="0"/>
        </a:xfrm>
      </p:grpSpPr>
      <p:sp>
        <p:nvSpPr>
          <p:cNvPr id="9121" name="crumb_44"/>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rPr>
              <a:t>SESSION 3: A Resource to Ask For  •  Part 2: The One Condition</a:t>
            </a:r>
          </a:p>
        </p:txBody>
      </p:sp>
      <p:sp>
        <p:nvSpPr>
          <p:cNvPr id="9123" name="box_44"/>
          <p:cNvSpPr/>
          <p:nvPr/>
        </p:nvSpPr>
        <p:spPr>
          <a:xfrm>
            <a:off x="640050" y="1575870"/>
            <a:ext cx="7863900" cy="1694140"/>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God gives wisdom 100% of the time to those who ask in faith without divided loyalty. The condition is not perfection — it is willingness. Sign the bottom of the contract before you know what’s at the top.</a:t>
            </a:r>
          </a:p>
        </p:txBody>
      </p:sp>
      <p:pic>
        <p:nvPicPr>
          <p:cNvPr id="2" name="Picture 1">
            <a:extLst>
              <a:ext uri="{FF2B5EF4-FFF2-40B4-BE49-F238E27FC236}">
                <a16:creationId xmlns:a16="http://schemas.microsoft.com/office/drawing/2014/main" id="{B93550CC-5229-93AD-F901-C7AB6FA8FDC0}"/>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23FC1E05-E05B-A8E4-A621-83AFBA68C3D3}"/>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95"/>
        <p:cNvGrpSpPr/>
        <p:nvPr/>
      </p:nvGrpSpPr>
      <p:grpSpPr>
        <a:xfrm>
          <a:off x="0" y="0"/>
          <a:ext cx="0" cy="0"/>
          <a:chOff x="0" y="0"/>
          <a:chExt cx="0" cy="0"/>
        </a:xfrm>
      </p:grpSpPr>
      <p:sp>
        <p:nvSpPr>
          <p:cNvPr id="497" name="Google Shape;497;p41"/>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The One Condition</a:t>
            </a:r>
            <a:endParaRPr>
              <a:solidFill>
                <a:schemeClr val="bg1"/>
              </a:solidFill>
            </a:endParaRPr>
          </a:p>
        </p:txBody>
      </p:sp>
      <p:sp>
        <p:nvSpPr>
          <p:cNvPr id="498" name="Google Shape;498;p41"/>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99" name="Google Shape;499;p41"/>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00" name="Google Shape;500;p41"/>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501" name="Google Shape;501;p41"/>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Ask in faith means trusting God’s character and His Word — and committing in advance to obey whatever He reveals. It is confidence in who God </a:t>
            </a:r>
            <a:r>
              <a:rPr lang="en-US" sz="2400" b="1" u="sng" dirty="0">
                <a:solidFill>
                  <a:srgbClr val="FF0000"/>
                </a:solidFill>
              </a:rPr>
              <a:t>is</a:t>
            </a:r>
            <a:r>
              <a:rPr lang="en-US" sz="2400" dirty="0">
                <a:solidFill>
                  <a:schemeClr val="bg1"/>
                </a:solidFill>
              </a:rPr>
              <a:t>, not certainty about what He will say. </a:t>
            </a:r>
            <a:endParaRPr sz="2400" dirty="0">
              <a:solidFill>
                <a:schemeClr val="bg1"/>
              </a:solidFill>
            </a:endParaRPr>
          </a:p>
        </p:txBody>
      </p:sp>
      <p:sp>
        <p:nvSpPr>
          <p:cNvPr id="502" name="Google Shape;502;p4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6462F5A7-1F54-D000-D8AF-2690774F9E27}"/>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06"/>
        <p:cNvGrpSpPr/>
        <p:nvPr/>
      </p:nvGrpSpPr>
      <p:grpSpPr>
        <a:xfrm>
          <a:off x="0" y="0"/>
          <a:ext cx="0" cy="0"/>
          <a:chOff x="0" y="0"/>
          <a:chExt cx="0" cy="0"/>
        </a:xfrm>
      </p:grpSpPr>
      <p:sp>
        <p:nvSpPr>
          <p:cNvPr id="508" name="Google Shape;508;p42"/>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The One Condition</a:t>
            </a:r>
            <a:endParaRPr>
              <a:solidFill>
                <a:schemeClr val="bg1"/>
              </a:solidFill>
            </a:endParaRPr>
          </a:p>
        </p:txBody>
      </p:sp>
      <p:sp>
        <p:nvSpPr>
          <p:cNvPr id="509" name="Google Shape;509;p42"/>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10" name="Google Shape;510;p42"/>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11" name="Google Shape;511;p42"/>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512" name="Google Shape;512;p42"/>
          <p:cNvSpPr txBox="1"/>
          <p:nvPr/>
        </p:nvSpPr>
        <p:spPr>
          <a:xfrm>
            <a:off x="1371600" y="887005"/>
            <a:ext cx="7132200" cy="2548390"/>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“Without doubting” does NOT mean without intellectual doubt — God understands our human struggles. It means without divided </a:t>
            </a:r>
            <a:r>
              <a:rPr lang="en-US" sz="2400" b="1" u="sng" dirty="0">
                <a:solidFill>
                  <a:srgbClr val="FF0000"/>
                </a:solidFill>
              </a:rPr>
              <a:t>loyalty</a:t>
            </a:r>
            <a:r>
              <a:rPr lang="en-US" sz="2400" dirty="0">
                <a:solidFill>
                  <a:schemeClr val="bg1"/>
                </a:solidFill>
              </a:rPr>
              <a:t>. The Greek word pictures a “double-souled” person who wants God’s direction while reserving the right to </a:t>
            </a:r>
            <a:r>
              <a:rPr lang="en-US" sz="2400" b="1" u="sng" dirty="0">
                <a:solidFill>
                  <a:srgbClr val="FF0000"/>
                </a:solidFill>
              </a:rPr>
              <a:t>reject</a:t>
            </a:r>
            <a:r>
              <a:rPr lang="en-US" sz="2400" dirty="0">
                <a:solidFill>
                  <a:schemeClr val="bg1"/>
                </a:solidFill>
              </a:rPr>
              <a:t> it. </a:t>
            </a:r>
            <a:endParaRPr sz="2400" dirty="0">
              <a:solidFill>
                <a:schemeClr val="bg1"/>
              </a:solidFill>
            </a:endParaRPr>
          </a:p>
        </p:txBody>
      </p:sp>
      <p:sp>
        <p:nvSpPr>
          <p:cNvPr id="513" name="Google Shape;513;p4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A693B55C-F6BD-F96B-4523-9F54C476F866}"/>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17"/>
        <p:cNvGrpSpPr/>
        <p:nvPr/>
      </p:nvGrpSpPr>
      <p:grpSpPr>
        <a:xfrm>
          <a:off x="0" y="0"/>
          <a:ext cx="0" cy="0"/>
          <a:chOff x="0" y="0"/>
          <a:chExt cx="0" cy="0"/>
        </a:xfrm>
      </p:grpSpPr>
      <p:sp>
        <p:nvSpPr>
          <p:cNvPr id="519" name="Google Shape;519;p43"/>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The One Condition</a:t>
            </a:r>
            <a:endParaRPr>
              <a:solidFill>
                <a:schemeClr val="bg1"/>
              </a:solidFill>
            </a:endParaRPr>
          </a:p>
        </p:txBody>
      </p:sp>
      <p:sp>
        <p:nvSpPr>
          <p:cNvPr id="520" name="Google Shape;520;p43"/>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1" name="Google Shape;521;p43"/>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2" name="Google Shape;522;p43"/>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523" name="Google Shape;523;p43"/>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Think of it as a blank check or a </a:t>
            </a:r>
            <a:r>
              <a:rPr lang="en-US" sz="2400" b="1" u="sng" dirty="0">
                <a:solidFill>
                  <a:srgbClr val="FF0000"/>
                </a:solidFill>
              </a:rPr>
              <a:t>contract</a:t>
            </a:r>
            <a:r>
              <a:rPr lang="en-US" sz="2400" dirty="0">
                <a:solidFill>
                  <a:schemeClr val="bg1"/>
                </a:solidFill>
              </a:rPr>
              <a:t>. God wants you to sign the bottom — “Lord, whatever You show me, I will do it” — before He fills in the top. When you come with that posture, He promises to show you exactly what to do. </a:t>
            </a:r>
            <a:endParaRPr sz="2400" dirty="0">
              <a:solidFill>
                <a:schemeClr val="bg1"/>
              </a:solidFill>
            </a:endParaRPr>
          </a:p>
        </p:txBody>
      </p:sp>
      <p:pic>
        <p:nvPicPr>
          <p:cNvPr id="2" name="Picture 1">
            <a:extLst>
              <a:ext uri="{FF2B5EF4-FFF2-40B4-BE49-F238E27FC236}">
                <a16:creationId xmlns:a16="http://schemas.microsoft.com/office/drawing/2014/main" id="{25FB4555-9BB6-E27E-C417-BE57CAD64C1E}"/>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28"/>
        <p:cNvGrpSpPr/>
        <p:nvPr/>
      </p:nvGrpSpPr>
      <p:grpSpPr>
        <a:xfrm>
          <a:off x="0" y="0"/>
          <a:ext cx="0" cy="0"/>
          <a:chOff x="0" y="0"/>
          <a:chExt cx="0" cy="0"/>
        </a:xfrm>
      </p:grpSpPr>
      <p:sp>
        <p:nvSpPr>
          <p:cNvPr id="530" name="Google Shape;530;p4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The One Condition</a:t>
            </a:r>
            <a:endParaRPr>
              <a:solidFill>
                <a:schemeClr val="bg1"/>
              </a:solidFill>
            </a:endParaRPr>
          </a:p>
        </p:txBody>
      </p:sp>
      <p:sp>
        <p:nvSpPr>
          <p:cNvPr id="531" name="Google Shape;531;p44"/>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32" name="Google Shape;532;p44"/>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33" name="Google Shape;533;p44"/>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D.</a:t>
            </a:r>
            <a:endParaRPr/>
          </a:p>
        </p:txBody>
      </p:sp>
      <p:sp>
        <p:nvSpPr>
          <p:cNvPr id="534" name="Google Shape;534;p44"/>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The predictable response for the uncommitted: Someone who prays to know God’s will as a matter of information, without any commitment to following, gets a predictable response — “That person should not </a:t>
            </a:r>
            <a:r>
              <a:rPr lang="en-US" sz="2400" b="1" u="sng" dirty="0">
                <a:solidFill>
                  <a:srgbClr val="FF0000"/>
                </a:solidFill>
              </a:rPr>
              <a:t>expect</a:t>
            </a:r>
            <a:r>
              <a:rPr lang="en-US" sz="2400" dirty="0">
                <a:solidFill>
                  <a:schemeClr val="bg1"/>
                </a:solidFill>
              </a:rPr>
              <a:t> to receive anything from the Lord.” </a:t>
            </a:r>
            <a:endParaRPr sz="2400" dirty="0">
              <a:solidFill>
                <a:schemeClr val="bg1"/>
              </a:solidFill>
            </a:endParaRPr>
          </a:p>
        </p:txBody>
      </p:sp>
      <p:sp>
        <p:nvSpPr>
          <p:cNvPr id="535" name="Google Shape;535;p44"/>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A7524E72-9D25-E8D2-3FEF-DFEC5251403C}"/>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9"/>
        <p:cNvGrpSpPr/>
        <p:nvPr/>
      </p:nvGrpSpPr>
      <p:grpSpPr>
        <a:xfrm>
          <a:off x="0" y="0"/>
          <a:ext cx="0" cy="0"/>
          <a:chOff x="0" y="0"/>
          <a:chExt cx="0" cy="0"/>
        </a:xfrm>
      </p:grpSpPr>
      <p:sp>
        <p:nvSpPr>
          <p:cNvPr id="541" name="Google Shape;541;p45"/>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3: A Resource to Ask For</a:t>
            </a:r>
            <a:endParaRPr dirty="0">
              <a:solidFill>
                <a:schemeClr val="bg1"/>
              </a:solidFill>
            </a:endParaRPr>
          </a:p>
        </p:txBody>
      </p:sp>
      <p:sp>
        <p:nvSpPr>
          <p:cNvPr id="542" name="Google Shape;542;p45"/>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3: In Your Time of Need</a:t>
            </a:r>
            <a:endParaRPr dirty="0">
              <a:solidFill>
                <a:srgbClr val="ADC9D3"/>
              </a:solidFill>
            </a:endParaRPr>
          </a:p>
        </p:txBody>
      </p:sp>
      <p:sp>
        <p:nvSpPr>
          <p:cNvPr id="543" name="Google Shape;543;p45"/>
          <p:cNvSpPr/>
          <p:nvPr/>
        </p:nvSpPr>
        <p:spPr>
          <a:xfrm>
            <a:off x="640080" y="1520260"/>
            <a:ext cx="7863840" cy="2766412"/>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44" name="Google Shape;544;p45"/>
          <p:cNvSpPr txBox="1"/>
          <p:nvPr/>
        </p:nvSpPr>
        <p:spPr>
          <a:xfrm>
            <a:off x="960120" y="1660805"/>
            <a:ext cx="7223700" cy="24936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400" dirty="0">
                <a:solidFill>
                  <a:schemeClr val="dk1"/>
                </a:solidFill>
              </a:rPr>
              <a:t>We understand the principle — ask in faith, without doubting — but in the middle of crisis, we need practical steps. How do we actually move from stuck to </a:t>
            </a:r>
            <a:r>
              <a:rPr lang="en-US" sz="2400" b="1" u="sng" dirty="0">
                <a:solidFill>
                  <a:srgbClr val="EE0000"/>
                </a:solidFill>
              </a:rPr>
              <a:t>surrendered</a:t>
            </a:r>
            <a:r>
              <a:rPr lang="en-US" sz="2400" dirty="0">
                <a:solidFill>
                  <a:schemeClr val="dk1"/>
                </a:solidFill>
              </a:rPr>
              <a:t>? God meets the brokenhearted exactly where they are — with </a:t>
            </a:r>
            <a:r>
              <a:rPr lang="en-US" sz="2400" b="1" u="sng" dirty="0">
                <a:solidFill>
                  <a:srgbClr val="EE0000"/>
                </a:solidFill>
              </a:rPr>
              <a:t>grace</a:t>
            </a:r>
            <a:r>
              <a:rPr lang="en-US" sz="2400" dirty="0">
                <a:solidFill>
                  <a:schemeClr val="dk1"/>
                </a:solidFill>
              </a:rPr>
              <a:t> sufficient for each day. </a:t>
            </a:r>
            <a:endParaRPr sz="2400" dirty="0"/>
          </a:p>
        </p:txBody>
      </p:sp>
      <p:sp>
        <p:nvSpPr>
          <p:cNvPr id="545" name="Google Shape;545;p45"/>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86FBC9D8-208F-DE47-85A7-F805A0D78E7D}"/>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50"/>
        <p:cNvGrpSpPr/>
        <p:nvPr/>
      </p:nvGrpSpPr>
      <p:grpSpPr>
        <a:xfrm>
          <a:off x="0" y="0"/>
          <a:ext cx="0" cy="0"/>
          <a:chOff x="0" y="0"/>
          <a:chExt cx="0" cy="0"/>
        </a:xfrm>
      </p:grpSpPr>
      <p:sp>
        <p:nvSpPr>
          <p:cNvPr id="9141" name="crumb_50"/>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3: A Resource to Ask For  •  Part 3: In Your Time of Need</a:t>
            </a:r>
          </a:p>
        </p:txBody>
      </p:sp>
      <p:sp>
        <p:nvSpPr>
          <p:cNvPr id="9143" name="box_50"/>
          <p:cNvSpPr/>
          <p:nvPr/>
        </p:nvSpPr>
        <p:spPr>
          <a:xfrm>
            <a:off x="640080" y="1476032"/>
            <a:ext cx="8162726" cy="1694140"/>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dirty="0">
                <a:solidFill>
                  <a:srgbClr val="FFFFFF"/>
                </a:solidFill>
                <a:latin typeface="Arial"/>
              </a:rPr>
              <a:t>God is close to the brokenhearted and meets us in our desperation. He leads us through our circumstances with enough grace to handle each day and a promise to work everything together for our good.</a:t>
            </a:r>
          </a:p>
        </p:txBody>
      </p:sp>
      <p:sp>
        <p:nvSpPr>
          <p:cNvPr id="9144" name="scr_50"/>
          <p:cNvSpPr txBox="1"/>
          <p:nvPr/>
        </p:nvSpPr>
        <p:spPr>
          <a:xfrm>
            <a:off x="640080" y="3410675"/>
            <a:ext cx="7863900" cy="1431161"/>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b="0" i="1" u="none" strike="noStrike" cap="none" dirty="0">
                <a:solidFill>
                  <a:schemeClr val="bg1"/>
                </a:solidFill>
                <a:latin typeface="Arial"/>
              </a:rPr>
              <a:t>“Let us then approach God’s throne of grace with confidence, so that we may receive mercy and find grace to help us in our time of need.” </a:t>
            </a:r>
            <a:br>
              <a:rPr lang="en-US" sz="1800" b="0" i="1" u="none" strike="noStrike" cap="none" dirty="0">
                <a:solidFill>
                  <a:schemeClr val="bg1"/>
                </a:solidFill>
                <a:latin typeface="Arial"/>
              </a:rPr>
            </a:br>
            <a:r>
              <a:rPr lang="en-US" sz="1800" b="0" i="1" u="none" strike="noStrike" cap="none" dirty="0">
                <a:solidFill>
                  <a:schemeClr val="bg1"/>
                </a:solidFill>
                <a:latin typeface="Arial"/>
              </a:rPr>
              <a:t>—</a:t>
            </a:r>
            <a:r>
              <a:rPr lang="en-US" sz="1800" b="0" u="none" strike="noStrike" cap="none" dirty="0">
                <a:solidFill>
                  <a:schemeClr val="bg1"/>
                </a:solidFill>
                <a:latin typeface="Arial"/>
              </a:rPr>
              <a:t>Hebrews 4:16</a:t>
            </a:r>
          </a:p>
        </p:txBody>
      </p:sp>
      <p:pic>
        <p:nvPicPr>
          <p:cNvPr id="2" name="Picture 1">
            <a:extLst>
              <a:ext uri="{FF2B5EF4-FFF2-40B4-BE49-F238E27FC236}">
                <a16:creationId xmlns:a16="http://schemas.microsoft.com/office/drawing/2014/main" id="{67D251DA-B63C-4745-84B0-084F0376C19F}"/>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8D8C5F90-B04B-E51F-B7EE-CC48D7DAFC92}"/>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53"/>
        <p:cNvGrpSpPr/>
        <p:nvPr/>
      </p:nvGrpSpPr>
      <p:grpSpPr>
        <a:xfrm>
          <a:off x="0" y="0"/>
          <a:ext cx="0" cy="0"/>
          <a:chOff x="0" y="0"/>
          <a:chExt cx="0" cy="0"/>
        </a:xfrm>
      </p:grpSpPr>
      <p:sp>
        <p:nvSpPr>
          <p:cNvPr id="555" name="Google Shape;555;p46"/>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sp>
        <p:nvSpPr>
          <p:cNvPr id="557" name="Google Shape;557;p46"/>
          <p:cNvSpPr/>
          <p:nvPr/>
        </p:nvSpPr>
        <p:spPr>
          <a:xfrm>
            <a:off x="640080" y="155031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8" name="Google Shape;558;p46"/>
          <p:cNvSpPr txBox="1"/>
          <p:nvPr/>
        </p:nvSpPr>
        <p:spPr>
          <a:xfrm>
            <a:off x="640080" y="1559888"/>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dirty="0">
                <a:solidFill>
                  <a:srgbClr val="FFFFFF"/>
                </a:solidFill>
                <a:latin typeface="Arial"/>
                <a:ea typeface="Arial"/>
                <a:cs typeface="Arial"/>
                <a:sym typeface="Arial"/>
              </a:rPr>
              <a:t>1.</a:t>
            </a:r>
            <a:endParaRPr dirty="0"/>
          </a:p>
        </p:txBody>
      </p:sp>
      <p:sp>
        <p:nvSpPr>
          <p:cNvPr id="559" name="Google Shape;559;p46"/>
          <p:cNvSpPr txBox="1"/>
          <p:nvPr/>
        </p:nvSpPr>
        <p:spPr>
          <a:xfrm>
            <a:off x="1371600" y="1486671"/>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b="1" u="sng" dirty="0">
                <a:solidFill>
                  <a:srgbClr val="FF0000"/>
                </a:solidFill>
              </a:rPr>
              <a:t>Admit</a:t>
            </a:r>
            <a:r>
              <a:rPr lang="en-US" sz="2400" dirty="0">
                <a:solidFill>
                  <a:schemeClr val="bg1"/>
                </a:solidFill>
              </a:rPr>
              <a:t> you’re stuck. Stop pretending. Stop performing. Acknowledge the reality of your situation — to yourself and to God. </a:t>
            </a:r>
            <a:endParaRPr sz="2400" dirty="0">
              <a:solidFill>
                <a:schemeClr val="bg1"/>
              </a:solidFill>
            </a:endParaRPr>
          </a:p>
        </p:txBody>
      </p:sp>
      <p:sp>
        <p:nvSpPr>
          <p:cNvPr id="560" name="Google Shape;560;p4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AE1CB45E-FF85-7AC8-232B-202687B9784F}"/>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295;p22">
            <a:extLst>
              <a:ext uri="{FF2B5EF4-FFF2-40B4-BE49-F238E27FC236}">
                <a16:creationId xmlns:a16="http://schemas.microsoft.com/office/drawing/2014/main" id="{D17D1536-9D53-A97C-C66E-0FDBD8C17874}"/>
              </a:ext>
            </a:extLst>
          </p:cNvPr>
          <p:cNvSpPr txBox="1"/>
          <p:nvPr/>
        </p:nvSpPr>
        <p:spPr>
          <a:xfrm>
            <a:off x="640050" y="771688"/>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Four Steps in Your Time of Need</a:t>
            </a:r>
            <a:endParaRPr dirty="0">
              <a:solidFill>
                <a:srgbClr val="ADC9D3"/>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64"/>
        <p:cNvGrpSpPr/>
        <p:nvPr/>
      </p:nvGrpSpPr>
      <p:grpSpPr>
        <a:xfrm>
          <a:off x="0" y="0"/>
          <a:ext cx="0" cy="0"/>
          <a:chOff x="0" y="0"/>
          <a:chExt cx="0" cy="0"/>
        </a:xfrm>
      </p:grpSpPr>
      <p:sp>
        <p:nvSpPr>
          <p:cNvPr id="566" name="Google Shape;566;p4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sp>
        <p:nvSpPr>
          <p:cNvPr id="567" name="Google Shape;567;p47"/>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68" name="Google Shape;568;p47"/>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69" name="Google Shape;569;p47"/>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2.</a:t>
            </a:r>
            <a:endParaRPr/>
          </a:p>
        </p:txBody>
      </p:sp>
      <p:sp>
        <p:nvSpPr>
          <p:cNvPr id="570" name="Google Shape;570;p47"/>
          <p:cNvSpPr txBox="1"/>
          <p:nvPr/>
        </p:nvSpPr>
        <p:spPr>
          <a:xfrm>
            <a:off x="1371720" y="960120"/>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b="1" u="sng" dirty="0">
                <a:solidFill>
                  <a:srgbClr val="FF0000"/>
                </a:solidFill>
              </a:rPr>
              <a:t>Recognize</a:t>
            </a:r>
            <a:r>
              <a:rPr lang="en-US" sz="2400" dirty="0">
                <a:solidFill>
                  <a:schemeClr val="bg1"/>
                </a:solidFill>
              </a:rPr>
              <a:t> you can’t do anything on your own. This is not weakness — it is the beginning of God’s power working in you. “My grace is sufficient for you, for my power is made perfect in weakness.” </a:t>
            </a:r>
            <a:br>
              <a:rPr lang="en-US" sz="2400" dirty="0">
                <a:solidFill>
                  <a:schemeClr val="bg1"/>
                </a:solidFill>
              </a:rPr>
            </a:br>
            <a:r>
              <a:rPr lang="en-US" sz="2400" dirty="0">
                <a:solidFill>
                  <a:schemeClr val="bg1"/>
                </a:solidFill>
              </a:rPr>
              <a:t>(2 Corinthians 12:9)</a:t>
            </a:r>
          </a:p>
        </p:txBody>
      </p:sp>
      <p:pic>
        <p:nvPicPr>
          <p:cNvPr id="2" name="Picture 1">
            <a:extLst>
              <a:ext uri="{FF2B5EF4-FFF2-40B4-BE49-F238E27FC236}">
                <a16:creationId xmlns:a16="http://schemas.microsoft.com/office/drawing/2014/main" id="{E43CC000-A778-2A6B-D767-50E6C0E9D526}"/>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64">
          <a:extLst>
            <a:ext uri="{FF2B5EF4-FFF2-40B4-BE49-F238E27FC236}">
              <a16:creationId xmlns:a16="http://schemas.microsoft.com/office/drawing/2014/main" id="{2C846D12-1863-896B-745F-9FA61CD5FD10}"/>
            </a:ext>
          </a:extLst>
        </p:cNvPr>
        <p:cNvGrpSpPr/>
        <p:nvPr/>
      </p:nvGrpSpPr>
      <p:grpSpPr>
        <a:xfrm>
          <a:off x="0" y="0"/>
          <a:ext cx="0" cy="0"/>
          <a:chOff x="0" y="0"/>
          <a:chExt cx="0" cy="0"/>
        </a:xfrm>
      </p:grpSpPr>
      <p:sp>
        <p:nvSpPr>
          <p:cNvPr id="566" name="Google Shape;566;p47">
            <a:extLst>
              <a:ext uri="{FF2B5EF4-FFF2-40B4-BE49-F238E27FC236}">
                <a16:creationId xmlns:a16="http://schemas.microsoft.com/office/drawing/2014/main" id="{E022A90C-E5EE-6EBE-9974-130A42601868}"/>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pic>
        <p:nvPicPr>
          <p:cNvPr id="2" name="Picture 1">
            <a:extLst>
              <a:ext uri="{FF2B5EF4-FFF2-40B4-BE49-F238E27FC236}">
                <a16:creationId xmlns:a16="http://schemas.microsoft.com/office/drawing/2014/main" id="{786051D9-5EC5-8FE5-25F1-FCBE0786B607}"/>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scr_50">
            <a:extLst>
              <a:ext uri="{FF2B5EF4-FFF2-40B4-BE49-F238E27FC236}">
                <a16:creationId xmlns:a16="http://schemas.microsoft.com/office/drawing/2014/main" id="{785DE834-BC83-7357-E948-B78D1E96224C}"/>
              </a:ext>
            </a:extLst>
          </p:cNvPr>
          <p:cNvSpPr txBox="1"/>
          <p:nvPr/>
        </p:nvSpPr>
        <p:spPr>
          <a:xfrm>
            <a:off x="640080" y="1140589"/>
            <a:ext cx="7863900" cy="2677656"/>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b="0" i="1" u="none" strike="noStrike" cap="none" dirty="0">
                <a:solidFill>
                  <a:schemeClr val="bg1"/>
                </a:solidFill>
                <a:latin typeface="Arial"/>
              </a:rPr>
              <a:t>“…“My grace is sufficient for you, for my power is made perfect in weakness.” Therefore I will boast all the more gladly about my weaknesses, so that Christ’s power may rest on me. That is why, for Christ’s sake, I delight in weaknesses, in insults, in hardships, in persecutions, in difficulties. For when I am weak, then I am strong.” </a:t>
            </a:r>
            <a:br>
              <a:rPr lang="en-US" sz="1800" b="0" i="1" u="none" strike="noStrike" cap="none" dirty="0">
                <a:solidFill>
                  <a:schemeClr val="bg1"/>
                </a:solidFill>
                <a:latin typeface="Arial"/>
              </a:rPr>
            </a:br>
            <a:r>
              <a:rPr lang="en-US" sz="1800" b="0" i="1" u="none" strike="noStrike" cap="none" dirty="0">
                <a:solidFill>
                  <a:schemeClr val="bg1"/>
                </a:solidFill>
                <a:latin typeface="Arial"/>
              </a:rPr>
              <a:t>—</a:t>
            </a:r>
            <a:r>
              <a:rPr lang="en-US" sz="1800" b="0" u="none" strike="noStrike" cap="none" dirty="0">
                <a:solidFill>
                  <a:schemeClr val="bg1"/>
                </a:solidFill>
                <a:latin typeface="Arial"/>
              </a:rPr>
              <a:t>2 Corinthians 12:8-10</a:t>
            </a:r>
          </a:p>
        </p:txBody>
      </p:sp>
    </p:spTree>
    <p:extLst>
      <p:ext uri="{BB962C8B-B14F-4D97-AF65-F5344CB8AC3E}">
        <p14:creationId xmlns:p14="http://schemas.microsoft.com/office/powerpoint/2010/main" val="7039221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75"/>
        <p:cNvGrpSpPr/>
        <p:nvPr/>
      </p:nvGrpSpPr>
      <p:grpSpPr>
        <a:xfrm>
          <a:off x="0" y="0"/>
          <a:ext cx="0" cy="0"/>
          <a:chOff x="0" y="0"/>
          <a:chExt cx="0" cy="0"/>
        </a:xfrm>
      </p:grpSpPr>
      <p:sp>
        <p:nvSpPr>
          <p:cNvPr id="577" name="Google Shape;577;p4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sp>
        <p:nvSpPr>
          <p:cNvPr id="578" name="Google Shape;578;p48"/>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79" name="Google Shape;579;p48"/>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80" name="Google Shape;580;p48"/>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3.</a:t>
            </a:r>
            <a:endParaRPr/>
          </a:p>
        </p:txBody>
      </p:sp>
      <p:sp>
        <p:nvSpPr>
          <p:cNvPr id="581" name="Google Shape;581;p48"/>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b="1" u="sng" dirty="0">
                <a:solidFill>
                  <a:srgbClr val="FF0000"/>
                </a:solidFill>
              </a:rPr>
              <a:t>Ask</a:t>
            </a:r>
            <a:r>
              <a:rPr lang="en-US" sz="2400" dirty="0">
                <a:solidFill>
                  <a:schemeClr val="bg1"/>
                </a:solidFill>
              </a:rPr>
              <a:t> Him for supernatural wisdom. Come to the gift-giving God — not casually, but desperately. He invites you to approach His throne with confidence. </a:t>
            </a:r>
            <a:endParaRPr sz="2400" dirty="0">
              <a:solidFill>
                <a:schemeClr val="bg1"/>
              </a:solidFill>
            </a:endParaRPr>
          </a:p>
        </p:txBody>
      </p:sp>
      <p:pic>
        <p:nvPicPr>
          <p:cNvPr id="2" name="Picture 1">
            <a:extLst>
              <a:ext uri="{FF2B5EF4-FFF2-40B4-BE49-F238E27FC236}">
                <a16:creationId xmlns:a16="http://schemas.microsoft.com/office/drawing/2014/main" id="{064642C2-AE90-5BD4-EAE4-38A2CC97DA3E}"/>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86"/>
        <p:cNvGrpSpPr/>
        <p:nvPr/>
      </p:nvGrpSpPr>
      <p:grpSpPr>
        <a:xfrm>
          <a:off x="0" y="0"/>
          <a:ext cx="0" cy="0"/>
          <a:chOff x="0" y="0"/>
          <a:chExt cx="0" cy="0"/>
        </a:xfrm>
      </p:grpSpPr>
      <p:sp>
        <p:nvSpPr>
          <p:cNvPr id="588" name="Google Shape;588;p4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sp>
        <p:nvSpPr>
          <p:cNvPr id="589" name="Google Shape;589;p4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0" name="Google Shape;590;p4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1" name="Google Shape;591;p4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4.</a:t>
            </a:r>
            <a:endParaRPr/>
          </a:p>
        </p:txBody>
      </p:sp>
      <p:sp>
        <p:nvSpPr>
          <p:cNvPr id="592" name="Google Shape;592;p49"/>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b="1" u="sng" dirty="0">
                <a:solidFill>
                  <a:srgbClr val="FF0000"/>
                </a:solidFill>
              </a:rPr>
              <a:t>Become</a:t>
            </a:r>
            <a:r>
              <a:rPr lang="en-US" sz="2400" b="1" dirty="0">
                <a:solidFill>
                  <a:schemeClr val="bg1"/>
                </a:solidFill>
              </a:rPr>
              <a:t> </a:t>
            </a:r>
            <a:r>
              <a:rPr lang="en-US" sz="2400" dirty="0">
                <a:solidFill>
                  <a:schemeClr val="bg1"/>
                </a:solidFill>
              </a:rPr>
              <a:t>willing to do whatever His wisdom demands of you. This is the step most people skip. Willingness to obey — before you know the assignment — unlocks God’s guidance. </a:t>
            </a:r>
            <a:endParaRPr sz="2400" dirty="0">
              <a:solidFill>
                <a:schemeClr val="bg1"/>
              </a:solidFill>
            </a:endParaRPr>
          </a:p>
        </p:txBody>
      </p:sp>
      <p:sp>
        <p:nvSpPr>
          <p:cNvPr id="593" name="Google Shape;593;p4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9F929C05-434B-E6D2-5D87-16AA0495D9C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86">
          <a:extLst>
            <a:ext uri="{FF2B5EF4-FFF2-40B4-BE49-F238E27FC236}">
              <a16:creationId xmlns:a16="http://schemas.microsoft.com/office/drawing/2014/main" id="{2ED0C5D7-2D17-E93A-2269-F0BB7F5A81F4}"/>
            </a:ext>
          </a:extLst>
        </p:cNvPr>
        <p:cNvGrpSpPr/>
        <p:nvPr/>
      </p:nvGrpSpPr>
      <p:grpSpPr>
        <a:xfrm>
          <a:off x="0" y="0"/>
          <a:ext cx="0" cy="0"/>
          <a:chOff x="0" y="0"/>
          <a:chExt cx="0" cy="0"/>
        </a:xfrm>
      </p:grpSpPr>
      <p:sp>
        <p:nvSpPr>
          <p:cNvPr id="588" name="Google Shape;588;p49">
            <a:extLst>
              <a:ext uri="{FF2B5EF4-FFF2-40B4-BE49-F238E27FC236}">
                <a16:creationId xmlns:a16="http://schemas.microsoft.com/office/drawing/2014/main" id="{4975FD9F-46D7-AEE6-89E3-359C26FEDAF4}"/>
              </a:ext>
            </a:extLst>
          </p:cNvPr>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3: A Resource to Ask For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In Your Time of Need</a:t>
            </a:r>
            <a:endParaRPr>
              <a:solidFill>
                <a:schemeClr val="bg1"/>
              </a:solidFill>
            </a:endParaRPr>
          </a:p>
        </p:txBody>
      </p:sp>
      <p:sp>
        <p:nvSpPr>
          <p:cNvPr id="592" name="Google Shape;592;p49">
            <a:extLst>
              <a:ext uri="{FF2B5EF4-FFF2-40B4-BE49-F238E27FC236}">
                <a16:creationId xmlns:a16="http://schemas.microsoft.com/office/drawing/2014/main" id="{21BBBBC9-CFCC-EC08-9ECC-69C2FF5EC8B2}"/>
              </a:ext>
            </a:extLst>
          </p:cNvPr>
          <p:cNvSpPr txBox="1"/>
          <p:nvPr/>
        </p:nvSpPr>
        <p:spPr>
          <a:xfrm>
            <a:off x="1005900" y="1132327"/>
            <a:ext cx="7132200" cy="2548390"/>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God gives you the most valuable resource in the world: His wisdom. He leads you through your circumstances with enough grace to handle each day and a promise to work everything together for your good.</a:t>
            </a:r>
          </a:p>
          <a:p>
            <a:pPr marL="0" marR="0" lvl="0" indent="0" algn="l" rtl="0">
              <a:lnSpc>
                <a:spcPct val="115000"/>
              </a:lnSpc>
              <a:spcBef>
                <a:spcPts val="0"/>
              </a:spcBef>
              <a:spcAft>
                <a:spcPts val="0"/>
              </a:spcAft>
              <a:buNone/>
            </a:pPr>
            <a:endParaRPr lang="en-US" sz="2400" dirty="0">
              <a:solidFill>
                <a:schemeClr val="bg1"/>
              </a:solidFill>
            </a:endParaRPr>
          </a:p>
        </p:txBody>
      </p:sp>
      <p:sp>
        <p:nvSpPr>
          <p:cNvPr id="593" name="Google Shape;593;p49">
            <a:extLst>
              <a:ext uri="{FF2B5EF4-FFF2-40B4-BE49-F238E27FC236}">
                <a16:creationId xmlns:a16="http://schemas.microsoft.com/office/drawing/2014/main" id="{1F3BBDBC-6BC8-AC25-0833-D03F5318268C}"/>
              </a:ext>
            </a:extLst>
          </p:cNvPr>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C4401131-7993-8E96-D16F-46A41B621677}"/>
              </a:ext>
            </a:extLst>
          </p:cNvPr>
          <p:cNvPicPr>
            <a:picLocks noChangeAspect="1"/>
          </p:cNvPicPr>
          <p:nvPr/>
        </p:nvPicPr>
        <p:blipFill>
          <a:blip r:embed="rId4"/>
          <a:stretch>
            <a:fillRect/>
          </a:stretch>
        </p:blipFill>
        <p:spPr>
          <a:xfrm>
            <a:off x="278856" y="4629764"/>
            <a:ext cx="813887" cy="305208"/>
          </a:xfrm>
          <a:prstGeom prst="rect">
            <a:avLst/>
          </a:prstGeom>
        </p:spPr>
      </p:pic>
    </p:spTree>
    <p:extLst>
      <p:ext uri="{BB962C8B-B14F-4D97-AF65-F5344CB8AC3E}">
        <p14:creationId xmlns:p14="http://schemas.microsoft.com/office/powerpoint/2010/main" val="36823623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7"/>
        <p:cNvGrpSpPr/>
        <p:nvPr/>
      </p:nvGrpSpPr>
      <p:grpSpPr>
        <a:xfrm>
          <a:off x="0" y="0"/>
          <a:ext cx="0" cy="0"/>
          <a:chOff x="0" y="0"/>
          <a:chExt cx="0" cy="0"/>
        </a:xfrm>
      </p:grpSpPr>
      <p:sp>
        <p:nvSpPr>
          <p:cNvPr id="598" name="Google Shape;598;p50"/>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99" name="Google Shape;599;p50"/>
          <p:cNvSpPr txBox="1"/>
          <p:nvPr/>
        </p:nvSpPr>
        <p:spPr>
          <a:xfrm>
            <a:off x="640080" y="548640"/>
            <a:ext cx="7863900" cy="600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600" b="1" i="0" u="none" strike="noStrike" cap="none" dirty="0">
                <a:solidFill>
                  <a:srgbClr val="FFFFFF"/>
                </a:solidFill>
                <a:latin typeface="Arial"/>
                <a:ea typeface="Arial"/>
                <a:cs typeface="Arial"/>
                <a:sym typeface="Arial"/>
              </a:rPr>
              <a:t>TABLE DISCUSSION</a:t>
            </a:r>
            <a:endParaRPr dirty="0"/>
          </a:p>
          <a:p>
            <a:pPr marL="0" marR="0" lvl="0" indent="0" algn="l" rtl="0">
              <a:spcBef>
                <a:spcPts val="0"/>
              </a:spcBef>
              <a:spcAft>
                <a:spcPts val="0"/>
              </a:spcAft>
              <a:buNone/>
            </a:pPr>
            <a:r>
              <a:rPr lang="en-US" sz="1300" b="0" i="0" u="none" strike="noStrike" cap="none" dirty="0">
                <a:solidFill>
                  <a:schemeClr val="lt1"/>
                </a:solidFill>
                <a:latin typeface="Arial"/>
                <a:ea typeface="Arial"/>
                <a:cs typeface="Arial"/>
                <a:sym typeface="Arial"/>
              </a:rPr>
              <a:t>SESSION 3: A Resource to Ask For </a:t>
            </a:r>
            <a:endParaRPr dirty="0">
              <a:solidFill>
                <a:schemeClr val="lt1"/>
              </a:solidFill>
            </a:endParaRPr>
          </a:p>
        </p:txBody>
      </p:sp>
      <p:sp>
        <p:nvSpPr>
          <p:cNvPr id="600" name="Google Shape;600;p50"/>
          <p:cNvSpPr txBox="1"/>
          <p:nvPr/>
        </p:nvSpPr>
        <p:spPr>
          <a:xfrm>
            <a:off x="640080" y="1371600"/>
            <a:ext cx="7863900" cy="30477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0" i="0" u="none" strike="noStrike" cap="none">
                <a:solidFill>
                  <a:srgbClr val="FFFFFF"/>
                </a:solidFill>
                <a:latin typeface="Arial"/>
                <a:ea typeface="Arial"/>
                <a:cs typeface="Arial"/>
                <a:sym typeface="Arial"/>
              </a:rPr>
              <a:t>1. Where do you need God’s supernatural wisdom today — in what specific area of your life or ministry?</a:t>
            </a:r>
            <a:endParaRPr sz="2400"/>
          </a:p>
          <a:p>
            <a:pPr marL="0" marR="0" lvl="0" indent="0" algn="l" rtl="0">
              <a:spcBef>
                <a:spcPts val="1800"/>
              </a:spcBef>
              <a:spcAft>
                <a:spcPts val="0"/>
              </a:spcAft>
              <a:buNone/>
            </a:pPr>
            <a:r>
              <a:rPr lang="en-US" sz="2400" b="0" i="0" u="none" strike="noStrike" cap="none">
                <a:solidFill>
                  <a:srgbClr val="FFFFFF"/>
                </a:solidFill>
                <a:latin typeface="Arial"/>
                <a:ea typeface="Arial"/>
                <a:cs typeface="Arial"/>
                <a:sym typeface="Arial"/>
              </a:rPr>
              <a:t>2. Is there any area where you might be refusing God’s help by not being willing to do what He asks?</a:t>
            </a:r>
            <a:endParaRPr sz="2400"/>
          </a:p>
          <a:p>
            <a:pPr marL="0" marR="0" lvl="0" indent="0" algn="l" rtl="0">
              <a:spcBef>
                <a:spcPts val="1800"/>
              </a:spcBef>
              <a:spcAft>
                <a:spcPts val="0"/>
              </a:spcAft>
              <a:buNone/>
            </a:pPr>
            <a:r>
              <a:rPr lang="en-US" sz="2400" b="0" i="0" u="none" strike="noStrike" cap="none">
                <a:solidFill>
                  <a:srgbClr val="FFFFFF"/>
                </a:solidFill>
                <a:latin typeface="Arial"/>
                <a:ea typeface="Arial"/>
                <a:cs typeface="Arial"/>
                <a:sym typeface="Arial"/>
              </a:rPr>
              <a:t>3. What would it look like for you to “sign the bottom of the contract” this week — to commit to obeying before you know the assignment?</a:t>
            </a:r>
            <a:endParaRPr sz="2400"/>
          </a:p>
        </p:txBody>
      </p:sp>
      <p:sp>
        <p:nvSpPr>
          <p:cNvPr id="601" name="Google Shape;601;p50"/>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05"/>
        <p:cNvGrpSpPr/>
        <p:nvPr/>
      </p:nvGrpSpPr>
      <p:grpSpPr>
        <a:xfrm>
          <a:off x="0" y="0"/>
          <a:ext cx="0" cy="0"/>
          <a:chOff x="0" y="0"/>
          <a:chExt cx="0" cy="0"/>
        </a:xfrm>
      </p:grpSpPr>
      <p:sp>
        <p:nvSpPr>
          <p:cNvPr id="606" name="Google Shape;606;p51"/>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07" name="Google Shape;607;p51"/>
          <p:cNvSpPr txBox="1"/>
          <p:nvPr/>
        </p:nvSpPr>
        <p:spPr>
          <a:xfrm>
            <a:off x="490525" y="516207"/>
            <a:ext cx="7863900" cy="63094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800" b="1" i="0" u="none" strike="noStrike" cap="none" dirty="0">
                <a:solidFill>
                  <a:srgbClr val="FFFFFF"/>
                </a:solidFill>
                <a:latin typeface="Arial"/>
                <a:ea typeface="Arial"/>
                <a:cs typeface="Arial"/>
                <a:sym typeface="Arial"/>
              </a:rPr>
              <a:t>LOOKING AHEAD</a:t>
            </a:r>
            <a:endParaRPr sz="1600" dirty="0"/>
          </a:p>
          <a:p>
            <a:pPr marL="0" marR="0" lvl="0" indent="0" algn="l" rtl="0">
              <a:spcBef>
                <a:spcPts val="0"/>
              </a:spcBef>
              <a:spcAft>
                <a:spcPts val="0"/>
              </a:spcAft>
              <a:buNone/>
            </a:pPr>
            <a:r>
              <a:rPr lang="en-US" sz="1300" b="0" i="0" u="none" strike="noStrike" cap="none" dirty="0">
                <a:solidFill>
                  <a:schemeClr val="lt1"/>
                </a:solidFill>
                <a:latin typeface="Arial"/>
                <a:ea typeface="Arial"/>
                <a:cs typeface="Arial"/>
                <a:sym typeface="Arial"/>
              </a:rPr>
              <a:t>SESSION 3: A Resource to Ask For</a:t>
            </a:r>
            <a:endParaRPr sz="1300" dirty="0">
              <a:solidFill>
                <a:schemeClr val="lt1"/>
              </a:solidFill>
            </a:endParaRPr>
          </a:p>
        </p:txBody>
      </p:sp>
      <p:sp>
        <p:nvSpPr>
          <p:cNvPr id="608" name="Google Shape;608;p51"/>
          <p:cNvSpPr txBox="1"/>
          <p:nvPr/>
        </p:nvSpPr>
        <p:spPr>
          <a:xfrm>
            <a:off x="490525" y="1222450"/>
            <a:ext cx="8163000" cy="3386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200" b="1" strike="noStrike" cap="none">
                <a:solidFill>
                  <a:srgbClr val="FFFFFF"/>
                </a:solidFill>
                <a:latin typeface="Arial"/>
                <a:ea typeface="Arial"/>
                <a:cs typeface="Arial"/>
                <a:sym typeface="Arial"/>
              </a:rPr>
              <a:t>What we’ve established</a:t>
            </a:r>
            <a:r>
              <a:rPr lang="en-US" sz="2200" strike="noStrike" cap="none">
                <a:solidFill>
                  <a:srgbClr val="FFFFFF"/>
                </a:solidFill>
                <a:latin typeface="Arial"/>
                <a:ea typeface="Arial"/>
                <a:cs typeface="Arial"/>
                <a:sym typeface="Arial"/>
              </a:rPr>
              <a:t>: Attitude alone was not enough. Now we have the resource. When we’re stuck, God offers supernatural wisdom — freely, generously, without reproach. The condition is not perfection but wholehearted willingness to obey.</a:t>
            </a:r>
            <a:br>
              <a:rPr lang="en-US" sz="2200" strike="noStrike" cap="none">
                <a:solidFill>
                  <a:srgbClr val="FFFFFF"/>
                </a:solidFill>
                <a:latin typeface="Arial"/>
                <a:ea typeface="Arial"/>
                <a:cs typeface="Arial"/>
                <a:sym typeface="Arial"/>
              </a:rPr>
            </a:br>
            <a:endParaRPr lang="en-US" sz="2200" strike="noStrike" cap="none">
              <a:solidFill>
                <a:srgbClr val="FFFFFF"/>
              </a:solidFill>
              <a:latin typeface="Arial"/>
              <a:ea typeface="Arial"/>
              <a:cs typeface="Arial"/>
              <a:sym typeface="Arial"/>
            </a:endParaRPr>
          </a:p>
          <a:p>
            <a:pPr marL="0" marR="0" lvl="0" indent="0" algn="l" rtl="0">
              <a:spcBef>
                <a:spcPts val="0"/>
              </a:spcBef>
              <a:spcAft>
                <a:spcPts val="0"/>
              </a:spcAft>
              <a:buNone/>
            </a:pPr>
            <a:r>
              <a:rPr lang="en-US" sz="2200" b="1" strike="noStrike" cap="none">
                <a:solidFill>
                  <a:srgbClr val="FFFFFF"/>
                </a:solidFill>
                <a:latin typeface="Arial"/>
                <a:ea typeface="Arial"/>
                <a:cs typeface="Arial"/>
                <a:sym typeface="Arial"/>
              </a:rPr>
              <a:t>What remains unanswered</a:t>
            </a:r>
            <a:r>
              <a:rPr lang="en-US" sz="2200" strike="noStrike" cap="none">
                <a:solidFill>
                  <a:srgbClr val="FFFFFF"/>
                </a:solidFill>
                <a:latin typeface="Arial"/>
                <a:ea typeface="Arial"/>
                <a:cs typeface="Arial"/>
                <a:sym typeface="Arial"/>
              </a:rPr>
              <a:t>: We have the attitude and the resource. But what about discouragement — the silent destroyer that makes us want to give up entirely, right before breakthrough?</a:t>
            </a:r>
            <a:br>
              <a:rPr lang="en-US" sz="2200" strike="noStrike" cap="none">
                <a:solidFill>
                  <a:srgbClr val="FFFFFF"/>
                </a:solidFill>
                <a:latin typeface="Arial"/>
                <a:ea typeface="Arial"/>
                <a:cs typeface="Arial"/>
                <a:sym typeface="Arial"/>
              </a:rPr>
            </a:br>
            <a:endParaRPr lang="en-US" sz="2200" strike="noStrike" cap="none">
              <a:solidFill>
                <a:srgbClr val="FFFFFF"/>
              </a:solidFill>
              <a:latin typeface="Arial"/>
              <a:ea typeface="Arial"/>
              <a:cs typeface="Arial"/>
              <a:sym typeface="Arial"/>
            </a:endParaRPr>
          </a:p>
          <a:p>
            <a:pPr marL="0" marR="0" lvl="0" indent="0" algn="l" rtl="0">
              <a:spcBef>
                <a:spcPts val="0"/>
              </a:spcBef>
              <a:spcAft>
                <a:spcPts val="0"/>
              </a:spcAft>
              <a:buNone/>
            </a:pPr>
            <a:r>
              <a:rPr lang="en-US" sz="2200" b="1" strike="noStrike" cap="none">
                <a:solidFill>
                  <a:srgbClr val="FFFFFF"/>
                </a:solidFill>
                <a:latin typeface="Arial"/>
                <a:ea typeface="Arial"/>
                <a:cs typeface="Arial"/>
                <a:sym typeface="Arial"/>
              </a:rPr>
              <a:t>➤  How do I slay the dragon of discouragement and keep going?</a:t>
            </a:r>
            <a:endParaRPr lang="en-US" sz="2200" strike="noStrike" cap="none">
              <a:solidFill>
                <a:srgbClr val="FFFFFF"/>
              </a:solidFill>
              <a:latin typeface="Arial"/>
              <a:ea typeface="Arial"/>
              <a:cs typeface="Arial"/>
              <a:sym typeface="Arial"/>
            </a:endParaRPr>
          </a:p>
        </p:txBody>
      </p:sp>
      <p:sp>
        <p:nvSpPr>
          <p:cNvPr id="609" name="Google Shape;609;p5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16">
          <a:extLst>
            <a:ext uri="{FF2B5EF4-FFF2-40B4-BE49-F238E27FC236}">
              <a16:creationId xmlns:a16="http://schemas.microsoft.com/office/drawing/2014/main" id="{6D01F3A8-1DB6-AE62-6877-6FA8F37F5BF8}"/>
            </a:ext>
          </a:extLst>
        </p:cNvPr>
        <p:cNvGrpSpPr/>
        <p:nvPr/>
      </p:nvGrpSpPr>
      <p:grpSpPr>
        <a:xfrm>
          <a:off x="0" y="0"/>
          <a:ext cx="0" cy="0"/>
          <a:chOff x="0" y="0"/>
          <a:chExt cx="0" cy="0"/>
        </a:xfrm>
      </p:grpSpPr>
      <p:sp>
        <p:nvSpPr>
          <p:cNvPr id="417" name="Google Shape;417;p33">
            <a:extLst>
              <a:ext uri="{FF2B5EF4-FFF2-40B4-BE49-F238E27FC236}">
                <a16:creationId xmlns:a16="http://schemas.microsoft.com/office/drawing/2014/main" id="{33C72461-E45C-D9AD-D8D2-1A81C5FC11ED}"/>
              </a:ext>
            </a:extLst>
          </p:cNvPr>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418" name="Google Shape;418;p33">
            <a:extLst>
              <a:ext uri="{FF2B5EF4-FFF2-40B4-BE49-F238E27FC236}">
                <a16:creationId xmlns:a16="http://schemas.microsoft.com/office/drawing/2014/main" id="{85BE44FE-3CA1-7BA6-B2D0-F3039C72139C}"/>
              </a:ext>
            </a:extLst>
          </p:cNvPr>
          <p:cNvSpPr txBox="1"/>
          <p:nvPr/>
        </p:nvSpPr>
        <p:spPr>
          <a:xfrm>
            <a:off x="640080" y="625574"/>
            <a:ext cx="786390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DIGITAL RESOURCE LIBRARY</a:t>
            </a:r>
            <a:endParaRPr lang="en-US" sz="1600" dirty="0">
              <a:solidFill>
                <a:schemeClr val="lt1"/>
              </a:solidFill>
            </a:endParaRPr>
          </a:p>
        </p:txBody>
      </p:sp>
      <p:sp>
        <p:nvSpPr>
          <p:cNvPr id="419" name="Google Shape;419;p33">
            <a:extLst>
              <a:ext uri="{FF2B5EF4-FFF2-40B4-BE49-F238E27FC236}">
                <a16:creationId xmlns:a16="http://schemas.microsoft.com/office/drawing/2014/main" id="{A4190370-0138-BA85-582D-D22B8B8EC8BD}"/>
              </a:ext>
            </a:extLst>
          </p:cNvPr>
          <p:cNvSpPr txBox="1"/>
          <p:nvPr/>
        </p:nvSpPr>
        <p:spPr>
          <a:xfrm>
            <a:off x="584680" y="1222445"/>
            <a:ext cx="7863900" cy="135421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200" strike="noStrike" cap="none" dirty="0">
                <a:solidFill>
                  <a:srgbClr val="FFFFFF"/>
                </a:solidFill>
                <a:latin typeface="Arial"/>
                <a:ea typeface="Arial"/>
                <a:cs typeface="Arial"/>
                <a:sym typeface="Arial"/>
              </a:rPr>
              <a:t>Take out your phone and scan the QR code to access sermon notes, a digital version of the Participant Notebook, videos, and more as assistance for your next phase of equipping your congregation!</a:t>
            </a:r>
          </a:p>
        </p:txBody>
      </p:sp>
      <p:sp>
        <p:nvSpPr>
          <p:cNvPr id="420" name="Google Shape;420;p33">
            <a:extLst>
              <a:ext uri="{FF2B5EF4-FFF2-40B4-BE49-F238E27FC236}">
                <a16:creationId xmlns:a16="http://schemas.microsoft.com/office/drawing/2014/main" id="{2C03DCC6-5726-FE4F-26A0-0C111F421CD1}"/>
              </a:ext>
            </a:extLst>
          </p:cNvPr>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4" name="Picture 3">
            <a:extLst>
              <a:ext uri="{FF2B5EF4-FFF2-40B4-BE49-F238E27FC236}">
                <a16:creationId xmlns:a16="http://schemas.microsoft.com/office/drawing/2014/main" id="{FDF7960B-EDE2-7554-807E-14622A27FE57}"/>
              </a:ext>
            </a:extLst>
          </p:cNvPr>
          <p:cNvPicPr>
            <a:picLocks noChangeAspect="1"/>
          </p:cNvPicPr>
          <p:nvPr/>
        </p:nvPicPr>
        <p:blipFill>
          <a:blip r:embed="rId3"/>
          <a:stretch>
            <a:fillRect/>
          </a:stretch>
        </p:blipFill>
        <p:spPr>
          <a:xfrm>
            <a:off x="3679433" y="2835084"/>
            <a:ext cx="1785134" cy="1785134"/>
          </a:xfrm>
          <a:prstGeom prst="rect">
            <a:avLst/>
          </a:prstGeom>
        </p:spPr>
      </p:pic>
      <p:pic>
        <p:nvPicPr>
          <p:cNvPr id="5" name="Picture 4">
            <a:extLst>
              <a:ext uri="{FF2B5EF4-FFF2-40B4-BE49-F238E27FC236}">
                <a16:creationId xmlns:a16="http://schemas.microsoft.com/office/drawing/2014/main" id="{DF2088ED-2944-D1F6-8D1A-BAED872C9BC3}"/>
              </a:ext>
            </a:extLst>
          </p:cNvPr>
          <p:cNvPicPr>
            <a:picLocks noChangeAspect="1"/>
          </p:cNvPicPr>
          <p:nvPr/>
        </p:nvPicPr>
        <p:blipFill>
          <a:blip r:embed="rId4"/>
          <a:stretch>
            <a:fillRect/>
          </a:stretch>
        </p:blipFill>
        <p:spPr>
          <a:xfrm>
            <a:off x="278089" y="4620218"/>
            <a:ext cx="839720" cy="314895"/>
          </a:xfrm>
          <a:prstGeom prst="rect">
            <a:avLst/>
          </a:prstGeom>
        </p:spPr>
      </p:pic>
    </p:spTree>
    <p:extLst>
      <p:ext uri="{BB962C8B-B14F-4D97-AF65-F5344CB8AC3E}">
        <p14:creationId xmlns:p14="http://schemas.microsoft.com/office/powerpoint/2010/main" val="20193871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13"/>
        <p:cNvGrpSpPr/>
        <p:nvPr/>
      </p:nvGrpSpPr>
      <p:grpSpPr>
        <a:xfrm>
          <a:off x="0" y="0"/>
          <a:ext cx="0" cy="0"/>
          <a:chOff x="0" y="0"/>
          <a:chExt cx="0" cy="0"/>
        </a:xfrm>
      </p:grpSpPr>
      <p:sp>
        <p:nvSpPr>
          <p:cNvPr id="614" name="Google Shape;614;p52"/>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5" name="Google Shape;615;p52"/>
          <p:cNvSpPr txBox="1"/>
          <p:nvPr/>
        </p:nvSpPr>
        <p:spPr>
          <a:xfrm>
            <a:off x="548640" y="538937"/>
            <a:ext cx="8046720" cy="430887"/>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800" b="1" i="0" u="none" strike="noStrike" cap="none" dirty="0">
                <a:solidFill>
                  <a:srgbClr val="FFFFFF"/>
                </a:solidFill>
                <a:latin typeface="Arial"/>
                <a:ea typeface="Arial"/>
                <a:cs typeface="Arial"/>
                <a:sym typeface="Arial"/>
              </a:rPr>
              <a:t>SESSION 4</a:t>
            </a:r>
            <a:endParaRPr sz="1800" dirty="0"/>
          </a:p>
        </p:txBody>
      </p:sp>
      <p:sp>
        <p:nvSpPr>
          <p:cNvPr id="616" name="Google Shape;616;p52"/>
          <p:cNvSpPr txBox="1"/>
          <p:nvPr/>
        </p:nvSpPr>
        <p:spPr>
          <a:xfrm>
            <a:off x="548640" y="1095494"/>
            <a:ext cx="8046720" cy="369332"/>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400" b="1" i="0" u="none" strike="noStrike" cap="none" dirty="0">
                <a:solidFill>
                  <a:srgbClr val="FFFFFF"/>
                </a:solidFill>
                <a:latin typeface="Arial"/>
                <a:ea typeface="Arial"/>
                <a:cs typeface="Arial"/>
                <a:sym typeface="Arial"/>
              </a:rPr>
              <a:t>A Theology to Believe</a:t>
            </a:r>
            <a:endParaRPr sz="1200" dirty="0"/>
          </a:p>
        </p:txBody>
      </p:sp>
      <p:sp>
        <p:nvSpPr>
          <p:cNvPr id="617" name="Google Shape;617;p52"/>
          <p:cNvSpPr/>
          <p:nvPr/>
        </p:nvSpPr>
        <p:spPr>
          <a:xfrm>
            <a:off x="629265" y="1691604"/>
            <a:ext cx="7885469" cy="1905998"/>
          </a:xfrm>
          <a:prstGeom prst="roundRect">
            <a:avLst>
              <a:gd name="adj" fmla="val 600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18" name="Google Shape;618;p5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
        <p:nvSpPr>
          <p:cNvPr id="619" name="Google Shape;619;p52"/>
          <p:cNvSpPr txBox="1"/>
          <p:nvPr/>
        </p:nvSpPr>
        <p:spPr>
          <a:xfrm>
            <a:off x="732502" y="1879253"/>
            <a:ext cx="7698657" cy="692497"/>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u="none" strike="noStrike" cap="none" dirty="0">
                <a:solidFill>
                  <a:srgbClr val="3797A7"/>
                </a:solidFill>
                <a:latin typeface="Arial"/>
                <a:ea typeface="Arial"/>
                <a:cs typeface="Arial"/>
                <a:sym typeface="Arial"/>
              </a:rPr>
              <a:t>SESSION QUESTION</a:t>
            </a:r>
            <a:endParaRPr dirty="0">
              <a:solidFill>
                <a:srgbClr val="3797A7"/>
              </a:solidFill>
            </a:endParaRPr>
          </a:p>
          <a:p>
            <a:pPr marL="0" marR="0" lvl="0" indent="0" algn="l" rtl="0">
              <a:spcBef>
                <a:spcPts val="1200"/>
              </a:spcBef>
              <a:spcAft>
                <a:spcPts val="0"/>
              </a:spcAft>
              <a:buNone/>
            </a:pPr>
            <a:r>
              <a:rPr lang="en-US" sz="2200" b="0" i="1" u="none" strike="noStrike" cap="none" dirty="0">
                <a:solidFill>
                  <a:srgbClr val="404040"/>
                </a:solidFill>
                <a:latin typeface="Arial"/>
                <a:ea typeface="Arial"/>
                <a:cs typeface="Arial"/>
                <a:sym typeface="Arial"/>
              </a:rPr>
              <a:t>How do I slay the dragon of discouragement and keep going?</a:t>
            </a:r>
            <a:endParaRPr dirty="0"/>
          </a:p>
        </p:txBody>
      </p:sp>
      <p:pic>
        <p:nvPicPr>
          <p:cNvPr id="2" name="Picture 1">
            <a:extLst>
              <a:ext uri="{FF2B5EF4-FFF2-40B4-BE49-F238E27FC236}">
                <a16:creationId xmlns:a16="http://schemas.microsoft.com/office/drawing/2014/main" id="{242F42B3-9C49-2C43-F1AA-200BD56FB5BC}"/>
              </a:ext>
            </a:extLst>
          </p:cNvPr>
          <p:cNvPicPr>
            <a:picLocks noChangeAspect="1"/>
          </p:cNvPicPr>
          <p:nvPr/>
        </p:nvPicPr>
        <p:blipFill>
          <a:blip r:embed="rId4"/>
          <a:stretch>
            <a:fillRect/>
          </a:stretch>
        </p:blipFill>
        <p:spPr>
          <a:xfrm>
            <a:off x="278089" y="4620218"/>
            <a:ext cx="839720" cy="314895"/>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23"/>
        <p:cNvGrpSpPr/>
        <p:nvPr/>
      </p:nvGrpSpPr>
      <p:grpSpPr>
        <a:xfrm>
          <a:off x="0" y="0"/>
          <a:ext cx="0" cy="0"/>
          <a:chOff x="0" y="0"/>
          <a:chExt cx="0" cy="0"/>
        </a:xfrm>
      </p:grpSpPr>
      <p:sp>
        <p:nvSpPr>
          <p:cNvPr id="625" name="Google Shape;625;p5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4: A Theology to Believe</a:t>
            </a:r>
            <a:endParaRPr dirty="0">
              <a:solidFill>
                <a:schemeClr val="bg1"/>
              </a:solidFill>
            </a:endParaRPr>
          </a:p>
        </p:txBody>
      </p:sp>
      <p:sp>
        <p:nvSpPr>
          <p:cNvPr id="626" name="Google Shape;626;p54"/>
          <p:cNvSpPr txBox="1"/>
          <p:nvPr/>
        </p:nvSpPr>
        <p:spPr>
          <a:xfrm>
            <a:off x="640020" y="638225"/>
            <a:ext cx="7863900" cy="923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1: Slaying the Dragon of Discouragement</a:t>
            </a:r>
            <a:endParaRPr dirty="0">
              <a:solidFill>
                <a:srgbClr val="ADC9D3"/>
              </a:solidFill>
            </a:endParaRPr>
          </a:p>
        </p:txBody>
      </p:sp>
      <p:sp>
        <p:nvSpPr>
          <p:cNvPr id="627" name="Google Shape;627;p54"/>
          <p:cNvSpPr/>
          <p:nvPr/>
        </p:nvSpPr>
        <p:spPr>
          <a:xfrm>
            <a:off x="640020" y="1753838"/>
            <a:ext cx="7863900" cy="281340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28" name="Google Shape;628;p54"/>
          <p:cNvSpPr txBox="1"/>
          <p:nvPr/>
        </p:nvSpPr>
        <p:spPr>
          <a:xfrm>
            <a:off x="784020" y="1913739"/>
            <a:ext cx="7575900" cy="24936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US" sz="2400" dirty="0">
                <a:solidFill>
                  <a:schemeClr val="dk1"/>
                </a:solidFill>
              </a:rPr>
              <a:t>Discouragement is not just a bad feeling — it is a </a:t>
            </a:r>
            <a:r>
              <a:rPr lang="en-US" sz="2400" b="1" u="sng" dirty="0">
                <a:solidFill>
                  <a:srgbClr val="EE0000"/>
                </a:solidFill>
              </a:rPr>
              <a:t>strategic</a:t>
            </a:r>
            <a:r>
              <a:rPr lang="en-US" sz="2400" dirty="0">
                <a:solidFill>
                  <a:schemeClr val="dk1"/>
                </a:solidFill>
              </a:rPr>
              <a:t> weapon. It erodes trust and makes us lose heart. Little by little, it convinces us that we are powerless, that nothing will change, that it doesn’t make sense to even try. It makes compromise, shortcuts, and abandonment seem like our most realistic choices. </a:t>
            </a:r>
            <a:endParaRPr sz="2400" dirty="0"/>
          </a:p>
        </p:txBody>
      </p:sp>
      <p:sp>
        <p:nvSpPr>
          <p:cNvPr id="629" name="Google Shape;629;p54"/>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70"/>
        <p:cNvGrpSpPr/>
        <p:nvPr/>
      </p:nvGrpSpPr>
      <p:grpSpPr>
        <a:xfrm>
          <a:off x="0" y="0"/>
          <a:ext cx="0" cy="0"/>
          <a:chOff x="0" y="0"/>
          <a:chExt cx="0" cy="0"/>
        </a:xfrm>
      </p:grpSpPr>
      <p:sp>
        <p:nvSpPr>
          <p:cNvPr id="9161" name="crumb_59"/>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rPr>
              <a:t>SESSION 4: A Theology to Believe  •  Part 1: Slaying the Dragon of Discouragement</a:t>
            </a:r>
          </a:p>
        </p:txBody>
      </p:sp>
      <p:sp>
        <p:nvSpPr>
          <p:cNvPr id="9163" name="box_59"/>
          <p:cNvSpPr/>
          <p:nvPr/>
        </p:nvSpPr>
        <p:spPr>
          <a:xfrm>
            <a:off x="640080" y="1450913"/>
            <a:ext cx="7863900" cy="2554470"/>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a:solidFill>
                  <a:srgbClr val="FFFFFF"/>
                </a:solidFill>
                <a:latin typeface="Arial"/>
              </a:rPr>
              <a:t>Discouragement is Satan’s most powerful tool. It deprives courage, hope, and confidence — making us lose heart right before breakthrough. God’s antidote is a divine perspective that sees life, circumstances, and the future through His eyes.</a:t>
            </a:r>
          </a:p>
        </p:txBody>
      </p:sp>
      <p:pic>
        <p:nvPicPr>
          <p:cNvPr id="2" name="Picture 1">
            <a:extLst>
              <a:ext uri="{FF2B5EF4-FFF2-40B4-BE49-F238E27FC236}">
                <a16:creationId xmlns:a16="http://schemas.microsoft.com/office/drawing/2014/main" id="{F05434CB-2623-2B40-FD8C-9C2ACC632678}"/>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55601D01-A7B6-59EE-A3DB-D2BB981B845D}"/>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37"/>
        <p:cNvGrpSpPr/>
        <p:nvPr/>
      </p:nvGrpSpPr>
      <p:grpSpPr>
        <a:xfrm>
          <a:off x="0" y="0"/>
          <a:ext cx="0" cy="0"/>
          <a:chOff x="0" y="0"/>
          <a:chExt cx="0" cy="0"/>
        </a:xfrm>
      </p:grpSpPr>
      <p:sp>
        <p:nvSpPr>
          <p:cNvPr id="639" name="Google Shape;639;p55"/>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Slaying the Dragon of Discouragement</a:t>
            </a:r>
            <a:endParaRPr>
              <a:solidFill>
                <a:schemeClr val="bg1"/>
              </a:solidFill>
            </a:endParaRPr>
          </a:p>
        </p:txBody>
      </p:sp>
      <p:sp>
        <p:nvSpPr>
          <p:cNvPr id="640" name="Google Shape;640;p55"/>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41" name="Google Shape;641;p55"/>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42" name="Google Shape;642;p55"/>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A.</a:t>
            </a:r>
            <a:endParaRPr/>
          </a:p>
        </p:txBody>
      </p:sp>
      <p:sp>
        <p:nvSpPr>
          <p:cNvPr id="643" name="Google Shape;643;p55"/>
          <p:cNvSpPr txBox="1"/>
          <p:nvPr/>
        </p:nvSpPr>
        <p:spPr>
          <a:xfrm>
            <a:off x="1371600" y="914400"/>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Satan’s most powerful tool is </a:t>
            </a:r>
            <a:r>
              <a:rPr lang="en-US" sz="2400" b="1" u="sng" dirty="0">
                <a:solidFill>
                  <a:srgbClr val="FF0000"/>
                </a:solidFill>
              </a:rPr>
              <a:t>discouragement</a:t>
            </a:r>
            <a:r>
              <a:rPr lang="en-US" sz="2400" dirty="0">
                <a:solidFill>
                  <a:schemeClr val="bg1"/>
                </a:solidFill>
              </a:rPr>
              <a:t>. It is more useful to the enemy than all his other weapons combined — because when we lose heart, we stop fighting. </a:t>
            </a:r>
            <a:endParaRPr sz="2400" dirty="0">
              <a:solidFill>
                <a:schemeClr val="bg1"/>
              </a:solidFill>
            </a:endParaRPr>
          </a:p>
        </p:txBody>
      </p:sp>
      <p:sp>
        <p:nvSpPr>
          <p:cNvPr id="644" name="Google Shape;644;p55"/>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C0934F3E-67D3-0797-FA89-A8568359F0E0}"/>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48"/>
        <p:cNvGrpSpPr/>
        <p:nvPr/>
      </p:nvGrpSpPr>
      <p:grpSpPr>
        <a:xfrm>
          <a:off x="0" y="0"/>
          <a:ext cx="0" cy="0"/>
          <a:chOff x="0" y="0"/>
          <a:chExt cx="0" cy="0"/>
        </a:xfrm>
      </p:grpSpPr>
      <p:sp>
        <p:nvSpPr>
          <p:cNvPr id="650" name="Google Shape;650;p56"/>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Slaying the Dragon of Discouragement</a:t>
            </a:r>
            <a:endParaRPr>
              <a:solidFill>
                <a:schemeClr val="bg1"/>
              </a:solidFill>
            </a:endParaRPr>
          </a:p>
        </p:txBody>
      </p:sp>
      <p:sp>
        <p:nvSpPr>
          <p:cNvPr id="651" name="Google Shape;651;p56"/>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2" name="Google Shape;652;p56"/>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3" name="Google Shape;653;p56"/>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B.</a:t>
            </a:r>
            <a:endParaRPr/>
          </a:p>
        </p:txBody>
      </p:sp>
      <p:sp>
        <p:nvSpPr>
          <p:cNvPr id="654" name="Google Shape;654;p56"/>
          <p:cNvSpPr txBox="1"/>
          <p:nvPr/>
        </p:nvSpPr>
        <p:spPr>
          <a:xfrm>
            <a:off x="1371600" y="914400"/>
            <a:ext cx="7132200" cy="147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Discouragement whispers: “Just </a:t>
            </a:r>
            <a:r>
              <a:rPr lang="en-US" sz="2400" b="1" u="sng" dirty="0">
                <a:solidFill>
                  <a:srgbClr val="FF0000"/>
                </a:solidFill>
              </a:rPr>
              <a:t>quit</a:t>
            </a:r>
            <a:r>
              <a:rPr lang="en-US" sz="2400" dirty="0">
                <a:solidFill>
                  <a:schemeClr val="bg1"/>
                </a:solidFill>
              </a:rPr>
              <a:t>. Nothing will change. You’re powerless.” It is the feeling that makes compromise, shortcuts, and abandonment seem realistic. </a:t>
            </a:r>
            <a:endParaRPr sz="2400" dirty="0">
              <a:solidFill>
                <a:schemeClr val="bg1"/>
              </a:solidFill>
            </a:endParaRPr>
          </a:p>
        </p:txBody>
      </p:sp>
      <p:sp>
        <p:nvSpPr>
          <p:cNvPr id="655" name="Google Shape;655;p5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3C10388-3801-EA28-DE69-39A50DEE197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59"/>
        <p:cNvGrpSpPr/>
        <p:nvPr/>
      </p:nvGrpSpPr>
      <p:grpSpPr>
        <a:xfrm>
          <a:off x="0" y="0"/>
          <a:ext cx="0" cy="0"/>
          <a:chOff x="0" y="0"/>
          <a:chExt cx="0" cy="0"/>
        </a:xfrm>
      </p:grpSpPr>
      <p:sp>
        <p:nvSpPr>
          <p:cNvPr id="661" name="Google Shape;661;p5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Slaying the Dragon of Discouragement</a:t>
            </a:r>
            <a:endParaRPr>
              <a:solidFill>
                <a:schemeClr val="bg1"/>
              </a:solidFill>
            </a:endParaRPr>
          </a:p>
        </p:txBody>
      </p:sp>
      <p:sp>
        <p:nvSpPr>
          <p:cNvPr id="662" name="Google Shape;662;p57"/>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63" name="Google Shape;663;p57"/>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64" name="Google Shape;664;p57"/>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C.</a:t>
            </a:r>
            <a:endParaRPr/>
          </a:p>
        </p:txBody>
      </p:sp>
      <p:sp>
        <p:nvSpPr>
          <p:cNvPr id="665" name="Google Shape;665;p57"/>
          <p:cNvSpPr txBox="1"/>
          <p:nvPr/>
        </p:nvSpPr>
        <p:spPr>
          <a:xfrm>
            <a:off x="1371600" y="886935"/>
            <a:ext cx="7132200" cy="2162130"/>
          </a:xfrm>
          <a:prstGeom prst="rect">
            <a:avLst/>
          </a:prstGeom>
          <a:noFill/>
          <a:ln>
            <a:noFill/>
          </a:ln>
        </p:spPr>
        <p:txBody>
          <a:bodyPr spcFirstLastPara="1" wrap="square" lIns="0" tIns="0" rIns="0" bIns="0" anchor="ctr" anchorCtr="0">
            <a:spAutoFit/>
          </a:bodyPr>
          <a:lstStyle/>
          <a:p>
            <a:pPr marL="127000" lvl="0" indent="0" algn="l" rtl="0">
              <a:lnSpc>
                <a:spcPct val="115000"/>
              </a:lnSpc>
              <a:spcBef>
                <a:spcPts val="0"/>
              </a:spcBef>
              <a:spcAft>
                <a:spcPts val="0"/>
              </a:spcAft>
              <a:buClr>
                <a:schemeClr val="dk1"/>
              </a:buClr>
              <a:buSzPts val="1100"/>
              <a:buFont typeface="Arial"/>
              <a:buNone/>
            </a:pPr>
            <a:r>
              <a:rPr lang="en-US" sz="2400" dirty="0">
                <a:solidFill>
                  <a:schemeClr val="bg1"/>
                </a:solidFill>
              </a:rPr>
              <a:t>God’s prescription: a </a:t>
            </a:r>
            <a:r>
              <a:rPr lang="en-US" sz="2400" b="1" u="sng" dirty="0">
                <a:solidFill>
                  <a:srgbClr val="FF0000"/>
                </a:solidFill>
              </a:rPr>
              <a:t>divine</a:t>
            </a:r>
            <a:r>
              <a:rPr lang="en-US" sz="2400" dirty="0">
                <a:solidFill>
                  <a:schemeClr val="bg1"/>
                </a:solidFill>
              </a:rPr>
              <a:t> perspective — truth about life, circumstances, and our future. He gives us a lens to see what we cannot see with natural eyes.</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666" name="Google Shape;666;p5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59B1CD6E-0263-D6FC-EDAB-2B861B1890A7}"/>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70"/>
        <p:cNvGrpSpPr/>
        <p:nvPr/>
      </p:nvGrpSpPr>
      <p:grpSpPr>
        <a:xfrm>
          <a:off x="0" y="0"/>
          <a:ext cx="0" cy="0"/>
          <a:chOff x="0" y="0"/>
          <a:chExt cx="0" cy="0"/>
        </a:xfrm>
      </p:grpSpPr>
      <p:sp>
        <p:nvSpPr>
          <p:cNvPr id="672" name="Google Shape;672;p5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1: Slaying the Dragon of Discouragement</a:t>
            </a:r>
            <a:endParaRPr>
              <a:solidFill>
                <a:schemeClr val="bg1"/>
              </a:solidFill>
            </a:endParaRPr>
          </a:p>
        </p:txBody>
      </p:sp>
      <p:sp>
        <p:nvSpPr>
          <p:cNvPr id="673" name="Google Shape;673;p58"/>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74" name="Google Shape;674;p58"/>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75" name="Google Shape;675;p58"/>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D.</a:t>
            </a:r>
            <a:endParaRPr/>
          </a:p>
        </p:txBody>
      </p:sp>
      <p:sp>
        <p:nvSpPr>
          <p:cNvPr id="676" name="Google Shape;676;p58"/>
          <p:cNvSpPr txBox="1"/>
          <p:nvPr/>
        </p:nvSpPr>
        <p:spPr>
          <a:xfrm>
            <a:off x="1371600" y="914400"/>
            <a:ext cx="7132200" cy="1847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dirty="0">
                <a:solidFill>
                  <a:schemeClr val="bg1"/>
                </a:solidFill>
              </a:rPr>
              <a:t>The paradox of position: those who have little are in a high position because they are pre-positioned for dependency on God. Those who have much face a greater spiritual danger because wealth creates the illusion of self-</a:t>
            </a:r>
            <a:r>
              <a:rPr lang="en-US" sz="2400" b="1" u="sng" dirty="0">
                <a:solidFill>
                  <a:srgbClr val="FF0000"/>
                </a:solidFill>
              </a:rPr>
              <a:t>sufficiency</a:t>
            </a:r>
            <a:r>
              <a:rPr lang="en-US" sz="2400" dirty="0">
                <a:solidFill>
                  <a:schemeClr val="bg1"/>
                </a:solidFill>
              </a:rPr>
              <a:t>. </a:t>
            </a:r>
            <a:endParaRPr sz="2400" dirty="0">
              <a:solidFill>
                <a:schemeClr val="bg1"/>
              </a:solidFill>
            </a:endParaRPr>
          </a:p>
        </p:txBody>
      </p:sp>
      <p:sp>
        <p:nvSpPr>
          <p:cNvPr id="677" name="Google Shape;677;p58"/>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EDF864E-3F98-F458-6AFD-B17EF4131B7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81"/>
        <p:cNvGrpSpPr/>
        <p:nvPr/>
      </p:nvGrpSpPr>
      <p:grpSpPr>
        <a:xfrm>
          <a:off x="0" y="0"/>
          <a:ext cx="0" cy="0"/>
          <a:chOff x="0" y="0"/>
          <a:chExt cx="0" cy="0"/>
        </a:xfrm>
      </p:grpSpPr>
      <p:sp>
        <p:nvSpPr>
          <p:cNvPr id="683" name="Google Shape;683;p59"/>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4: A Theology to Believe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1: Slaying the Dragon of Discouragement</a:t>
            </a:r>
            <a:endParaRPr dirty="0">
              <a:solidFill>
                <a:schemeClr val="bg1"/>
              </a:solidFill>
            </a:endParaRPr>
          </a:p>
        </p:txBody>
      </p:sp>
      <p:sp>
        <p:nvSpPr>
          <p:cNvPr id="684" name="Google Shape;684;p59"/>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85" name="Google Shape;685;p59"/>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86" name="Google Shape;686;p59"/>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E.</a:t>
            </a:r>
            <a:endParaRPr/>
          </a:p>
        </p:txBody>
      </p:sp>
      <p:sp>
        <p:nvSpPr>
          <p:cNvPr id="687" name="Google Shape;687;p59"/>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Life is </a:t>
            </a:r>
            <a:r>
              <a:rPr lang="en-US" sz="2400" b="1" u="sng" dirty="0">
                <a:solidFill>
                  <a:srgbClr val="FF0000"/>
                </a:solidFill>
              </a:rPr>
              <a:t>transitory</a:t>
            </a:r>
            <a:r>
              <a:rPr lang="en-US" sz="2400" dirty="0">
                <a:solidFill>
                  <a:schemeClr val="bg1"/>
                </a:solidFill>
              </a:rPr>
              <a:t>. “The sun rises with scorching heat and withers the plant.” Whatever we trust in apart from God will eventually fade away. This truth is not meant to discourage — it is meant to reset our anchor in what is eternal. </a:t>
            </a:r>
            <a:endParaRPr sz="2400" dirty="0">
              <a:solidFill>
                <a:schemeClr val="bg1"/>
              </a:solidFill>
            </a:endParaRPr>
          </a:p>
        </p:txBody>
      </p:sp>
      <p:sp>
        <p:nvSpPr>
          <p:cNvPr id="688" name="Google Shape;688;p5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CAF2BC6C-ADEC-5815-FA46-89A91BB2635D}"/>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92"/>
        <p:cNvGrpSpPr/>
        <p:nvPr/>
      </p:nvGrpSpPr>
      <p:grpSpPr>
        <a:xfrm>
          <a:off x="0" y="0"/>
          <a:ext cx="0" cy="0"/>
          <a:chOff x="0" y="0"/>
          <a:chExt cx="0" cy="0"/>
        </a:xfrm>
      </p:grpSpPr>
      <p:sp>
        <p:nvSpPr>
          <p:cNvPr id="694" name="Google Shape;694;p60"/>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4: A Theology to Believe</a:t>
            </a:r>
            <a:endParaRPr dirty="0">
              <a:solidFill>
                <a:schemeClr val="bg1"/>
              </a:solidFill>
            </a:endParaRPr>
          </a:p>
        </p:txBody>
      </p:sp>
      <p:sp>
        <p:nvSpPr>
          <p:cNvPr id="695" name="Google Shape;695;p60"/>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2: Enduring in Difficult Times</a:t>
            </a:r>
            <a:endParaRPr dirty="0">
              <a:solidFill>
                <a:srgbClr val="ADC9D3"/>
              </a:solidFill>
            </a:endParaRPr>
          </a:p>
        </p:txBody>
      </p:sp>
      <p:sp>
        <p:nvSpPr>
          <p:cNvPr id="696" name="Google Shape;696;p60"/>
          <p:cNvSpPr/>
          <p:nvPr/>
        </p:nvSpPr>
        <p:spPr>
          <a:xfrm>
            <a:off x="640080" y="1567260"/>
            <a:ext cx="7863840" cy="265176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97" name="Google Shape;697;p60"/>
          <p:cNvSpPr txBox="1"/>
          <p:nvPr/>
        </p:nvSpPr>
        <p:spPr>
          <a:xfrm>
            <a:off x="960120" y="1750140"/>
            <a:ext cx="7223700" cy="25704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rPr>
              <a:t>We know we should persevere, but discouragement distorts our </a:t>
            </a:r>
            <a:r>
              <a:rPr lang="en-US" sz="2400" b="1" u="sng" dirty="0">
                <a:solidFill>
                  <a:srgbClr val="EE0000"/>
                </a:solidFill>
              </a:rPr>
              <a:t>attitude</a:t>
            </a:r>
            <a:r>
              <a:rPr lang="en-US" sz="2400" dirty="0">
                <a:solidFill>
                  <a:schemeClr val="dk1"/>
                </a:solidFill>
              </a:rPr>
              <a:t>. We see our circumstances, our future, and our motivation through the wrong lens. God offers three new lenses that correct our vision and give us the perspective to keep going.</a:t>
            </a:r>
            <a:endParaRPr sz="2400" dirty="0">
              <a:solidFill>
                <a:schemeClr val="dk1"/>
              </a:solidFill>
            </a:endParaRPr>
          </a:p>
          <a:p>
            <a:pPr marL="0" marR="0" lvl="0" indent="0" algn="l" rtl="0">
              <a:lnSpc>
                <a:spcPct val="115000"/>
              </a:lnSpc>
              <a:spcBef>
                <a:spcPts val="600"/>
              </a:spcBef>
              <a:spcAft>
                <a:spcPts val="0"/>
              </a:spcAft>
              <a:buNone/>
            </a:pPr>
            <a:endParaRPr sz="2400" dirty="0">
              <a:solidFill>
                <a:srgbClr val="404040"/>
              </a:solidFill>
            </a:endParaRPr>
          </a:p>
        </p:txBody>
      </p:sp>
      <p:pic>
        <p:nvPicPr>
          <p:cNvPr id="2" name="Picture 1">
            <a:extLst>
              <a:ext uri="{FF2B5EF4-FFF2-40B4-BE49-F238E27FC236}">
                <a16:creationId xmlns:a16="http://schemas.microsoft.com/office/drawing/2014/main" id="{D848EF4B-786B-3639-054C-0583B601F30C}"/>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90"/>
        <p:cNvGrpSpPr/>
        <p:nvPr/>
      </p:nvGrpSpPr>
      <p:grpSpPr>
        <a:xfrm>
          <a:off x="0" y="0"/>
          <a:ext cx="0" cy="0"/>
          <a:chOff x="0" y="0"/>
          <a:chExt cx="0" cy="0"/>
        </a:xfrm>
      </p:grpSpPr>
      <p:sp>
        <p:nvSpPr>
          <p:cNvPr id="9181" name="crumb_66"/>
          <p:cNvSpPr txBox="1"/>
          <p:nvPr/>
        </p:nvSpPr>
        <p:spPr>
          <a:xfrm>
            <a:off x="640080" y="457200"/>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a:solidFill>
                  <a:schemeClr val="bg1"/>
                </a:solidFill>
                <a:latin typeface="Arial"/>
              </a:rPr>
              <a:t>SESSION 4: A Theology to Believe  •  Part 2: Enduring in Difficult Times</a:t>
            </a:r>
          </a:p>
        </p:txBody>
      </p:sp>
      <p:sp>
        <p:nvSpPr>
          <p:cNvPr id="9183" name="box_66"/>
          <p:cNvSpPr/>
          <p:nvPr/>
        </p:nvSpPr>
        <p:spPr>
          <a:xfrm>
            <a:off x="640080" y="1492895"/>
            <a:ext cx="7863900" cy="1909091"/>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a:solidFill>
                  <a:srgbClr val="FFFFFF"/>
                </a:solidFill>
                <a:latin typeface="Arial"/>
              </a:rPr>
              <a:t>Hanging tough in tough times demands seeing through God’s three lenses — faith, hope, and love. Each lens corrects a specific distortion that discouragement creates.</a:t>
            </a:r>
          </a:p>
        </p:txBody>
      </p:sp>
      <p:sp>
        <p:nvSpPr>
          <p:cNvPr id="9184" name="scr_66"/>
          <p:cNvSpPr txBox="1"/>
          <p:nvPr/>
        </p:nvSpPr>
        <p:spPr>
          <a:xfrm>
            <a:off x="640080" y="3608862"/>
            <a:ext cx="7863900" cy="1015663"/>
          </a:xfrm>
          <a:prstGeom prst="rect">
            <a:avLst/>
          </a:prstGeom>
          <a:noFill/>
          <a:ln>
            <a:noFill/>
          </a:ln>
        </p:spPr>
        <p:txBody>
          <a:bodyPr spcFirstLastPara="1" wrap="square" lIns="91440" tIns="91440" rIns="91440" bIns="91440" anchor="t" anchorCtr="0">
            <a:spAutoFit/>
          </a:bodyPr>
          <a:lstStyle/>
          <a:p>
            <a:pPr marL="0" marR="0" lvl="0" indent="0" algn="ctr" rtl="0">
              <a:lnSpc>
                <a:spcPct val="150000"/>
              </a:lnSpc>
              <a:spcBef>
                <a:spcPts val="0"/>
              </a:spcBef>
              <a:spcAft>
                <a:spcPts val="0"/>
              </a:spcAft>
              <a:buNone/>
            </a:pPr>
            <a:r>
              <a:rPr lang="en-US" sz="1800" b="0" i="1" u="none" strike="noStrike" cap="none" dirty="0">
                <a:solidFill>
                  <a:schemeClr val="bg1"/>
                </a:solidFill>
                <a:latin typeface="Arial"/>
              </a:rPr>
              <a:t>“So we fix our eyes not on what is seen, but on what is unseen, since what is seen is temporary, but what is unseen is eternal.” —</a:t>
            </a:r>
            <a:r>
              <a:rPr lang="en-US" sz="1800" b="0" u="none" strike="noStrike" cap="none" dirty="0">
                <a:solidFill>
                  <a:schemeClr val="bg1"/>
                </a:solidFill>
                <a:latin typeface="Arial"/>
              </a:rPr>
              <a:t>2 Corinthians 4:18</a:t>
            </a:r>
          </a:p>
        </p:txBody>
      </p:sp>
      <p:pic>
        <p:nvPicPr>
          <p:cNvPr id="2" name="Picture 1">
            <a:extLst>
              <a:ext uri="{FF2B5EF4-FFF2-40B4-BE49-F238E27FC236}">
                <a16:creationId xmlns:a16="http://schemas.microsoft.com/office/drawing/2014/main" id="{ED93017B-76D0-4C7F-71B2-DCFFD2A045B1}"/>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443DFC3A-84FB-344F-275C-F6A7FE77115A}"/>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06"/>
        <p:cNvGrpSpPr/>
        <p:nvPr/>
      </p:nvGrpSpPr>
      <p:grpSpPr>
        <a:xfrm>
          <a:off x="0" y="0"/>
          <a:ext cx="0" cy="0"/>
          <a:chOff x="0" y="0"/>
          <a:chExt cx="0" cy="0"/>
        </a:xfrm>
      </p:grpSpPr>
      <p:sp>
        <p:nvSpPr>
          <p:cNvPr id="708" name="Google Shape;708;p61"/>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Enduring in Difficult Times</a:t>
            </a:r>
            <a:endParaRPr>
              <a:solidFill>
                <a:schemeClr val="bg1"/>
              </a:solidFill>
            </a:endParaRPr>
          </a:p>
        </p:txBody>
      </p:sp>
      <p:sp>
        <p:nvSpPr>
          <p:cNvPr id="710" name="Google Shape;710;p61"/>
          <p:cNvSpPr/>
          <p:nvPr/>
        </p:nvSpPr>
        <p:spPr>
          <a:xfrm>
            <a:off x="640080" y="1540125"/>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11" name="Google Shape;711;p61"/>
          <p:cNvSpPr txBox="1"/>
          <p:nvPr/>
        </p:nvSpPr>
        <p:spPr>
          <a:xfrm>
            <a:off x="640080" y="1548818"/>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1.</a:t>
            </a:r>
            <a:endParaRPr/>
          </a:p>
        </p:txBody>
      </p:sp>
      <p:sp>
        <p:nvSpPr>
          <p:cNvPr id="712" name="Google Shape;712;p61"/>
          <p:cNvSpPr txBox="1"/>
          <p:nvPr/>
        </p:nvSpPr>
        <p:spPr>
          <a:xfrm>
            <a:off x="1371600" y="1475701"/>
            <a:ext cx="7132200" cy="3011594"/>
          </a:xfrm>
          <a:prstGeom prst="rect">
            <a:avLst/>
          </a:prstGeom>
          <a:noFill/>
          <a:ln>
            <a:noFill/>
          </a:ln>
        </p:spPr>
        <p:txBody>
          <a:bodyPr spcFirstLastPara="1" wrap="square" lIns="0" tIns="0" rIns="0" bIns="0" anchor="ctr" anchorCtr="0">
            <a:spAutoFit/>
          </a:bodyPr>
          <a:lstStyle/>
          <a:p>
            <a:pPr marL="63500" lvl="0" indent="0" algn="l" rtl="0">
              <a:lnSpc>
                <a:spcPct val="115000"/>
              </a:lnSpc>
              <a:spcBef>
                <a:spcPts val="0"/>
              </a:spcBef>
              <a:spcAft>
                <a:spcPts val="0"/>
              </a:spcAft>
              <a:buClr>
                <a:schemeClr val="dk1"/>
              </a:buClr>
              <a:buSzPts val="1100"/>
              <a:buFont typeface="Arial"/>
              <a:buNone/>
            </a:pPr>
            <a:r>
              <a:rPr lang="en-US" sz="2400" dirty="0">
                <a:solidFill>
                  <a:schemeClr val="bg1"/>
                </a:solidFill>
              </a:rPr>
              <a:t>Get God’s perspective on your circumstances — by looking through the lens of </a:t>
            </a:r>
            <a:r>
              <a:rPr lang="en-US" sz="2400" b="1" u="sng" dirty="0">
                <a:solidFill>
                  <a:srgbClr val="FF0000"/>
                </a:solidFill>
              </a:rPr>
              <a:t>faith</a:t>
            </a:r>
            <a:r>
              <a:rPr lang="en-US" sz="2400" dirty="0">
                <a:solidFill>
                  <a:schemeClr val="bg1"/>
                </a:solidFill>
              </a:rPr>
              <a:t>. The Lord has you in a position to develop a work in you that is primary and even more important than the work through you. Don’t get discouraged — what God is doing in the unseen is greater than what you can see.</a:t>
            </a:r>
            <a:endParaRPr sz="2400" dirty="0">
              <a:solidFill>
                <a:schemeClr val="bg1"/>
              </a:solidFill>
            </a:endParaRPr>
          </a:p>
          <a:p>
            <a:pPr marL="0" marR="0" lvl="0" indent="0" algn="l" rtl="0">
              <a:lnSpc>
                <a:spcPct val="115000"/>
              </a:lnSpc>
              <a:spcBef>
                <a:spcPts val="300"/>
              </a:spcBef>
              <a:spcAft>
                <a:spcPts val="0"/>
              </a:spcAft>
              <a:buNone/>
            </a:pPr>
            <a:endParaRPr sz="2400" dirty="0">
              <a:solidFill>
                <a:schemeClr val="bg1"/>
              </a:solidFill>
            </a:endParaRPr>
          </a:p>
        </p:txBody>
      </p:sp>
      <p:sp>
        <p:nvSpPr>
          <p:cNvPr id="713" name="Google Shape;713;p61"/>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A7E18F10-DD67-3E64-68D0-D51B92F56E43}"/>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295;p22">
            <a:extLst>
              <a:ext uri="{FF2B5EF4-FFF2-40B4-BE49-F238E27FC236}">
                <a16:creationId xmlns:a16="http://schemas.microsoft.com/office/drawing/2014/main" id="{02D20349-F64E-93CE-DBCC-F57652741976}"/>
              </a:ext>
            </a:extLst>
          </p:cNvPr>
          <p:cNvSpPr txBox="1"/>
          <p:nvPr/>
        </p:nvSpPr>
        <p:spPr>
          <a:xfrm>
            <a:off x="639900" y="79144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Three Perspective Shifts</a:t>
            </a:r>
            <a:endParaRPr dirty="0">
              <a:solidFill>
                <a:srgbClr val="ADC9D3"/>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17"/>
        <p:cNvGrpSpPr/>
        <p:nvPr/>
      </p:nvGrpSpPr>
      <p:grpSpPr>
        <a:xfrm>
          <a:off x="0" y="0"/>
          <a:ext cx="0" cy="0"/>
          <a:chOff x="0" y="0"/>
          <a:chExt cx="0" cy="0"/>
        </a:xfrm>
      </p:grpSpPr>
      <p:sp>
        <p:nvSpPr>
          <p:cNvPr id="719" name="Google Shape;719;p62"/>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Enduring in Difficult Times</a:t>
            </a:r>
            <a:endParaRPr>
              <a:solidFill>
                <a:schemeClr val="bg1"/>
              </a:solidFill>
            </a:endParaRPr>
          </a:p>
        </p:txBody>
      </p:sp>
      <p:sp>
        <p:nvSpPr>
          <p:cNvPr id="720" name="Google Shape;720;p62"/>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21" name="Google Shape;721;p62"/>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22" name="Google Shape;722;p62"/>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2.</a:t>
            </a:r>
            <a:endParaRPr/>
          </a:p>
        </p:txBody>
      </p:sp>
      <p:sp>
        <p:nvSpPr>
          <p:cNvPr id="723" name="Google Shape;723;p62"/>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Get God’s perspective on your </a:t>
            </a:r>
            <a:r>
              <a:rPr lang="en-US" sz="2400" b="1" u="sng" dirty="0">
                <a:solidFill>
                  <a:srgbClr val="FF0000"/>
                </a:solidFill>
              </a:rPr>
              <a:t>future</a:t>
            </a:r>
            <a:r>
              <a:rPr lang="en-US" sz="2400" dirty="0">
                <a:solidFill>
                  <a:schemeClr val="bg1"/>
                </a:solidFill>
              </a:rPr>
              <a:t> — by looking through the lens of hope. Our hope cannot be anchored in what is temporary — money, health, reputation, position. The seen is temporary; the unseen is eternal. Fix your eyes on what lasts. </a:t>
            </a:r>
            <a:endParaRPr sz="2400" dirty="0">
              <a:solidFill>
                <a:schemeClr val="bg1"/>
              </a:solidFill>
            </a:endParaRPr>
          </a:p>
        </p:txBody>
      </p:sp>
      <p:sp>
        <p:nvSpPr>
          <p:cNvPr id="724" name="Google Shape;724;p62"/>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D5EDA7F5-44C6-A00C-9ECD-3609A64F5593}"/>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28"/>
        <p:cNvGrpSpPr/>
        <p:nvPr/>
      </p:nvGrpSpPr>
      <p:grpSpPr>
        <a:xfrm>
          <a:off x="0" y="0"/>
          <a:ext cx="0" cy="0"/>
          <a:chOff x="0" y="0"/>
          <a:chExt cx="0" cy="0"/>
        </a:xfrm>
      </p:grpSpPr>
      <p:sp>
        <p:nvSpPr>
          <p:cNvPr id="730" name="Google Shape;730;p63"/>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2: Enduring in Difficult Times</a:t>
            </a:r>
            <a:endParaRPr>
              <a:solidFill>
                <a:schemeClr val="bg1"/>
              </a:solidFill>
            </a:endParaRPr>
          </a:p>
        </p:txBody>
      </p:sp>
      <p:sp>
        <p:nvSpPr>
          <p:cNvPr id="731" name="Google Shape;731;p63"/>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32" name="Google Shape;732;p63"/>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33" name="Google Shape;733;p63"/>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3.</a:t>
            </a:r>
            <a:endParaRPr/>
          </a:p>
        </p:txBody>
      </p:sp>
      <p:sp>
        <p:nvSpPr>
          <p:cNvPr id="734" name="Google Shape;734;p63"/>
          <p:cNvSpPr txBox="1"/>
          <p:nvPr/>
        </p:nvSpPr>
        <p:spPr>
          <a:xfrm>
            <a:off x="1371600" y="886971"/>
            <a:ext cx="7132200" cy="2123658"/>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Get God’s perspective on your </a:t>
            </a:r>
            <a:r>
              <a:rPr lang="en-US" sz="2400" b="1" u="sng" dirty="0">
                <a:solidFill>
                  <a:srgbClr val="FF0000"/>
                </a:solidFill>
              </a:rPr>
              <a:t>motivation</a:t>
            </a:r>
            <a:r>
              <a:rPr lang="en-US" sz="2400" dirty="0">
                <a:solidFill>
                  <a:schemeClr val="bg1"/>
                </a:solidFill>
              </a:rPr>
              <a:t> — by looking through the lens of love. The hardest question: Am I willing to enter into the fellowship of His suffering? Am I serving God because I love Him — or because I want Him to make my life work out? </a:t>
            </a:r>
            <a:endParaRPr sz="2400" dirty="0">
              <a:solidFill>
                <a:schemeClr val="bg1"/>
              </a:solidFill>
            </a:endParaRPr>
          </a:p>
        </p:txBody>
      </p:sp>
      <p:sp>
        <p:nvSpPr>
          <p:cNvPr id="735" name="Google Shape;735;p63"/>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4DAB866C-2FB0-6EB3-E10E-5B1C91DC9649}"/>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39"/>
        <p:cNvGrpSpPr/>
        <p:nvPr/>
      </p:nvGrpSpPr>
      <p:grpSpPr>
        <a:xfrm>
          <a:off x="0" y="0"/>
          <a:ext cx="0" cy="0"/>
          <a:chOff x="0" y="0"/>
          <a:chExt cx="0" cy="0"/>
        </a:xfrm>
      </p:grpSpPr>
      <p:sp>
        <p:nvSpPr>
          <p:cNvPr id="741" name="Google Shape;741;p64"/>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4: A Theology to Believe</a:t>
            </a:r>
            <a:endParaRPr dirty="0">
              <a:solidFill>
                <a:schemeClr val="bg1"/>
              </a:solidFill>
            </a:endParaRPr>
          </a:p>
        </p:txBody>
      </p:sp>
      <p:sp>
        <p:nvSpPr>
          <p:cNvPr id="742" name="Google Shape;742;p64"/>
          <p:cNvSpPr txBox="1"/>
          <p:nvPr/>
        </p:nvSpPr>
        <p:spPr>
          <a:xfrm>
            <a:off x="640080" y="822960"/>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Part </a:t>
            </a:r>
            <a:r>
              <a:rPr lang="en-US" sz="3000" b="1" i="0" u="none" strike="noStrike" cap="none" dirty="0">
                <a:solidFill>
                  <a:srgbClr val="ADC9D3"/>
                </a:solidFill>
                <a:latin typeface="Arial"/>
                <a:ea typeface="Arial"/>
                <a:cs typeface="Arial"/>
                <a:sym typeface="Arial"/>
              </a:rPr>
              <a:t>3: You Are Not a Victim</a:t>
            </a:r>
            <a:endParaRPr dirty="0">
              <a:solidFill>
                <a:srgbClr val="ADC9D3"/>
              </a:solidFill>
            </a:endParaRPr>
          </a:p>
        </p:txBody>
      </p:sp>
      <p:sp>
        <p:nvSpPr>
          <p:cNvPr id="743" name="Google Shape;743;p64"/>
          <p:cNvSpPr/>
          <p:nvPr/>
        </p:nvSpPr>
        <p:spPr>
          <a:xfrm>
            <a:off x="640075" y="1559860"/>
            <a:ext cx="7863900" cy="2845200"/>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44" name="Google Shape;744;p64"/>
          <p:cNvSpPr txBox="1"/>
          <p:nvPr/>
        </p:nvSpPr>
        <p:spPr>
          <a:xfrm>
            <a:off x="960150" y="1639052"/>
            <a:ext cx="7223700" cy="254839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dirty="0">
                <a:solidFill>
                  <a:schemeClr val="dk1"/>
                </a:solidFill>
              </a:rPr>
              <a:t>Many believers confuse endurance with mere </a:t>
            </a:r>
            <a:r>
              <a:rPr lang="en-US" sz="2400" b="1" u="sng" dirty="0">
                <a:solidFill>
                  <a:srgbClr val="EE0000"/>
                </a:solidFill>
              </a:rPr>
              <a:t>survival</a:t>
            </a:r>
            <a:r>
              <a:rPr lang="en-US" sz="2400" dirty="0">
                <a:solidFill>
                  <a:schemeClr val="dk1"/>
                </a:solidFill>
              </a:rPr>
              <a:t>. They “hang on” without understanding that perseverance produces a quality of life and intimacy with Jesus that cannot be achieved any other way. The test is not whether you suffered— it is whether you </a:t>
            </a:r>
            <a:r>
              <a:rPr lang="en-US" sz="2400" b="1" u="sng" dirty="0">
                <a:solidFill>
                  <a:srgbClr val="EE0000"/>
                </a:solidFill>
              </a:rPr>
              <a:t>persevered</a:t>
            </a:r>
            <a:r>
              <a:rPr lang="en-US" sz="2400" dirty="0">
                <a:solidFill>
                  <a:schemeClr val="dk1"/>
                </a:solidFill>
              </a:rPr>
              <a:t>.</a:t>
            </a:r>
            <a:endParaRPr sz="2400" dirty="0">
              <a:solidFill>
                <a:schemeClr val="dk1"/>
              </a:solidFill>
            </a:endParaRPr>
          </a:p>
        </p:txBody>
      </p:sp>
      <p:sp>
        <p:nvSpPr>
          <p:cNvPr id="745" name="Google Shape;745;p64"/>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210"/>
        <p:cNvGrpSpPr/>
        <p:nvPr/>
      </p:nvGrpSpPr>
      <p:grpSpPr>
        <a:xfrm>
          <a:off x="0" y="0"/>
          <a:ext cx="0" cy="0"/>
          <a:chOff x="0" y="0"/>
          <a:chExt cx="0" cy="0"/>
        </a:xfrm>
      </p:grpSpPr>
      <p:sp>
        <p:nvSpPr>
          <p:cNvPr id="9201" name="crumb_71"/>
          <p:cNvSpPr txBox="1"/>
          <p:nvPr/>
        </p:nvSpPr>
        <p:spPr>
          <a:xfrm>
            <a:off x="640080" y="406398"/>
            <a:ext cx="7863900" cy="369332"/>
          </a:xfrm>
          <a:prstGeom prst="rect">
            <a:avLst/>
          </a:prstGeom>
          <a:noFill/>
          <a:ln>
            <a:noFill/>
          </a:ln>
        </p:spPr>
        <p:txBody>
          <a:bodyPr spcFirstLastPara="1" wrap="square" lIns="91440" tIns="91440" rIns="91440" bIns="91440" anchor="t"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rPr>
              <a:t>SESSION 4: A Theology to Believe  •  Part 3: You Are Not a Victim</a:t>
            </a:r>
          </a:p>
        </p:txBody>
      </p:sp>
      <p:sp>
        <p:nvSpPr>
          <p:cNvPr id="9203" name="box_71"/>
          <p:cNvSpPr/>
          <p:nvPr/>
        </p:nvSpPr>
        <p:spPr>
          <a:xfrm>
            <a:off x="640080" y="1562401"/>
            <a:ext cx="7863870" cy="1694140"/>
          </a:xfrm>
          <a:prstGeom prst="roundRect">
            <a:avLst>
              <a:gd name="adj" fmla="val 4000"/>
            </a:avLst>
          </a:prstGeom>
          <a:solidFill>
            <a:srgbClr val="3797A7"/>
          </a:solidFill>
          <a:ln>
            <a:noFill/>
          </a:ln>
        </p:spPr>
        <p:txBody>
          <a:bodyPr spcFirstLastPara="1" wrap="square" lIns="91440" tIns="91440" rIns="91440" bIns="91440" anchor="ctr" anchorCtr="0">
            <a:spAutoFit/>
          </a:bodyPr>
          <a:lstStyle/>
          <a:p>
            <a:pPr marL="0" marR="0" lvl="0" indent="0" algn="l" rtl="0">
              <a:spcBef>
                <a:spcPts val="0"/>
              </a:spcBef>
              <a:spcAft>
                <a:spcPts val="0"/>
              </a:spcAft>
              <a:buNone/>
            </a:pPr>
            <a:r>
              <a:rPr lang="en-US" sz="2400" b="1" i="0" u="none" strike="noStrike" cap="none">
                <a:solidFill>
                  <a:srgbClr val="FFFFFF"/>
                </a:solidFill>
                <a:latin typeface="Arial"/>
              </a:rPr>
              <a:t>Survivors who persevere receive the crown of life — not just future reward, but a present quality of intimacy with Jesus, depth of faith, and spiritual authority that others never access.</a:t>
            </a:r>
          </a:p>
        </p:txBody>
      </p:sp>
      <p:pic>
        <p:nvPicPr>
          <p:cNvPr id="2" name="Picture 1">
            <a:extLst>
              <a:ext uri="{FF2B5EF4-FFF2-40B4-BE49-F238E27FC236}">
                <a16:creationId xmlns:a16="http://schemas.microsoft.com/office/drawing/2014/main" id="{739B07B3-E9E7-88AC-8B06-E2AB3F1F3109}"/>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108;p4">
            <a:extLst>
              <a:ext uri="{FF2B5EF4-FFF2-40B4-BE49-F238E27FC236}">
                <a16:creationId xmlns:a16="http://schemas.microsoft.com/office/drawing/2014/main" id="{F61FCF8F-C71F-E25C-50EB-D1AB5EA9E229}"/>
              </a:ext>
            </a:extLst>
          </p:cNvPr>
          <p:cNvSpPr txBox="1"/>
          <p:nvPr/>
        </p:nvSpPr>
        <p:spPr>
          <a:xfrm>
            <a:off x="640050" y="877902"/>
            <a:ext cx="7863900" cy="4617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dirty="0">
                <a:solidFill>
                  <a:srgbClr val="ADC9D3"/>
                </a:solidFill>
              </a:rPr>
              <a:t>Core Truth</a:t>
            </a:r>
            <a:endParaRPr dirty="0">
              <a:solidFill>
                <a:srgbClr val="ADC9D3"/>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53"/>
        <p:cNvGrpSpPr/>
        <p:nvPr/>
      </p:nvGrpSpPr>
      <p:grpSpPr>
        <a:xfrm>
          <a:off x="0" y="0"/>
          <a:ext cx="0" cy="0"/>
          <a:chOff x="0" y="0"/>
          <a:chExt cx="0" cy="0"/>
        </a:xfrm>
      </p:grpSpPr>
      <p:sp>
        <p:nvSpPr>
          <p:cNvPr id="755" name="Google Shape;755;p65"/>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You Are Not a Victim</a:t>
            </a:r>
            <a:endParaRPr>
              <a:solidFill>
                <a:schemeClr val="bg1"/>
              </a:solidFill>
            </a:endParaRPr>
          </a:p>
        </p:txBody>
      </p:sp>
      <p:sp>
        <p:nvSpPr>
          <p:cNvPr id="756" name="Google Shape;756;p65"/>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57" name="Google Shape;757;p65"/>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58" name="Google Shape;758;p65"/>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1.</a:t>
            </a:r>
            <a:endParaRPr/>
          </a:p>
        </p:txBody>
      </p:sp>
      <p:sp>
        <p:nvSpPr>
          <p:cNvPr id="759" name="Google Shape;759;p65"/>
          <p:cNvSpPr txBox="1"/>
          <p:nvPr/>
        </p:nvSpPr>
        <p:spPr>
          <a:xfrm>
            <a:off x="1371600" y="886937"/>
            <a:ext cx="7132200"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Is my faith in things that are perishable or in things that are </a:t>
            </a:r>
            <a:r>
              <a:rPr lang="en-US" sz="2400" b="1" u="sng" dirty="0">
                <a:solidFill>
                  <a:srgbClr val="FF0000"/>
                </a:solidFill>
              </a:rPr>
              <a:t>permanent</a:t>
            </a:r>
            <a:r>
              <a:rPr lang="en-US" sz="2400" dirty="0">
                <a:solidFill>
                  <a:schemeClr val="bg1"/>
                </a:solidFill>
              </a:rPr>
              <a:t>? Money, health, reputation — these fade. Faith anchored in the eternal remains. Where is your anchor? </a:t>
            </a:r>
            <a:endParaRPr sz="2400" dirty="0">
              <a:solidFill>
                <a:schemeClr val="bg1"/>
              </a:solidFill>
            </a:endParaRPr>
          </a:p>
        </p:txBody>
      </p:sp>
      <p:sp>
        <p:nvSpPr>
          <p:cNvPr id="760" name="Google Shape;760;p65"/>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EC8A37D1-F856-8070-37FA-14F36EF8249A}"/>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4"/>
        <p:cNvGrpSpPr/>
        <p:nvPr/>
      </p:nvGrpSpPr>
      <p:grpSpPr>
        <a:xfrm>
          <a:off x="0" y="0"/>
          <a:ext cx="0" cy="0"/>
          <a:chOff x="0" y="0"/>
          <a:chExt cx="0" cy="0"/>
        </a:xfrm>
      </p:grpSpPr>
      <p:sp>
        <p:nvSpPr>
          <p:cNvPr id="766" name="Google Shape;766;p66"/>
          <p:cNvSpPr txBox="1"/>
          <p:nvPr/>
        </p:nvSpPr>
        <p:spPr>
          <a:xfrm>
            <a:off x="640080" y="457200"/>
            <a:ext cx="7489555"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You Are Not a Victim</a:t>
            </a:r>
            <a:endParaRPr>
              <a:solidFill>
                <a:schemeClr val="bg1"/>
              </a:solidFill>
            </a:endParaRPr>
          </a:p>
        </p:txBody>
      </p:sp>
      <p:sp>
        <p:nvSpPr>
          <p:cNvPr id="767" name="Google Shape;767;p66"/>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68" name="Google Shape;768;p66"/>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69" name="Google Shape;769;p66"/>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2.</a:t>
            </a:r>
            <a:endParaRPr/>
          </a:p>
        </p:txBody>
      </p:sp>
      <p:sp>
        <p:nvSpPr>
          <p:cNvPr id="770" name="Google Shape;770;p66"/>
          <p:cNvSpPr txBox="1"/>
          <p:nvPr/>
        </p:nvSpPr>
        <p:spPr>
          <a:xfrm>
            <a:off x="1371600" y="886937"/>
            <a:ext cx="6792686" cy="1698927"/>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Is my hope determined by the size of my problems or by the certainty of God’s </a:t>
            </a:r>
            <a:r>
              <a:rPr lang="en-US" sz="2400" b="1" u="sng" dirty="0">
                <a:solidFill>
                  <a:srgbClr val="FF0000"/>
                </a:solidFill>
              </a:rPr>
              <a:t>promises</a:t>
            </a:r>
            <a:r>
              <a:rPr lang="en-US" sz="2400" dirty="0">
                <a:solidFill>
                  <a:schemeClr val="bg1"/>
                </a:solidFill>
              </a:rPr>
              <a:t>? Where is your focus — on the mountain or the Mountain-Mover? </a:t>
            </a:r>
            <a:endParaRPr sz="2400" dirty="0">
              <a:solidFill>
                <a:schemeClr val="bg1"/>
              </a:solidFill>
            </a:endParaRPr>
          </a:p>
        </p:txBody>
      </p:sp>
      <p:sp>
        <p:nvSpPr>
          <p:cNvPr id="771" name="Google Shape;771;p66"/>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11648D25-C2AD-0295-ECE4-D7E4F2D61CAC}"/>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75"/>
        <p:cNvGrpSpPr/>
        <p:nvPr/>
      </p:nvGrpSpPr>
      <p:grpSpPr>
        <a:xfrm>
          <a:off x="0" y="0"/>
          <a:ext cx="0" cy="0"/>
          <a:chOff x="0" y="0"/>
          <a:chExt cx="0" cy="0"/>
        </a:xfrm>
      </p:grpSpPr>
      <p:sp>
        <p:nvSpPr>
          <p:cNvPr id="777" name="Google Shape;777;p67"/>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a:solidFill>
                  <a:schemeClr val="bg1"/>
                </a:solidFill>
                <a:latin typeface="Arial"/>
                <a:ea typeface="Arial"/>
                <a:cs typeface="Arial"/>
                <a:sym typeface="Arial"/>
              </a:rPr>
              <a:t>SESSION 4: A Theology to Believe  </a:t>
            </a:r>
            <a:r>
              <a:rPr lang="en-US" sz="1200">
                <a:solidFill>
                  <a:schemeClr val="bg1"/>
                </a:solidFill>
              </a:rPr>
              <a:t>•</a:t>
            </a:r>
            <a:r>
              <a:rPr lang="en-US" sz="1200" b="0" i="0" u="none" strike="noStrike" cap="none">
                <a:solidFill>
                  <a:schemeClr val="bg1"/>
                </a:solidFill>
                <a:latin typeface="Arial"/>
                <a:ea typeface="Arial"/>
                <a:cs typeface="Arial"/>
                <a:sym typeface="Arial"/>
              </a:rPr>
              <a:t>  </a:t>
            </a:r>
            <a:r>
              <a:rPr lang="en-US" sz="1200">
                <a:solidFill>
                  <a:schemeClr val="bg1"/>
                </a:solidFill>
              </a:rPr>
              <a:t>Part </a:t>
            </a:r>
            <a:r>
              <a:rPr lang="en-US" sz="1200" b="0" i="0" u="none" strike="noStrike" cap="none">
                <a:solidFill>
                  <a:schemeClr val="bg1"/>
                </a:solidFill>
                <a:latin typeface="Arial"/>
                <a:ea typeface="Arial"/>
                <a:cs typeface="Arial"/>
                <a:sym typeface="Arial"/>
              </a:rPr>
              <a:t>3: You Are Not a Victim</a:t>
            </a:r>
            <a:endParaRPr>
              <a:solidFill>
                <a:schemeClr val="bg1"/>
              </a:solidFill>
            </a:endParaRPr>
          </a:p>
        </p:txBody>
      </p:sp>
      <p:sp>
        <p:nvSpPr>
          <p:cNvPr id="778" name="Google Shape;778;p67"/>
          <p:cNvSpPr/>
          <p:nvPr/>
        </p:nvSpPr>
        <p:spPr>
          <a:xfrm>
            <a:off x="640080" y="960120"/>
            <a:ext cx="502920" cy="502920"/>
          </a:xfrm>
          <a:prstGeom prst="rect">
            <a:avLst/>
          </a:prstGeom>
          <a:solidFill>
            <a:srgbClr val="1047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79" name="Google Shape;779;p67"/>
          <p:cNvSpPr/>
          <p:nvPr/>
        </p:nvSpPr>
        <p:spPr>
          <a:xfrm>
            <a:off x="640080" y="960120"/>
            <a:ext cx="502800" cy="5028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80" name="Google Shape;780;p67"/>
          <p:cNvSpPr txBox="1"/>
          <p:nvPr/>
        </p:nvSpPr>
        <p:spPr>
          <a:xfrm>
            <a:off x="640080" y="96012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00" b="1" i="0" u="none" strike="noStrike" cap="none">
                <a:solidFill>
                  <a:srgbClr val="FFFFFF"/>
                </a:solidFill>
                <a:latin typeface="Arial"/>
                <a:ea typeface="Arial"/>
                <a:cs typeface="Arial"/>
                <a:sym typeface="Arial"/>
              </a:rPr>
              <a:t>3.</a:t>
            </a:r>
            <a:endParaRPr/>
          </a:p>
        </p:txBody>
      </p:sp>
      <p:sp>
        <p:nvSpPr>
          <p:cNvPr id="781" name="Google Shape;781;p67"/>
          <p:cNvSpPr txBox="1"/>
          <p:nvPr/>
        </p:nvSpPr>
        <p:spPr>
          <a:xfrm>
            <a:off x="1371600" y="886903"/>
            <a:ext cx="7132200" cy="1274195"/>
          </a:xfrm>
          <a:prstGeom prst="rect">
            <a:avLst/>
          </a:prstGeom>
          <a:noFill/>
          <a:ln>
            <a:noFill/>
          </a:ln>
        </p:spPr>
        <p:txBody>
          <a:bodyPr spcFirstLastPara="1" wrap="square" lIns="0" tIns="0" rIns="0" bIns="0" anchor="ctr" anchorCtr="0">
            <a:spAutoFit/>
          </a:bodyPr>
          <a:lstStyle/>
          <a:p>
            <a:pPr marL="0" marR="0" lvl="0" indent="0" algn="l" rtl="0">
              <a:lnSpc>
                <a:spcPct val="115000"/>
              </a:lnSpc>
              <a:spcBef>
                <a:spcPts val="0"/>
              </a:spcBef>
              <a:spcAft>
                <a:spcPts val="0"/>
              </a:spcAft>
              <a:buNone/>
            </a:pPr>
            <a:r>
              <a:rPr lang="en-US" sz="2400" dirty="0">
                <a:solidFill>
                  <a:schemeClr val="bg1"/>
                </a:solidFill>
              </a:rPr>
              <a:t>Is my primary motivation to love Christ or just experience </a:t>
            </a:r>
            <a:r>
              <a:rPr lang="en-US" sz="2400" b="1" u="sng" dirty="0">
                <a:solidFill>
                  <a:srgbClr val="FF0000"/>
                </a:solidFill>
              </a:rPr>
              <a:t>relief</a:t>
            </a:r>
            <a:r>
              <a:rPr lang="en-US" sz="2400" dirty="0">
                <a:solidFill>
                  <a:schemeClr val="bg1"/>
                </a:solidFill>
              </a:rPr>
              <a:t>? Am I seeking His will or just escape from pain? </a:t>
            </a:r>
            <a:r>
              <a:rPr lang="en-US" sz="2400" b="0" i="0" u="none" strike="noStrike" cap="none" dirty="0">
                <a:solidFill>
                  <a:schemeClr val="bg1"/>
                </a:solidFill>
                <a:latin typeface="Arial"/>
                <a:ea typeface="Arial"/>
                <a:cs typeface="Arial"/>
                <a:sym typeface="Arial"/>
              </a:rPr>
              <a:t> </a:t>
            </a:r>
            <a:endParaRPr sz="2400" dirty="0">
              <a:solidFill>
                <a:schemeClr val="bg1"/>
              </a:solidFill>
            </a:endParaRPr>
          </a:p>
        </p:txBody>
      </p:sp>
      <p:sp>
        <p:nvSpPr>
          <p:cNvPr id="782" name="Google Shape;782;p67"/>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2" name="Picture 1">
            <a:extLst>
              <a:ext uri="{FF2B5EF4-FFF2-40B4-BE49-F238E27FC236}">
                <a16:creationId xmlns:a16="http://schemas.microsoft.com/office/drawing/2014/main" id="{BD5EFB18-F60D-D4B6-7812-F4CAC4328F83}"/>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86"/>
        <p:cNvGrpSpPr/>
        <p:nvPr/>
      </p:nvGrpSpPr>
      <p:grpSpPr>
        <a:xfrm>
          <a:off x="0" y="0"/>
          <a:ext cx="0" cy="0"/>
          <a:chOff x="0" y="0"/>
          <a:chExt cx="0" cy="0"/>
        </a:xfrm>
      </p:grpSpPr>
      <p:sp>
        <p:nvSpPr>
          <p:cNvPr id="788" name="Google Shape;788;p68"/>
          <p:cNvSpPr txBox="1"/>
          <p:nvPr/>
        </p:nvSpPr>
        <p:spPr>
          <a:xfrm>
            <a:off x="640080" y="457200"/>
            <a:ext cx="7863900" cy="184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0" i="0" u="none" strike="noStrike" cap="none" dirty="0">
                <a:solidFill>
                  <a:schemeClr val="bg1"/>
                </a:solidFill>
                <a:latin typeface="Arial"/>
                <a:ea typeface="Arial"/>
                <a:cs typeface="Arial"/>
                <a:sym typeface="Arial"/>
              </a:rPr>
              <a:t>SESSION 4: A Theology to Believe  </a:t>
            </a:r>
            <a:r>
              <a:rPr lang="en-US" sz="1200" dirty="0">
                <a:solidFill>
                  <a:schemeClr val="bg1"/>
                </a:solidFill>
              </a:rPr>
              <a:t>•</a:t>
            </a:r>
            <a:r>
              <a:rPr lang="en-US" sz="1200" b="0" i="0" u="none" strike="noStrike" cap="none" dirty="0">
                <a:solidFill>
                  <a:schemeClr val="bg1"/>
                </a:solidFill>
                <a:latin typeface="Arial"/>
                <a:ea typeface="Arial"/>
                <a:cs typeface="Arial"/>
                <a:sym typeface="Arial"/>
              </a:rPr>
              <a:t>  </a:t>
            </a:r>
            <a:r>
              <a:rPr lang="en-US" sz="1200" dirty="0">
                <a:solidFill>
                  <a:schemeClr val="bg1"/>
                </a:solidFill>
              </a:rPr>
              <a:t>Part </a:t>
            </a:r>
            <a:r>
              <a:rPr lang="en-US" sz="1200" b="0" i="0" u="none" strike="noStrike" cap="none" dirty="0">
                <a:solidFill>
                  <a:schemeClr val="bg1"/>
                </a:solidFill>
                <a:latin typeface="Arial"/>
                <a:ea typeface="Arial"/>
                <a:cs typeface="Arial"/>
                <a:sym typeface="Arial"/>
              </a:rPr>
              <a:t>3: You Are Not a Victim</a:t>
            </a:r>
            <a:endParaRPr dirty="0">
              <a:solidFill>
                <a:schemeClr val="bg1"/>
              </a:solidFill>
            </a:endParaRPr>
          </a:p>
        </p:txBody>
      </p:sp>
      <p:sp>
        <p:nvSpPr>
          <p:cNvPr id="789" name="Google Shape;789;p68"/>
          <p:cNvSpPr txBox="1"/>
          <p:nvPr/>
        </p:nvSpPr>
        <p:spPr>
          <a:xfrm>
            <a:off x="640080" y="868680"/>
            <a:ext cx="7863900" cy="307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0" i="1" u="none" strike="noStrike" cap="none" dirty="0">
                <a:solidFill>
                  <a:schemeClr val="bg1"/>
                </a:solidFill>
                <a:latin typeface="Arial"/>
                <a:ea typeface="Arial"/>
                <a:cs typeface="Arial"/>
                <a:sym typeface="Arial"/>
              </a:rPr>
              <a:t>Whenever you start to get discouraged, remember three words:</a:t>
            </a:r>
            <a:endParaRPr sz="1800" dirty="0">
              <a:solidFill>
                <a:schemeClr val="bg1"/>
              </a:solidFill>
            </a:endParaRPr>
          </a:p>
        </p:txBody>
      </p:sp>
      <p:sp>
        <p:nvSpPr>
          <p:cNvPr id="790" name="Google Shape;790;p68"/>
          <p:cNvSpPr/>
          <p:nvPr/>
        </p:nvSpPr>
        <p:spPr>
          <a:xfrm>
            <a:off x="640080" y="1385823"/>
            <a:ext cx="7863840" cy="885444"/>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91" name="Google Shape;791;p68"/>
          <p:cNvSpPr txBox="1"/>
          <p:nvPr/>
        </p:nvSpPr>
        <p:spPr>
          <a:xfrm>
            <a:off x="914400" y="1496579"/>
            <a:ext cx="7315200" cy="554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u="sng" strike="noStrike" cap="none" dirty="0">
                <a:solidFill>
                  <a:srgbClr val="FF0000"/>
                </a:solidFill>
                <a:latin typeface="Arial"/>
                <a:ea typeface="Arial"/>
                <a:cs typeface="Arial"/>
                <a:sym typeface="Arial"/>
              </a:rPr>
              <a:t>Faith</a:t>
            </a:r>
            <a:r>
              <a:rPr lang="en-US" sz="1800" b="0" i="0" u="none" strike="noStrike" cap="none" dirty="0">
                <a:solidFill>
                  <a:srgbClr val="000000"/>
                </a:solidFill>
                <a:latin typeface="Arial"/>
                <a:ea typeface="Arial"/>
                <a:cs typeface="Arial"/>
                <a:sym typeface="Arial"/>
              </a:rPr>
              <a:t> anchors your heart and mind in the fact that God is in control. Choose joy because you trust the outcome.</a:t>
            </a:r>
            <a:endParaRPr sz="1800" dirty="0"/>
          </a:p>
        </p:txBody>
      </p:sp>
      <p:sp>
        <p:nvSpPr>
          <p:cNvPr id="792" name="Google Shape;792;p68"/>
          <p:cNvSpPr/>
          <p:nvPr/>
        </p:nvSpPr>
        <p:spPr>
          <a:xfrm>
            <a:off x="640080" y="2399283"/>
            <a:ext cx="7863840" cy="885444"/>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93" name="Google Shape;793;p68"/>
          <p:cNvSpPr txBox="1"/>
          <p:nvPr/>
        </p:nvSpPr>
        <p:spPr>
          <a:xfrm>
            <a:off x="914400" y="2510039"/>
            <a:ext cx="7315200" cy="554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u="sng" strike="noStrike" cap="none" dirty="0">
                <a:solidFill>
                  <a:srgbClr val="FF0000"/>
                </a:solidFill>
                <a:latin typeface="Arial"/>
                <a:ea typeface="Arial"/>
                <a:cs typeface="Arial"/>
                <a:sym typeface="Arial"/>
              </a:rPr>
              <a:t>Hope</a:t>
            </a:r>
            <a:r>
              <a:rPr lang="en-US" sz="1800" b="0" i="0" u="none" strike="noStrike" cap="none" dirty="0">
                <a:solidFill>
                  <a:srgbClr val="000000"/>
                </a:solidFill>
                <a:latin typeface="Arial"/>
                <a:ea typeface="Arial"/>
                <a:cs typeface="Arial"/>
                <a:sym typeface="Arial"/>
              </a:rPr>
              <a:t> reminds you that you are His child and that He has a place, a plan, and a promise for you.</a:t>
            </a:r>
            <a:endParaRPr sz="1800" dirty="0"/>
          </a:p>
        </p:txBody>
      </p:sp>
      <p:sp>
        <p:nvSpPr>
          <p:cNvPr id="794" name="Google Shape;794;p68"/>
          <p:cNvSpPr/>
          <p:nvPr/>
        </p:nvSpPr>
        <p:spPr>
          <a:xfrm>
            <a:off x="640080" y="3412743"/>
            <a:ext cx="7863840" cy="885444"/>
          </a:xfrm>
          <a:prstGeom prst="roundRect">
            <a:avLst>
              <a:gd name="adj" fmla="val 6000"/>
            </a:avLst>
          </a:prstGeom>
          <a:solidFill>
            <a:srgbClr val="E0EA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95" name="Google Shape;795;p68"/>
          <p:cNvSpPr txBox="1"/>
          <p:nvPr/>
        </p:nvSpPr>
        <p:spPr>
          <a:xfrm>
            <a:off x="914400" y="3523499"/>
            <a:ext cx="7315200" cy="5541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u="sng" strike="noStrike" cap="none" dirty="0">
                <a:solidFill>
                  <a:srgbClr val="FF0000"/>
                </a:solidFill>
                <a:latin typeface="Arial"/>
                <a:ea typeface="Arial"/>
                <a:cs typeface="Arial"/>
                <a:sym typeface="Arial"/>
              </a:rPr>
              <a:t>Love</a:t>
            </a:r>
            <a:r>
              <a:rPr lang="en-US" sz="1800" b="0" i="0" u="none" strike="noStrike" cap="none" dirty="0">
                <a:solidFill>
                  <a:srgbClr val="000000"/>
                </a:solidFill>
                <a:latin typeface="Arial"/>
                <a:ea typeface="Arial"/>
                <a:cs typeface="Arial"/>
                <a:sym typeface="Arial"/>
              </a:rPr>
              <a:t> diverts your attention from difficulties and directs it toward the privilege of suffering for God as an expression of your devotion.</a:t>
            </a:r>
            <a:endParaRPr sz="1800" dirty="0"/>
          </a:p>
        </p:txBody>
      </p:sp>
      <p:pic>
        <p:nvPicPr>
          <p:cNvPr id="2" name="Picture 1">
            <a:extLst>
              <a:ext uri="{FF2B5EF4-FFF2-40B4-BE49-F238E27FC236}">
                <a16:creationId xmlns:a16="http://schemas.microsoft.com/office/drawing/2014/main" id="{155F5896-D6C8-910A-23D4-12E3E7C5A398}"/>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99"/>
        <p:cNvGrpSpPr/>
        <p:nvPr/>
      </p:nvGrpSpPr>
      <p:grpSpPr>
        <a:xfrm>
          <a:off x="0" y="0"/>
          <a:ext cx="0" cy="0"/>
          <a:chOff x="0" y="0"/>
          <a:chExt cx="0" cy="0"/>
        </a:xfrm>
      </p:grpSpPr>
      <p:sp>
        <p:nvSpPr>
          <p:cNvPr id="800" name="Google Shape;800;p69"/>
          <p:cNvSpPr/>
          <p:nvPr/>
        </p:nvSpPr>
        <p:spPr>
          <a:xfrm>
            <a:off x="0" y="0"/>
            <a:ext cx="9144000" cy="5143500"/>
          </a:xfrm>
          <a:prstGeom prst="rect">
            <a:avLst/>
          </a:prstGeom>
          <a:solidFill>
            <a:srgbClr val="3797A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01" name="Google Shape;801;p69"/>
          <p:cNvSpPr txBox="1"/>
          <p:nvPr/>
        </p:nvSpPr>
        <p:spPr>
          <a:xfrm>
            <a:off x="640080" y="548640"/>
            <a:ext cx="7863900" cy="600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600" b="1" i="0" u="none" strike="noStrike" cap="none" dirty="0">
                <a:solidFill>
                  <a:srgbClr val="FFFFFF"/>
                </a:solidFill>
                <a:latin typeface="Arial"/>
                <a:ea typeface="Arial"/>
                <a:cs typeface="Arial"/>
                <a:sym typeface="Arial"/>
              </a:rPr>
              <a:t>TABLE DISCUSSION</a:t>
            </a:r>
            <a:endParaRPr dirty="0"/>
          </a:p>
          <a:p>
            <a:pPr marL="0" marR="0" lvl="0" indent="0" algn="l" rtl="0">
              <a:spcBef>
                <a:spcPts val="0"/>
              </a:spcBef>
              <a:spcAft>
                <a:spcPts val="0"/>
              </a:spcAft>
              <a:buNone/>
            </a:pPr>
            <a:r>
              <a:rPr lang="en-US" sz="1300" b="0" i="0" u="none" strike="noStrike" cap="none" dirty="0">
                <a:solidFill>
                  <a:schemeClr val="lt1"/>
                </a:solidFill>
                <a:latin typeface="Arial"/>
                <a:ea typeface="Arial"/>
                <a:cs typeface="Arial"/>
                <a:sym typeface="Arial"/>
              </a:rPr>
              <a:t>SESSION 4: A Theology to Believe </a:t>
            </a:r>
            <a:endParaRPr dirty="0">
              <a:solidFill>
                <a:schemeClr val="lt1"/>
              </a:solidFill>
            </a:endParaRPr>
          </a:p>
        </p:txBody>
      </p:sp>
      <p:sp>
        <p:nvSpPr>
          <p:cNvPr id="802" name="Google Shape;802;p69"/>
          <p:cNvSpPr txBox="1"/>
          <p:nvPr/>
        </p:nvSpPr>
        <p:spPr>
          <a:xfrm>
            <a:off x="640075" y="1371600"/>
            <a:ext cx="8046600" cy="2678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strike="noStrike" cap="none" dirty="0">
                <a:solidFill>
                  <a:schemeClr val="lt1"/>
                </a:solidFill>
                <a:latin typeface="Arial"/>
                <a:ea typeface="Arial"/>
                <a:cs typeface="Arial"/>
                <a:sym typeface="Arial"/>
              </a:rPr>
              <a:t>1. What specific discouragement has been whispering “just quit” to you lately — in your personal life or ministry?</a:t>
            </a:r>
          </a:p>
          <a:p>
            <a:pPr marL="0" marR="0" lvl="0" indent="0" algn="l" rtl="0">
              <a:spcBef>
                <a:spcPts val="1800"/>
              </a:spcBef>
              <a:spcAft>
                <a:spcPts val="0"/>
              </a:spcAft>
              <a:buNone/>
            </a:pPr>
            <a:r>
              <a:rPr lang="en-US" sz="2400" strike="noStrike" cap="none" dirty="0">
                <a:solidFill>
                  <a:schemeClr val="lt1"/>
                </a:solidFill>
                <a:latin typeface="Arial"/>
                <a:ea typeface="Arial"/>
                <a:cs typeface="Arial"/>
                <a:sym typeface="Arial"/>
              </a:rPr>
              <a:t>2. Which lens — faith, hope, or love — do you most need to look through right now? Why?</a:t>
            </a:r>
          </a:p>
          <a:p>
            <a:pPr marL="0" marR="0" lvl="0" indent="0" algn="l" rtl="0">
              <a:spcBef>
                <a:spcPts val="1800"/>
              </a:spcBef>
              <a:spcAft>
                <a:spcPts val="0"/>
              </a:spcAft>
              <a:buNone/>
            </a:pPr>
            <a:r>
              <a:rPr lang="en-US" sz="2400" strike="noStrike" cap="none" dirty="0">
                <a:solidFill>
                  <a:schemeClr val="lt1"/>
                </a:solidFill>
                <a:latin typeface="Arial"/>
                <a:ea typeface="Arial"/>
                <a:cs typeface="Arial"/>
                <a:sym typeface="Arial"/>
              </a:rPr>
              <a:t>3. What decision are you making today about your painful circumstances? Write it down and share it with the group.</a:t>
            </a:r>
          </a:p>
        </p:txBody>
      </p:sp>
      <p:sp>
        <p:nvSpPr>
          <p:cNvPr id="803" name="Google Shape;803;p69"/>
          <p:cNvSpPr txBox="1"/>
          <p:nvPr/>
        </p:nvSpPr>
        <p:spPr>
          <a:xfrm>
            <a:off x="457200" y="4759452"/>
            <a:ext cx="8229600" cy="2154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3DF252AB-B527-2E17-D09F-8B03E29045F3}"/>
              </a:ext>
            </a:extLst>
          </p:cNvPr>
          <p:cNvPicPr>
            <a:picLocks noChangeAspect="1"/>
          </p:cNvPicPr>
          <p:nvPr/>
        </p:nvPicPr>
        <p:blipFill>
          <a:blip r:embed="rId4"/>
          <a:stretch>
            <a:fillRect/>
          </a:stretch>
        </p:blipFill>
        <p:spPr>
          <a:xfrm>
            <a:off x="278089" y="4620218"/>
            <a:ext cx="839720" cy="314895"/>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9"/>
        <p:cNvGrpSpPr/>
        <p:nvPr/>
      </p:nvGrpSpPr>
      <p:grpSpPr>
        <a:xfrm>
          <a:off x="0" y="0"/>
          <a:ext cx="0" cy="0"/>
          <a:chOff x="0" y="0"/>
          <a:chExt cx="0" cy="0"/>
        </a:xfrm>
      </p:grpSpPr>
      <p:sp>
        <p:nvSpPr>
          <p:cNvPr id="831" name="Google Shape;831;p72"/>
          <p:cNvSpPr txBox="1"/>
          <p:nvPr/>
        </p:nvSpPr>
        <p:spPr>
          <a:xfrm>
            <a:off x="586825" y="94675"/>
            <a:ext cx="7863900" cy="1100301"/>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2400"/>
              </a:spcBef>
              <a:spcAft>
                <a:spcPts val="0"/>
              </a:spcAft>
              <a:buClr>
                <a:schemeClr val="dk1"/>
              </a:buClr>
              <a:buSzPts val="1100"/>
              <a:buFont typeface="Arial"/>
              <a:buNone/>
            </a:pPr>
            <a:r>
              <a:rPr lang="en-US" sz="3000" b="1" dirty="0">
                <a:solidFill>
                  <a:srgbClr val="ADC9D3"/>
                </a:solidFill>
              </a:rPr>
              <a:t>What We Discovered Today</a:t>
            </a:r>
            <a:endParaRPr sz="3000" b="1" dirty="0">
              <a:solidFill>
                <a:srgbClr val="ADC9D3"/>
              </a:solidFill>
            </a:endParaRPr>
          </a:p>
          <a:p>
            <a:pPr marL="0" marR="0" lvl="0" indent="0" algn="ctr" rtl="0">
              <a:spcBef>
                <a:spcPts val="600"/>
              </a:spcBef>
              <a:spcAft>
                <a:spcPts val="0"/>
              </a:spcAft>
              <a:buNone/>
            </a:pPr>
            <a:endParaRPr sz="1200" dirty="0">
              <a:solidFill>
                <a:srgbClr val="ADC9D3"/>
              </a:solidFill>
            </a:endParaRPr>
          </a:p>
        </p:txBody>
      </p:sp>
      <p:sp>
        <p:nvSpPr>
          <p:cNvPr id="832" name="Google Shape;832;p72"/>
          <p:cNvSpPr txBox="1"/>
          <p:nvPr/>
        </p:nvSpPr>
        <p:spPr>
          <a:xfrm>
            <a:off x="586825" y="1041125"/>
            <a:ext cx="8129400" cy="323470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600"/>
              </a:spcAft>
              <a:buNone/>
            </a:pPr>
            <a:r>
              <a:rPr lang="en-US" sz="2400" dirty="0">
                <a:solidFill>
                  <a:schemeClr val="bg1"/>
                </a:solidFill>
              </a:rPr>
              <a:t>Today we walked through James 1:2–12 and discovered that God does not leave His people without a plan when trials come. It starts with a question — not </a:t>
            </a:r>
            <a:r>
              <a:rPr lang="en-US" sz="2400" i="1" dirty="0">
                <a:solidFill>
                  <a:schemeClr val="bg1"/>
                </a:solidFill>
              </a:rPr>
              <a:t>“Why is this happening to me?”</a:t>
            </a:r>
            <a:r>
              <a:rPr lang="en-US" sz="2400" dirty="0">
                <a:solidFill>
                  <a:schemeClr val="bg1"/>
                </a:solidFill>
              </a:rPr>
              <a:t> but </a:t>
            </a:r>
            <a:r>
              <a:rPr lang="en-US" sz="2400" i="1" dirty="0">
                <a:solidFill>
                  <a:schemeClr val="bg1"/>
                </a:solidFill>
              </a:rPr>
              <a:t>“What do I do now?”</a:t>
            </a:r>
            <a:r>
              <a:rPr lang="en-US" sz="2400" dirty="0">
                <a:solidFill>
                  <a:schemeClr val="bg1"/>
                </a:solidFill>
              </a:rPr>
              <a:t> Victims ask why. Survivors ask what.</a:t>
            </a:r>
            <a:br>
              <a:rPr lang="en-US" sz="2400" dirty="0">
                <a:solidFill>
                  <a:schemeClr val="bg1"/>
                </a:solidFill>
              </a:rPr>
            </a:br>
            <a:br>
              <a:rPr lang="en-US" sz="2400" dirty="0">
                <a:solidFill>
                  <a:schemeClr val="bg1"/>
                </a:solidFill>
              </a:rPr>
            </a:br>
            <a:endParaRPr lang="en-US" sz="2400" dirty="0">
              <a:solidFill>
                <a:schemeClr val="bg1"/>
              </a:solidFill>
            </a:endParaRPr>
          </a:p>
        </p:txBody>
      </p:sp>
      <p:pic>
        <p:nvPicPr>
          <p:cNvPr id="2" name="Picture 1">
            <a:extLst>
              <a:ext uri="{FF2B5EF4-FFF2-40B4-BE49-F238E27FC236}">
                <a16:creationId xmlns:a16="http://schemas.microsoft.com/office/drawing/2014/main" id="{DAEA7FA7-D604-AA9F-0090-64D46BB3932E}"/>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9">
          <a:extLst>
            <a:ext uri="{FF2B5EF4-FFF2-40B4-BE49-F238E27FC236}">
              <a16:creationId xmlns:a16="http://schemas.microsoft.com/office/drawing/2014/main" id="{B109590F-D871-F3BF-13DC-24B9A021466A}"/>
            </a:ext>
          </a:extLst>
        </p:cNvPr>
        <p:cNvGrpSpPr/>
        <p:nvPr/>
      </p:nvGrpSpPr>
      <p:grpSpPr>
        <a:xfrm>
          <a:off x="0" y="0"/>
          <a:ext cx="0" cy="0"/>
          <a:chOff x="0" y="0"/>
          <a:chExt cx="0" cy="0"/>
        </a:xfrm>
      </p:grpSpPr>
      <p:sp>
        <p:nvSpPr>
          <p:cNvPr id="831" name="Google Shape;831;p72">
            <a:extLst>
              <a:ext uri="{FF2B5EF4-FFF2-40B4-BE49-F238E27FC236}">
                <a16:creationId xmlns:a16="http://schemas.microsoft.com/office/drawing/2014/main" id="{9D38849F-FE74-4BF1-D415-6676CBA2E719}"/>
              </a:ext>
            </a:extLst>
          </p:cNvPr>
          <p:cNvSpPr txBox="1"/>
          <p:nvPr/>
        </p:nvSpPr>
        <p:spPr>
          <a:xfrm>
            <a:off x="586825" y="94675"/>
            <a:ext cx="7863900" cy="1100301"/>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2400"/>
              </a:spcBef>
              <a:spcAft>
                <a:spcPts val="0"/>
              </a:spcAft>
              <a:buClr>
                <a:schemeClr val="dk1"/>
              </a:buClr>
              <a:buSzPts val="1100"/>
              <a:buFont typeface="Arial"/>
              <a:buNone/>
            </a:pPr>
            <a:r>
              <a:rPr lang="en-US" sz="3000" b="1" dirty="0">
                <a:solidFill>
                  <a:srgbClr val="ADC9D3"/>
                </a:solidFill>
              </a:rPr>
              <a:t>What We Discovered Today</a:t>
            </a:r>
            <a:endParaRPr sz="3000" b="1" dirty="0">
              <a:solidFill>
                <a:srgbClr val="ADC9D3"/>
              </a:solidFill>
            </a:endParaRPr>
          </a:p>
          <a:p>
            <a:pPr marL="0" marR="0" lvl="0" indent="0" algn="ctr" rtl="0">
              <a:spcBef>
                <a:spcPts val="600"/>
              </a:spcBef>
              <a:spcAft>
                <a:spcPts val="0"/>
              </a:spcAft>
              <a:buNone/>
            </a:pPr>
            <a:endParaRPr sz="1200" dirty="0">
              <a:solidFill>
                <a:srgbClr val="ADC9D3"/>
              </a:solidFill>
            </a:endParaRPr>
          </a:p>
        </p:txBody>
      </p:sp>
      <p:sp>
        <p:nvSpPr>
          <p:cNvPr id="832" name="Google Shape;832;p72">
            <a:extLst>
              <a:ext uri="{FF2B5EF4-FFF2-40B4-BE49-F238E27FC236}">
                <a16:creationId xmlns:a16="http://schemas.microsoft.com/office/drawing/2014/main" id="{C0C79835-DDD8-A7BC-3A7D-53809133EE8C}"/>
              </a:ext>
            </a:extLst>
          </p:cNvPr>
          <p:cNvSpPr txBox="1"/>
          <p:nvPr/>
        </p:nvSpPr>
        <p:spPr>
          <a:xfrm>
            <a:off x="586825" y="858153"/>
            <a:ext cx="8129400" cy="365943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600"/>
              </a:spcAft>
              <a:buNone/>
            </a:pPr>
            <a:r>
              <a:rPr lang="en-US" sz="2400" dirty="0">
                <a:solidFill>
                  <a:schemeClr val="bg1"/>
                </a:solidFill>
              </a:rPr>
              <a:t>From there, </a:t>
            </a:r>
            <a:r>
              <a:rPr lang="en-US" sz="2400" i="1" dirty="0">
                <a:solidFill>
                  <a:schemeClr val="bg1"/>
                </a:solidFill>
              </a:rPr>
              <a:t>The Art of Survival</a:t>
            </a:r>
            <a:r>
              <a:rPr lang="en-US" sz="2400" dirty="0">
                <a:solidFill>
                  <a:schemeClr val="bg1"/>
                </a:solidFill>
              </a:rPr>
              <a:t> gives a complete framework: an </a:t>
            </a:r>
            <a:r>
              <a:rPr lang="en-US" sz="2400" b="1" dirty="0">
                <a:solidFill>
                  <a:srgbClr val="ADC9D3"/>
                </a:solidFill>
              </a:rPr>
              <a:t>Attitude</a:t>
            </a:r>
            <a:r>
              <a:rPr lang="en-US" sz="2400" dirty="0">
                <a:solidFill>
                  <a:schemeClr val="bg1"/>
                </a:solidFill>
              </a:rPr>
              <a:t> of joyful endurance that counts it all joy because we trust the outcome; a </a:t>
            </a:r>
            <a:r>
              <a:rPr lang="en-US" sz="2400" b="1" dirty="0">
                <a:solidFill>
                  <a:srgbClr val="ADC9D3"/>
                </a:solidFill>
              </a:rPr>
              <a:t>Resource</a:t>
            </a:r>
            <a:r>
              <a:rPr lang="en-US" sz="2400" dirty="0">
                <a:solidFill>
                  <a:schemeClr val="bg1"/>
                </a:solidFill>
              </a:rPr>
              <a:t> of supernatural wisdom that shows us what to do when we are stuck; and a </a:t>
            </a:r>
            <a:r>
              <a:rPr lang="en-US" sz="2400" b="1" dirty="0">
                <a:solidFill>
                  <a:srgbClr val="ADC9D3"/>
                </a:solidFill>
              </a:rPr>
              <a:t>Theology</a:t>
            </a:r>
            <a:r>
              <a:rPr lang="en-US" sz="2400" dirty="0">
                <a:solidFill>
                  <a:schemeClr val="bg1"/>
                </a:solidFill>
              </a:rPr>
              <a:t> of divine perspective that slays the dragon of discouragement through the lenses of faith, hope, and love. Grace is given for today — and today is all any of us has to get through.</a:t>
            </a:r>
          </a:p>
        </p:txBody>
      </p:sp>
      <p:pic>
        <p:nvPicPr>
          <p:cNvPr id="2" name="Picture 1">
            <a:extLst>
              <a:ext uri="{FF2B5EF4-FFF2-40B4-BE49-F238E27FC236}">
                <a16:creationId xmlns:a16="http://schemas.microsoft.com/office/drawing/2014/main" id="{3747A33C-57D1-F6BC-DA5C-B9C7509FC895}"/>
              </a:ext>
            </a:extLst>
          </p:cNvPr>
          <p:cNvPicPr>
            <a:picLocks noChangeAspect="1"/>
          </p:cNvPicPr>
          <p:nvPr/>
        </p:nvPicPr>
        <p:blipFill>
          <a:blip r:embed="rId4"/>
          <a:stretch>
            <a:fillRect/>
          </a:stretch>
        </p:blipFill>
        <p:spPr>
          <a:xfrm>
            <a:off x="278856" y="4629764"/>
            <a:ext cx="813887" cy="305208"/>
          </a:xfrm>
          <a:prstGeom prst="rect">
            <a:avLst/>
          </a:prstGeom>
        </p:spPr>
      </p:pic>
    </p:spTree>
    <p:extLst>
      <p:ext uri="{BB962C8B-B14F-4D97-AF65-F5344CB8AC3E}">
        <p14:creationId xmlns:p14="http://schemas.microsoft.com/office/powerpoint/2010/main" val="16267475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9">
          <a:extLst>
            <a:ext uri="{FF2B5EF4-FFF2-40B4-BE49-F238E27FC236}">
              <a16:creationId xmlns:a16="http://schemas.microsoft.com/office/drawing/2014/main" id="{518032EB-8F13-C44D-224A-8BC01CABFF6E}"/>
            </a:ext>
          </a:extLst>
        </p:cNvPr>
        <p:cNvGrpSpPr/>
        <p:nvPr/>
      </p:nvGrpSpPr>
      <p:grpSpPr>
        <a:xfrm>
          <a:off x="0" y="0"/>
          <a:ext cx="0" cy="0"/>
          <a:chOff x="0" y="0"/>
          <a:chExt cx="0" cy="0"/>
        </a:xfrm>
      </p:grpSpPr>
      <p:sp>
        <p:nvSpPr>
          <p:cNvPr id="831" name="Google Shape;831;p72">
            <a:extLst>
              <a:ext uri="{FF2B5EF4-FFF2-40B4-BE49-F238E27FC236}">
                <a16:creationId xmlns:a16="http://schemas.microsoft.com/office/drawing/2014/main" id="{61A7151A-D468-209A-9F62-7F56F89CA4CC}"/>
              </a:ext>
            </a:extLst>
          </p:cNvPr>
          <p:cNvSpPr txBox="1"/>
          <p:nvPr/>
        </p:nvSpPr>
        <p:spPr>
          <a:xfrm>
            <a:off x="586825" y="94675"/>
            <a:ext cx="7863900" cy="1100301"/>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2400"/>
              </a:spcBef>
              <a:spcAft>
                <a:spcPts val="0"/>
              </a:spcAft>
              <a:buClr>
                <a:schemeClr val="dk1"/>
              </a:buClr>
              <a:buSzPts val="1100"/>
              <a:buFont typeface="Arial"/>
              <a:buNone/>
            </a:pPr>
            <a:r>
              <a:rPr lang="en-US" sz="3000" b="1" dirty="0">
                <a:solidFill>
                  <a:srgbClr val="ADC9D3"/>
                </a:solidFill>
              </a:rPr>
              <a:t>What We Discovered Today</a:t>
            </a:r>
            <a:endParaRPr sz="3000" b="1" dirty="0">
              <a:solidFill>
                <a:srgbClr val="ADC9D3"/>
              </a:solidFill>
            </a:endParaRPr>
          </a:p>
          <a:p>
            <a:pPr marL="0" marR="0" lvl="0" indent="0" algn="ctr" rtl="0">
              <a:spcBef>
                <a:spcPts val="600"/>
              </a:spcBef>
              <a:spcAft>
                <a:spcPts val="0"/>
              </a:spcAft>
              <a:buNone/>
            </a:pPr>
            <a:endParaRPr sz="1200" dirty="0">
              <a:solidFill>
                <a:srgbClr val="ADC9D3"/>
              </a:solidFill>
            </a:endParaRPr>
          </a:p>
        </p:txBody>
      </p:sp>
      <p:sp>
        <p:nvSpPr>
          <p:cNvPr id="832" name="Google Shape;832;p72">
            <a:extLst>
              <a:ext uri="{FF2B5EF4-FFF2-40B4-BE49-F238E27FC236}">
                <a16:creationId xmlns:a16="http://schemas.microsoft.com/office/drawing/2014/main" id="{E8AFE7BE-0DAA-6D4C-6901-0E58BDA7E46D}"/>
              </a:ext>
            </a:extLst>
          </p:cNvPr>
          <p:cNvSpPr txBox="1"/>
          <p:nvPr/>
        </p:nvSpPr>
        <p:spPr>
          <a:xfrm>
            <a:off x="586825" y="964479"/>
            <a:ext cx="8129400" cy="1111043"/>
          </a:xfrm>
          <a:prstGeom prst="rect">
            <a:avLst/>
          </a:prstGeom>
          <a:noFill/>
          <a:ln>
            <a:noFill/>
          </a:ln>
        </p:spPr>
        <p:txBody>
          <a:bodyPr spcFirstLastPara="1" wrap="square" lIns="91425" tIns="91425" rIns="91425" bIns="91425" anchor="t" anchorCtr="0">
            <a:spAutoFit/>
          </a:bodyPr>
          <a:lstStyle/>
          <a:p>
            <a:pPr lvl="0">
              <a:lnSpc>
                <a:spcPct val="115000"/>
              </a:lnSpc>
              <a:spcAft>
                <a:spcPts val="600"/>
              </a:spcAft>
            </a:pPr>
            <a:r>
              <a:rPr lang="en-US" sz="2400" dirty="0">
                <a:solidFill>
                  <a:schemeClr val="bg1"/>
                </a:solidFill>
              </a:rPr>
              <a:t>We are not victims. We are survivors, equipped by the living God to endure, to grow, and to lead.</a:t>
            </a:r>
          </a:p>
        </p:txBody>
      </p:sp>
      <p:pic>
        <p:nvPicPr>
          <p:cNvPr id="2" name="Picture 1">
            <a:extLst>
              <a:ext uri="{FF2B5EF4-FFF2-40B4-BE49-F238E27FC236}">
                <a16:creationId xmlns:a16="http://schemas.microsoft.com/office/drawing/2014/main" id="{7A3AE129-1563-BEF7-FC01-7282E1FC626E}"/>
              </a:ext>
            </a:extLst>
          </p:cNvPr>
          <p:cNvPicPr>
            <a:picLocks noChangeAspect="1"/>
          </p:cNvPicPr>
          <p:nvPr/>
        </p:nvPicPr>
        <p:blipFill>
          <a:blip r:embed="rId4"/>
          <a:stretch>
            <a:fillRect/>
          </a:stretch>
        </p:blipFill>
        <p:spPr>
          <a:xfrm>
            <a:off x="278856" y="4629764"/>
            <a:ext cx="813887" cy="305208"/>
          </a:xfrm>
          <a:prstGeom prst="rect">
            <a:avLst/>
          </a:prstGeom>
        </p:spPr>
      </p:pic>
    </p:spTree>
    <p:extLst>
      <p:ext uri="{BB962C8B-B14F-4D97-AF65-F5344CB8AC3E}">
        <p14:creationId xmlns:p14="http://schemas.microsoft.com/office/powerpoint/2010/main" val="39256127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9">
          <a:extLst>
            <a:ext uri="{FF2B5EF4-FFF2-40B4-BE49-F238E27FC236}">
              <a16:creationId xmlns:a16="http://schemas.microsoft.com/office/drawing/2014/main" id="{7A65DEA6-A287-772B-2FBF-A824F9928034}"/>
            </a:ext>
          </a:extLst>
        </p:cNvPr>
        <p:cNvGrpSpPr/>
        <p:nvPr/>
      </p:nvGrpSpPr>
      <p:grpSpPr>
        <a:xfrm>
          <a:off x="0" y="0"/>
          <a:ext cx="0" cy="0"/>
          <a:chOff x="0" y="0"/>
          <a:chExt cx="0" cy="0"/>
        </a:xfrm>
      </p:grpSpPr>
      <p:sp>
        <p:nvSpPr>
          <p:cNvPr id="831" name="Google Shape;831;p72">
            <a:extLst>
              <a:ext uri="{FF2B5EF4-FFF2-40B4-BE49-F238E27FC236}">
                <a16:creationId xmlns:a16="http://schemas.microsoft.com/office/drawing/2014/main" id="{2A5C75FC-E931-9B8F-C71C-A9E89D029666}"/>
              </a:ext>
            </a:extLst>
          </p:cNvPr>
          <p:cNvSpPr txBox="1"/>
          <p:nvPr/>
        </p:nvSpPr>
        <p:spPr>
          <a:xfrm>
            <a:off x="640050" y="1471449"/>
            <a:ext cx="7863900" cy="1100301"/>
          </a:xfrm>
          <a:prstGeom prst="rect">
            <a:avLst/>
          </a:prstGeom>
          <a:noFill/>
          <a:ln>
            <a:noFill/>
          </a:ln>
        </p:spPr>
        <p:txBody>
          <a:bodyPr spcFirstLastPara="1" wrap="square" lIns="0" tIns="0" rIns="0" bIns="0" anchor="ctr" anchorCtr="0">
            <a:spAutoFit/>
          </a:bodyPr>
          <a:lstStyle/>
          <a:p>
            <a:pPr marL="0" lvl="0" indent="0" algn="ctr" rtl="0">
              <a:lnSpc>
                <a:spcPct val="115000"/>
              </a:lnSpc>
              <a:spcBef>
                <a:spcPts val="2400"/>
              </a:spcBef>
              <a:spcAft>
                <a:spcPts val="0"/>
              </a:spcAft>
              <a:buClr>
                <a:schemeClr val="dk1"/>
              </a:buClr>
              <a:buSzPts val="1100"/>
              <a:buFont typeface="Arial"/>
              <a:buNone/>
            </a:pPr>
            <a:r>
              <a:rPr lang="en-US" sz="3000" b="1" dirty="0">
                <a:solidFill>
                  <a:schemeClr val="bg1"/>
                </a:solidFill>
              </a:rPr>
              <a:t>Call to Commitment</a:t>
            </a:r>
            <a:endParaRPr sz="3000" b="1" dirty="0">
              <a:solidFill>
                <a:schemeClr val="bg1"/>
              </a:solidFill>
            </a:endParaRPr>
          </a:p>
          <a:p>
            <a:pPr marL="0" marR="0" lvl="0" indent="0" algn="ctr" rtl="0">
              <a:spcBef>
                <a:spcPts val="600"/>
              </a:spcBef>
              <a:spcAft>
                <a:spcPts val="0"/>
              </a:spcAft>
              <a:buNone/>
            </a:pPr>
            <a:endParaRPr sz="1200" dirty="0">
              <a:solidFill>
                <a:schemeClr val="bg1"/>
              </a:solidFill>
            </a:endParaRPr>
          </a:p>
        </p:txBody>
      </p:sp>
      <p:pic>
        <p:nvPicPr>
          <p:cNvPr id="2" name="Picture 1">
            <a:extLst>
              <a:ext uri="{FF2B5EF4-FFF2-40B4-BE49-F238E27FC236}">
                <a16:creationId xmlns:a16="http://schemas.microsoft.com/office/drawing/2014/main" id="{CD831B7C-E45B-8D2F-1DD2-90331261ED3A}"/>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839;g3f49083ea63_0_194">
            <a:extLst>
              <a:ext uri="{FF2B5EF4-FFF2-40B4-BE49-F238E27FC236}">
                <a16:creationId xmlns:a16="http://schemas.microsoft.com/office/drawing/2014/main" id="{1BE83C7C-DCB7-EC5A-809E-B7B675844BFE}"/>
              </a:ext>
            </a:extLst>
          </p:cNvPr>
          <p:cNvSpPr txBox="1"/>
          <p:nvPr/>
        </p:nvSpPr>
        <p:spPr>
          <a:xfrm>
            <a:off x="564776" y="2571750"/>
            <a:ext cx="8129400" cy="1015632"/>
          </a:xfrm>
          <a:prstGeom prst="rect">
            <a:avLst/>
          </a:prstGeom>
          <a:noFill/>
          <a:ln>
            <a:noFill/>
          </a:ln>
        </p:spPr>
        <p:txBody>
          <a:bodyPr spcFirstLastPara="1" wrap="square" lIns="91425" tIns="91425" rIns="91425" bIns="91425" anchor="t" anchorCtr="0">
            <a:spAutoFit/>
          </a:bodyPr>
          <a:lstStyle/>
          <a:p>
            <a:pPr lvl="0" algn="ctr"/>
            <a:r>
              <a:rPr lang="en-US" sz="1800" i="1" dirty="0">
                <a:solidFill>
                  <a:schemeClr val="bg1"/>
                </a:solidFill>
              </a:rPr>
              <a:t>Others, like seed sown on good soil, hear the word, accept it, and produce a crop—some thirty, some sixty, some a hundred times what was sown. </a:t>
            </a:r>
            <a:br>
              <a:rPr lang="en-US" sz="1800" i="1" dirty="0">
                <a:solidFill>
                  <a:schemeClr val="bg1"/>
                </a:solidFill>
              </a:rPr>
            </a:br>
            <a:r>
              <a:rPr lang="en-US" sz="1800" i="1" dirty="0">
                <a:solidFill>
                  <a:schemeClr val="bg1"/>
                </a:solidFill>
              </a:rPr>
              <a:t>—</a:t>
            </a:r>
            <a:r>
              <a:rPr lang="en-US" sz="1800">
                <a:solidFill>
                  <a:schemeClr val="bg1"/>
                </a:solidFill>
              </a:rPr>
              <a:t>Mark 4:20</a:t>
            </a:r>
            <a:endParaRPr lang="en-US" sz="2400" i="1" dirty="0">
              <a:solidFill>
                <a:schemeClr val="bg1"/>
              </a:solidFill>
            </a:endParaRPr>
          </a:p>
        </p:txBody>
      </p:sp>
    </p:spTree>
    <p:extLst>
      <p:ext uri="{BB962C8B-B14F-4D97-AF65-F5344CB8AC3E}">
        <p14:creationId xmlns:p14="http://schemas.microsoft.com/office/powerpoint/2010/main" val="20820010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6"/>
        <p:cNvGrpSpPr/>
        <p:nvPr/>
      </p:nvGrpSpPr>
      <p:grpSpPr>
        <a:xfrm>
          <a:off x="0" y="0"/>
          <a:ext cx="0" cy="0"/>
          <a:chOff x="0" y="0"/>
          <a:chExt cx="0" cy="0"/>
        </a:xfrm>
      </p:grpSpPr>
      <p:sp>
        <p:nvSpPr>
          <p:cNvPr id="838" name="Google Shape;838;g3f49083ea63_0_194"/>
          <p:cNvSpPr txBox="1"/>
          <p:nvPr/>
        </p:nvSpPr>
        <p:spPr>
          <a:xfrm>
            <a:off x="640050" y="94675"/>
            <a:ext cx="7863900" cy="1100301"/>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2400"/>
              </a:spcBef>
              <a:spcAft>
                <a:spcPts val="0"/>
              </a:spcAft>
              <a:buSzPts val="1100"/>
              <a:buNone/>
            </a:pPr>
            <a:r>
              <a:rPr lang="en-US" sz="3000" b="1" dirty="0">
                <a:solidFill>
                  <a:srgbClr val="ADC9D3"/>
                </a:solidFill>
              </a:rPr>
              <a:t>My Next Steps As a Disciple</a:t>
            </a:r>
            <a:endParaRPr sz="3000" b="1" dirty="0">
              <a:solidFill>
                <a:srgbClr val="ADC9D3"/>
              </a:solidFill>
            </a:endParaRPr>
          </a:p>
          <a:p>
            <a:pPr marL="0" marR="0" lvl="0" indent="0" algn="ctr" rtl="0">
              <a:spcBef>
                <a:spcPts val="600"/>
              </a:spcBef>
              <a:spcAft>
                <a:spcPts val="0"/>
              </a:spcAft>
              <a:buNone/>
            </a:pPr>
            <a:endParaRPr sz="1200" dirty="0">
              <a:solidFill>
                <a:srgbClr val="ADC9D3"/>
              </a:solidFill>
            </a:endParaRPr>
          </a:p>
        </p:txBody>
      </p:sp>
      <p:sp>
        <p:nvSpPr>
          <p:cNvPr id="839" name="Google Shape;839;g3f49083ea63_0_194"/>
          <p:cNvSpPr txBox="1"/>
          <p:nvPr/>
        </p:nvSpPr>
        <p:spPr>
          <a:xfrm>
            <a:off x="564776" y="913530"/>
            <a:ext cx="8129400" cy="332395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dirty="0">
                <a:solidFill>
                  <a:schemeClr val="bg1"/>
                </a:solidFill>
              </a:rPr>
              <a:t>1. When I think of a difficult circumstance I am facing, I commit to changing my attitude from _______________ to ______________.</a:t>
            </a:r>
          </a:p>
          <a:p>
            <a:pPr marL="0" lvl="0" indent="0" algn="l" rtl="0">
              <a:lnSpc>
                <a:spcPct val="115000"/>
              </a:lnSpc>
              <a:spcBef>
                <a:spcPts val="600"/>
              </a:spcBef>
              <a:spcAft>
                <a:spcPts val="0"/>
              </a:spcAft>
              <a:buNone/>
            </a:pPr>
            <a:r>
              <a:rPr lang="en-US" sz="1800" dirty="0">
                <a:solidFill>
                  <a:schemeClr val="bg1"/>
                </a:solidFill>
              </a:rPr>
              <a:t> </a:t>
            </a:r>
          </a:p>
          <a:p>
            <a:pPr marL="0" lvl="0" indent="0" algn="l" rtl="0">
              <a:lnSpc>
                <a:spcPct val="115000"/>
              </a:lnSpc>
              <a:spcBef>
                <a:spcPts val="600"/>
              </a:spcBef>
              <a:spcAft>
                <a:spcPts val="0"/>
              </a:spcAft>
              <a:buNone/>
            </a:pPr>
            <a:r>
              <a:rPr lang="en-US" sz="1800" dirty="0">
                <a:solidFill>
                  <a:schemeClr val="bg1"/>
                </a:solidFill>
              </a:rPr>
              <a:t>2. I commit to asking God for supernatural wisdom in this specific situation: ______________________ and will obey His direction before I even know what He will ask of me.</a:t>
            </a:r>
          </a:p>
          <a:p>
            <a:pPr marL="0" lvl="0" indent="0" algn="l" rtl="0">
              <a:lnSpc>
                <a:spcPct val="115000"/>
              </a:lnSpc>
              <a:spcBef>
                <a:spcPts val="600"/>
              </a:spcBef>
              <a:spcAft>
                <a:spcPts val="0"/>
              </a:spcAft>
              <a:buNone/>
            </a:pPr>
            <a:r>
              <a:rPr lang="en-US" sz="1800" dirty="0">
                <a:solidFill>
                  <a:schemeClr val="bg1"/>
                </a:solidFill>
              </a:rPr>
              <a:t> </a:t>
            </a:r>
          </a:p>
          <a:p>
            <a:pPr marL="0" lvl="0" indent="0" algn="l" rtl="0">
              <a:lnSpc>
                <a:spcPct val="115000"/>
              </a:lnSpc>
              <a:spcBef>
                <a:spcPts val="600"/>
              </a:spcBef>
              <a:spcAft>
                <a:spcPts val="0"/>
              </a:spcAft>
              <a:buNone/>
            </a:pPr>
            <a:r>
              <a:rPr lang="en-US" sz="1800" dirty="0">
                <a:solidFill>
                  <a:schemeClr val="bg1"/>
                </a:solidFill>
              </a:rPr>
              <a:t>3. I commit to dismantle discouragement by replacing my fear with Faith, my present crisis with Hope, and my self-pity with Love through this daily habit: ______________________.</a:t>
            </a:r>
          </a:p>
        </p:txBody>
      </p:sp>
      <p:pic>
        <p:nvPicPr>
          <p:cNvPr id="2" name="Picture 1">
            <a:extLst>
              <a:ext uri="{FF2B5EF4-FFF2-40B4-BE49-F238E27FC236}">
                <a16:creationId xmlns:a16="http://schemas.microsoft.com/office/drawing/2014/main" id="{D2E3AFCD-46D0-73E7-C773-0B068D1E79B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9">
          <a:extLst>
            <a:ext uri="{FF2B5EF4-FFF2-40B4-BE49-F238E27FC236}">
              <a16:creationId xmlns:a16="http://schemas.microsoft.com/office/drawing/2014/main" id="{BEF43128-62E7-E4FA-45C6-CDD80600BEED}"/>
            </a:ext>
          </a:extLst>
        </p:cNvPr>
        <p:cNvGrpSpPr/>
        <p:nvPr/>
      </p:nvGrpSpPr>
      <p:grpSpPr>
        <a:xfrm>
          <a:off x="0" y="0"/>
          <a:ext cx="0" cy="0"/>
          <a:chOff x="0" y="0"/>
          <a:chExt cx="0" cy="0"/>
        </a:xfrm>
      </p:grpSpPr>
      <p:sp>
        <p:nvSpPr>
          <p:cNvPr id="831" name="Google Shape;831;p72">
            <a:extLst>
              <a:ext uri="{FF2B5EF4-FFF2-40B4-BE49-F238E27FC236}">
                <a16:creationId xmlns:a16="http://schemas.microsoft.com/office/drawing/2014/main" id="{E08ADD71-739A-02C2-8D34-20DB505A8638}"/>
              </a:ext>
            </a:extLst>
          </p:cNvPr>
          <p:cNvSpPr txBox="1"/>
          <p:nvPr/>
        </p:nvSpPr>
        <p:spPr>
          <a:xfrm>
            <a:off x="640050" y="1471449"/>
            <a:ext cx="7863900" cy="1100301"/>
          </a:xfrm>
          <a:prstGeom prst="rect">
            <a:avLst/>
          </a:prstGeom>
          <a:noFill/>
          <a:ln>
            <a:noFill/>
          </a:ln>
        </p:spPr>
        <p:txBody>
          <a:bodyPr spcFirstLastPara="1" wrap="square" lIns="0" tIns="0" rIns="0" bIns="0" anchor="ctr" anchorCtr="0">
            <a:spAutoFit/>
          </a:bodyPr>
          <a:lstStyle/>
          <a:p>
            <a:pPr marL="0" lvl="0" indent="0" algn="ctr" rtl="0">
              <a:lnSpc>
                <a:spcPct val="115000"/>
              </a:lnSpc>
              <a:spcBef>
                <a:spcPts val="2400"/>
              </a:spcBef>
              <a:spcAft>
                <a:spcPts val="0"/>
              </a:spcAft>
              <a:buClr>
                <a:schemeClr val="dk1"/>
              </a:buClr>
              <a:buSzPts val="1100"/>
              <a:buFont typeface="Arial"/>
              <a:buNone/>
            </a:pPr>
            <a:r>
              <a:rPr lang="en-US" sz="3000" b="1" dirty="0">
                <a:solidFill>
                  <a:schemeClr val="bg1"/>
                </a:solidFill>
              </a:rPr>
              <a:t>Call to Commitment</a:t>
            </a:r>
            <a:endParaRPr sz="3000" b="1" dirty="0">
              <a:solidFill>
                <a:schemeClr val="bg1"/>
              </a:solidFill>
            </a:endParaRPr>
          </a:p>
          <a:p>
            <a:pPr marL="0" marR="0" lvl="0" indent="0" algn="ctr" rtl="0">
              <a:spcBef>
                <a:spcPts val="600"/>
              </a:spcBef>
              <a:spcAft>
                <a:spcPts val="0"/>
              </a:spcAft>
              <a:buNone/>
            </a:pPr>
            <a:endParaRPr sz="1200" dirty="0">
              <a:solidFill>
                <a:schemeClr val="bg1"/>
              </a:solidFill>
            </a:endParaRPr>
          </a:p>
        </p:txBody>
      </p:sp>
      <p:pic>
        <p:nvPicPr>
          <p:cNvPr id="2" name="Picture 1">
            <a:extLst>
              <a:ext uri="{FF2B5EF4-FFF2-40B4-BE49-F238E27FC236}">
                <a16:creationId xmlns:a16="http://schemas.microsoft.com/office/drawing/2014/main" id="{4A2C4AE8-9BDD-E0AE-EDC7-C6A708042F83}"/>
              </a:ext>
            </a:extLst>
          </p:cNvPr>
          <p:cNvPicPr>
            <a:picLocks noChangeAspect="1"/>
          </p:cNvPicPr>
          <p:nvPr/>
        </p:nvPicPr>
        <p:blipFill>
          <a:blip r:embed="rId4"/>
          <a:stretch>
            <a:fillRect/>
          </a:stretch>
        </p:blipFill>
        <p:spPr>
          <a:xfrm>
            <a:off x="278856" y="4629764"/>
            <a:ext cx="813887" cy="305208"/>
          </a:xfrm>
          <a:prstGeom prst="rect">
            <a:avLst/>
          </a:prstGeom>
        </p:spPr>
      </p:pic>
      <p:sp>
        <p:nvSpPr>
          <p:cNvPr id="3" name="Google Shape;839;g3f49083ea63_0_194">
            <a:extLst>
              <a:ext uri="{FF2B5EF4-FFF2-40B4-BE49-F238E27FC236}">
                <a16:creationId xmlns:a16="http://schemas.microsoft.com/office/drawing/2014/main" id="{A28E48CD-4075-19F3-36C9-EDE08FA3B61D}"/>
              </a:ext>
            </a:extLst>
          </p:cNvPr>
          <p:cNvSpPr txBox="1"/>
          <p:nvPr/>
        </p:nvSpPr>
        <p:spPr>
          <a:xfrm>
            <a:off x="564776" y="2571750"/>
            <a:ext cx="8129400" cy="461635"/>
          </a:xfrm>
          <a:prstGeom prst="rect">
            <a:avLst/>
          </a:prstGeom>
          <a:noFill/>
          <a:ln>
            <a:noFill/>
          </a:ln>
        </p:spPr>
        <p:txBody>
          <a:bodyPr spcFirstLastPara="1" wrap="square" lIns="91425" tIns="91425" rIns="91425" bIns="91425" anchor="t" anchorCtr="0">
            <a:spAutoFit/>
          </a:bodyPr>
          <a:lstStyle/>
          <a:p>
            <a:pPr lvl="0" algn="ctr"/>
            <a:r>
              <a:rPr lang="en-US" sz="1800" i="1" dirty="0">
                <a:solidFill>
                  <a:schemeClr val="bg1"/>
                </a:solidFill>
              </a:rPr>
              <a:t>Freely you have received; freely give —</a:t>
            </a:r>
            <a:r>
              <a:rPr lang="en-US" sz="1800" dirty="0">
                <a:solidFill>
                  <a:schemeClr val="bg1"/>
                </a:solidFill>
              </a:rPr>
              <a:t>Matthew 10:8</a:t>
            </a:r>
            <a:endParaRPr lang="en-US" sz="2400" i="1" dirty="0">
              <a:solidFill>
                <a:schemeClr val="bg1"/>
              </a:solidFill>
            </a:endParaRPr>
          </a:p>
        </p:txBody>
      </p:sp>
    </p:spTree>
    <p:extLst>
      <p:ext uri="{BB962C8B-B14F-4D97-AF65-F5344CB8AC3E}">
        <p14:creationId xmlns:p14="http://schemas.microsoft.com/office/powerpoint/2010/main" val="32248813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3"/>
        <p:cNvGrpSpPr/>
        <p:nvPr/>
      </p:nvGrpSpPr>
      <p:grpSpPr>
        <a:xfrm>
          <a:off x="0" y="0"/>
          <a:ext cx="0" cy="0"/>
          <a:chOff x="0" y="0"/>
          <a:chExt cx="0" cy="0"/>
        </a:xfrm>
      </p:grpSpPr>
      <p:sp>
        <p:nvSpPr>
          <p:cNvPr id="845" name="Google Shape;845;g3f49083ea63_0_201"/>
          <p:cNvSpPr txBox="1"/>
          <p:nvPr/>
        </p:nvSpPr>
        <p:spPr>
          <a:xfrm>
            <a:off x="640050" y="68326"/>
            <a:ext cx="7863900" cy="1100301"/>
          </a:xfrm>
          <a:prstGeom prst="rect">
            <a:avLst/>
          </a:prstGeom>
          <a:noFill/>
          <a:ln>
            <a:noFill/>
          </a:ln>
        </p:spPr>
        <p:txBody>
          <a:bodyPr spcFirstLastPara="1" wrap="square" lIns="0" tIns="0" rIns="0" bIns="0" anchor="ctr" anchorCtr="0">
            <a:spAutoFit/>
          </a:bodyPr>
          <a:lstStyle/>
          <a:p>
            <a:pPr marL="0" lvl="0" indent="0" algn="l" rtl="0">
              <a:lnSpc>
                <a:spcPct val="115000"/>
              </a:lnSpc>
              <a:spcBef>
                <a:spcPts val="2400"/>
              </a:spcBef>
              <a:spcAft>
                <a:spcPts val="0"/>
              </a:spcAft>
              <a:buSzPts val="1100"/>
              <a:buNone/>
            </a:pPr>
            <a:r>
              <a:rPr lang="en-US" sz="3000" b="1" dirty="0">
                <a:solidFill>
                  <a:srgbClr val="ADC9D3"/>
                </a:solidFill>
              </a:rPr>
              <a:t>My Next Steps As a Pastor</a:t>
            </a:r>
            <a:endParaRPr sz="3000" b="1" dirty="0">
              <a:solidFill>
                <a:srgbClr val="ADC9D3"/>
              </a:solidFill>
            </a:endParaRPr>
          </a:p>
          <a:p>
            <a:pPr marL="0" marR="0" lvl="0" indent="0" algn="ctr" rtl="0">
              <a:spcBef>
                <a:spcPts val="600"/>
              </a:spcBef>
              <a:spcAft>
                <a:spcPts val="0"/>
              </a:spcAft>
              <a:buNone/>
            </a:pPr>
            <a:endParaRPr sz="1200" dirty="0">
              <a:solidFill>
                <a:srgbClr val="ADC9D3"/>
              </a:solidFill>
            </a:endParaRPr>
          </a:p>
        </p:txBody>
      </p:sp>
      <p:sp>
        <p:nvSpPr>
          <p:cNvPr id="846" name="Google Shape;846;g3f49083ea63_0_201"/>
          <p:cNvSpPr txBox="1"/>
          <p:nvPr/>
        </p:nvSpPr>
        <p:spPr>
          <a:xfrm>
            <a:off x="232575" y="921873"/>
            <a:ext cx="8506200" cy="3688672"/>
          </a:xfrm>
          <a:prstGeom prst="rect">
            <a:avLst/>
          </a:prstGeom>
          <a:noFill/>
          <a:ln>
            <a:noFill/>
          </a:ln>
        </p:spPr>
        <p:txBody>
          <a:bodyPr spcFirstLastPara="1" wrap="square" lIns="91425" tIns="91425" rIns="91425" bIns="91425" anchor="t" anchorCtr="0">
            <a:spAutoFit/>
          </a:bodyPr>
          <a:lstStyle/>
          <a:p>
            <a:pPr marL="342900" lvl="0" indent="0" algn="l" rtl="0">
              <a:lnSpc>
                <a:spcPct val="115000"/>
              </a:lnSpc>
              <a:spcBef>
                <a:spcPts val="0"/>
              </a:spcBef>
              <a:spcAft>
                <a:spcPts val="0"/>
              </a:spcAft>
              <a:buNone/>
            </a:pPr>
            <a:r>
              <a:rPr lang="en-US" sz="2000" dirty="0">
                <a:solidFill>
                  <a:schemeClr val="bg1"/>
                </a:solidFill>
              </a:rPr>
              <a:t>1.  I commit to share what I have learned with my spouse or a close friend. I commit to BE the person I want others to BECOME.</a:t>
            </a:r>
          </a:p>
          <a:p>
            <a:pPr marL="342900" lvl="0" indent="0" algn="l" rtl="0">
              <a:lnSpc>
                <a:spcPct val="115000"/>
              </a:lnSpc>
              <a:spcBef>
                <a:spcPts val="0"/>
              </a:spcBef>
              <a:spcAft>
                <a:spcPts val="0"/>
              </a:spcAft>
              <a:buNone/>
            </a:pPr>
            <a:r>
              <a:rPr lang="en-US" sz="2000" dirty="0">
                <a:solidFill>
                  <a:schemeClr val="bg1"/>
                </a:solidFill>
              </a:rPr>
              <a:t> </a:t>
            </a:r>
          </a:p>
          <a:p>
            <a:pPr marL="342900" lvl="0" indent="0" algn="l" rtl="0">
              <a:lnSpc>
                <a:spcPct val="115000"/>
              </a:lnSpc>
              <a:spcBef>
                <a:spcPts val="0"/>
              </a:spcBef>
              <a:spcAft>
                <a:spcPts val="0"/>
              </a:spcAft>
              <a:buNone/>
            </a:pPr>
            <a:r>
              <a:rPr lang="en-US" sz="2000" dirty="0">
                <a:solidFill>
                  <a:schemeClr val="bg1"/>
                </a:solidFill>
              </a:rPr>
              <a:t>2.  I commit to teach </a:t>
            </a:r>
            <a:r>
              <a:rPr lang="en-US" sz="2000" i="1" dirty="0">
                <a:solidFill>
                  <a:schemeClr val="bg1"/>
                </a:solidFill>
              </a:rPr>
              <a:t>The Art of Survival</a:t>
            </a:r>
            <a:r>
              <a:rPr lang="en-US" sz="2000" dirty="0">
                <a:solidFill>
                  <a:schemeClr val="bg1"/>
                </a:solidFill>
              </a:rPr>
              <a:t> to the leaders of my church so we can become a resilient team.</a:t>
            </a:r>
          </a:p>
          <a:p>
            <a:pPr marL="342900" lvl="0" indent="0" algn="l" rtl="0">
              <a:lnSpc>
                <a:spcPct val="115000"/>
              </a:lnSpc>
              <a:spcBef>
                <a:spcPts val="0"/>
              </a:spcBef>
              <a:spcAft>
                <a:spcPts val="0"/>
              </a:spcAft>
              <a:buNone/>
            </a:pPr>
            <a:r>
              <a:rPr lang="en-US" sz="2000" dirty="0">
                <a:solidFill>
                  <a:schemeClr val="bg1"/>
                </a:solidFill>
              </a:rPr>
              <a:t> </a:t>
            </a:r>
          </a:p>
          <a:p>
            <a:pPr marL="342900" lvl="0" indent="0" algn="l" rtl="0">
              <a:lnSpc>
                <a:spcPct val="115000"/>
              </a:lnSpc>
              <a:spcBef>
                <a:spcPts val="0"/>
              </a:spcBef>
              <a:spcAft>
                <a:spcPts val="0"/>
              </a:spcAft>
              <a:buNone/>
            </a:pPr>
            <a:r>
              <a:rPr lang="en-US" sz="2000" dirty="0">
                <a:solidFill>
                  <a:schemeClr val="bg1"/>
                </a:solidFill>
              </a:rPr>
              <a:t>3.  I commit to preaching </a:t>
            </a:r>
            <a:r>
              <a:rPr lang="en-US" sz="2000" i="1" dirty="0">
                <a:solidFill>
                  <a:schemeClr val="bg1"/>
                </a:solidFill>
              </a:rPr>
              <a:t>The Art of Survival</a:t>
            </a:r>
            <a:r>
              <a:rPr lang="en-US" sz="2000" dirty="0">
                <a:solidFill>
                  <a:schemeClr val="bg1"/>
                </a:solidFill>
              </a:rPr>
              <a:t> sermons to my congregation within the next three months.</a:t>
            </a:r>
          </a:p>
        </p:txBody>
      </p:sp>
      <p:pic>
        <p:nvPicPr>
          <p:cNvPr id="2" name="Picture 1">
            <a:extLst>
              <a:ext uri="{FF2B5EF4-FFF2-40B4-BE49-F238E27FC236}">
                <a16:creationId xmlns:a16="http://schemas.microsoft.com/office/drawing/2014/main" id="{A132A23F-0B19-C655-CC87-299DC9F6C4EB}"/>
              </a:ext>
            </a:extLst>
          </p:cNvPr>
          <p:cNvPicPr>
            <a:picLocks noChangeAspect="1"/>
          </p:cNvPicPr>
          <p:nvPr/>
        </p:nvPicPr>
        <p:blipFill>
          <a:blip r:embed="rId4"/>
          <a:stretch>
            <a:fillRect/>
          </a:stretch>
        </p:blipFill>
        <p:spPr>
          <a:xfrm>
            <a:off x="278856" y="4629764"/>
            <a:ext cx="813887" cy="305208"/>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50"/>
        <p:cNvGrpSpPr/>
        <p:nvPr/>
      </p:nvGrpSpPr>
      <p:grpSpPr>
        <a:xfrm>
          <a:off x="0" y="0"/>
          <a:ext cx="0" cy="0"/>
          <a:chOff x="0" y="0"/>
          <a:chExt cx="0" cy="0"/>
        </a:xfrm>
      </p:grpSpPr>
      <p:sp>
        <p:nvSpPr>
          <p:cNvPr id="852" name="Google Shape;852;g3f49083ea63_0_183"/>
          <p:cNvSpPr txBox="1"/>
          <p:nvPr/>
        </p:nvSpPr>
        <p:spPr>
          <a:xfrm>
            <a:off x="640055" y="355750"/>
            <a:ext cx="7863900" cy="4617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a:solidFill>
                  <a:srgbClr val="ADC9D3"/>
                </a:solidFill>
              </a:rPr>
              <a:t>The High Impact Church Pathway</a:t>
            </a:r>
            <a:endParaRPr lang="en-US" dirty="0">
              <a:solidFill>
                <a:srgbClr val="ADC9D3"/>
              </a:solidFill>
            </a:endParaRPr>
          </a:p>
        </p:txBody>
      </p:sp>
      <p:pic>
        <p:nvPicPr>
          <p:cNvPr id="2" name="Picture 1">
            <a:extLst>
              <a:ext uri="{FF2B5EF4-FFF2-40B4-BE49-F238E27FC236}">
                <a16:creationId xmlns:a16="http://schemas.microsoft.com/office/drawing/2014/main" id="{01908241-227D-8DD3-7884-0EAFB2355607}"/>
              </a:ext>
            </a:extLst>
          </p:cNvPr>
          <p:cNvPicPr>
            <a:picLocks noChangeAspect="1"/>
          </p:cNvPicPr>
          <p:nvPr/>
        </p:nvPicPr>
        <p:blipFill>
          <a:blip r:embed="rId4"/>
          <a:stretch>
            <a:fillRect/>
          </a:stretch>
        </p:blipFill>
        <p:spPr>
          <a:xfrm>
            <a:off x="278856" y="4629764"/>
            <a:ext cx="813887" cy="305208"/>
          </a:xfrm>
          <a:prstGeom prst="rect">
            <a:avLst/>
          </a:prstGeom>
        </p:spPr>
      </p:pic>
      <p:pic>
        <p:nvPicPr>
          <p:cNvPr id="4" name="Picture 3">
            <a:extLst>
              <a:ext uri="{FF2B5EF4-FFF2-40B4-BE49-F238E27FC236}">
                <a16:creationId xmlns:a16="http://schemas.microsoft.com/office/drawing/2014/main" id="{E60078A5-1A30-36AD-BB20-B291ED72785D}"/>
              </a:ext>
            </a:extLst>
          </p:cNvPr>
          <p:cNvPicPr>
            <a:picLocks noChangeAspect="1"/>
          </p:cNvPicPr>
          <p:nvPr/>
        </p:nvPicPr>
        <p:blipFill>
          <a:blip r:embed="rId5"/>
          <a:srcRect l="4767" r="3348"/>
          <a:stretch>
            <a:fillRect/>
          </a:stretch>
        </p:blipFill>
        <p:spPr>
          <a:xfrm>
            <a:off x="329021" y="1315143"/>
            <a:ext cx="8485957" cy="2103306"/>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50">
          <a:extLst>
            <a:ext uri="{FF2B5EF4-FFF2-40B4-BE49-F238E27FC236}">
              <a16:creationId xmlns:a16="http://schemas.microsoft.com/office/drawing/2014/main" id="{0A69FE88-3FB3-EF09-AAB5-9FC1F80C04FD}"/>
            </a:ext>
          </a:extLst>
        </p:cNvPr>
        <p:cNvGrpSpPr/>
        <p:nvPr/>
      </p:nvGrpSpPr>
      <p:grpSpPr>
        <a:xfrm>
          <a:off x="0" y="0"/>
          <a:ext cx="0" cy="0"/>
          <a:chOff x="0" y="0"/>
          <a:chExt cx="0" cy="0"/>
        </a:xfrm>
      </p:grpSpPr>
      <p:sp>
        <p:nvSpPr>
          <p:cNvPr id="852" name="Google Shape;852;g3f49083ea63_0_183">
            <a:extLst>
              <a:ext uri="{FF2B5EF4-FFF2-40B4-BE49-F238E27FC236}">
                <a16:creationId xmlns:a16="http://schemas.microsoft.com/office/drawing/2014/main" id="{7A50F351-938B-C682-8DE6-AC44AFD435A2}"/>
              </a:ext>
            </a:extLst>
          </p:cNvPr>
          <p:cNvSpPr txBox="1"/>
          <p:nvPr/>
        </p:nvSpPr>
        <p:spPr>
          <a:xfrm>
            <a:off x="640055" y="355750"/>
            <a:ext cx="7863900" cy="4617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dirty="0">
                <a:solidFill>
                  <a:srgbClr val="ADC9D3"/>
                </a:solidFill>
              </a:rPr>
              <a:t>The High Impact Church Pathway</a:t>
            </a:r>
            <a:endParaRPr dirty="0">
              <a:solidFill>
                <a:srgbClr val="ADC9D3"/>
              </a:solidFill>
            </a:endParaRPr>
          </a:p>
        </p:txBody>
      </p:sp>
      <p:graphicFrame>
        <p:nvGraphicFramePr>
          <p:cNvPr id="853" name="Google Shape;853;g3f49083ea63_0_183">
            <a:extLst>
              <a:ext uri="{FF2B5EF4-FFF2-40B4-BE49-F238E27FC236}">
                <a16:creationId xmlns:a16="http://schemas.microsoft.com/office/drawing/2014/main" id="{C3CD24CC-C269-F78E-2659-84E89147550F}"/>
              </a:ext>
            </a:extLst>
          </p:cNvPr>
          <p:cNvGraphicFramePr/>
          <p:nvPr/>
        </p:nvGraphicFramePr>
        <p:xfrm>
          <a:off x="898251" y="984786"/>
          <a:ext cx="7347498" cy="3441828"/>
        </p:xfrm>
        <a:graphic>
          <a:graphicData uri="http://schemas.openxmlformats.org/drawingml/2006/table">
            <a:tbl>
              <a:tblPr>
                <a:noFill/>
                <a:tableStyleId>{4AD5F7C4-D743-431C-8641-AC8C2B8F256A}</a:tableStyleId>
              </a:tblPr>
              <a:tblGrid>
                <a:gridCol w="2405922">
                  <a:extLst>
                    <a:ext uri="{9D8B030D-6E8A-4147-A177-3AD203B41FA5}">
                      <a16:colId xmlns:a16="http://schemas.microsoft.com/office/drawing/2014/main" val="20000"/>
                    </a:ext>
                  </a:extLst>
                </a:gridCol>
                <a:gridCol w="2155333">
                  <a:extLst>
                    <a:ext uri="{9D8B030D-6E8A-4147-A177-3AD203B41FA5}">
                      <a16:colId xmlns:a16="http://schemas.microsoft.com/office/drawing/2014/main" val="20001"/>
                    </a:ext>
                  </a:extLst>
                </a:gridCol>
                <a:gridCol w="2786243">
                  <a:extLst>
                    <a:ext uri="{9D8B030D-6E8A-4147-A177-3AD203B41FA5}">
                      <a16:colId xmlns:a16="http://schemas.microsoft.com/office/drawing/2014/main" val="20002"/>
                    </a:ext>
                  </a:extLst>
                </a:gridCol>
              </a:tblGrid>
              <a:tr h="352425">
                <a:tc>
                  <a:txBody>
                    <a:bodyPr/>
                    <a:lstStyle/>
                    <a:p>
                      <a:pPr marL="0" lvl="0" indent="0" algn="l" rtl="0">
                        <a:lnSpc>
                          <a:spcPct val="115000"/>
                        </a:lnSpc>
                        <a:spcBef>
                          <a:spcPts val="0"/>
                        </a:spcBef>
                        <a:spcAft>
                          <a:spcPts val="0"/>
                        </a:spcAft>
                        <a:buNone/>
                      </a:pPr>
                      <a:r>
                        <a:rPr lang="en-US" sz="1600" b="1">
                          <a:solidFill>
                            <a:schemeClr val="bg1"/>
                          </a:solidFill>
                        </a:rPr>
                        <a:t>Pathway Event</a:t>
                      </a:r>
                      <a:endParaRPr sz="1600" b="1">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3797A7"/>
                    </a:solidFill>
                  </a:tcPr>
                </a:tc>
                <a:tc>
                  <a:txBody>
                    <a:bodyPr/>
                    <a:lstStyle/>
                    <a:p>
                      <a:pPr marL="0" lvl="0" indent="0" algn="l" rtl="0">
                        <a:lnSpc>
                          <a:spcPct val="115000"/>
                        </a:lnSpc>
                        <a:spcBef>
                          <a:spcPts val="0"/>
                        </a:spcBef>
                        <a:spcAft>
                          <a:spcPts val="0"/>
                        </a:spcAft>
                        <a:buNone/>
                      </a:pPr>
                      <a:r>
                        <a:rPr lang="en-US" sz="1600" b="1">
                          <a:solidFill>
                            <a:schemeClr val="bg1"/>
                          </a:solidFill>
                        </a:rPr>
                        <a:t>Core Question</a:t>
                      </a:r>
                      <a:endParaRPr sz="1600" b="1">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3797A7"/>
                    </a:solidFill>
                  </a:tcPr>
                </a:tc>
                <a:tc>
                  <a:txBody>
                    <a:bodyPr/>
                    <a:lstStyle/>
                    <a:p>
                      <a:pPr marL="0" lvl="0" indent="0" algn="l" rtl="0">
                        <a:lnSpc>
                          <a:spcPct val="115000"/>
                        </a:lnSpc>
                        <a:spcBef>
                          <a:spcPts val="0"/>
                        </a:spcBef>
                        <a:spcAft>
                          <a:spcPts val="0"/>
                        </a:spcAft>
                        <a:buNone/>
                      </a:pPr>
                      <a:r>
                        <a:rPr lang="en-US" sz="1600" b="1">
                          <a:solidFill>
                            <a:schemeClr val="bg1"/>
                          </a:solidFill>
                        </a:rPr>
                        <a:t>What You Gain</a:t>
                      </a:r>
                      <a:endParaRPr sz="1600" b="1">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3797A7"/>
                    </a:solidFill>
                  </a:tcPr>
                </a:tc>
                <a:extLst>
                  <a:ext uri="{0D108BD9-81ED-4DB2-BD59-A6C34878D82A}">
                    <a16:rowId xmlns:a16="http://schemas.microsoft.com/office/drawing/2014/main" val="10000"/>
                  </a:ext>
                </a:extLst>
              </a:tr>
              <a:tr h="533400">
                <a:tc>
                  <a:txBody>
                    <a:bodyPr/>
                    <a:lstStyle/>
                    <a:p>
                      <a:pPr marL="0" lvl="0" indent="0" algn="l" rtl="0">
                        <a:lnSpc>
                          <a:spcPct val="115000"/>
                        </a:lnSpc>
                        <a:spcBef>
                          <a:spcPts val="0"/>
                        </a:spcBef>
                        <a:spcAft>
                          <a:spcPts val="0"/>
                        </a:spcAft>
                        <a:buNone/>
                      </a:pPr>
                      <a:r>
                        <a:rPr lang="en-US" b="1" i="1" dirty="0">
                          <a:solidFill>
                            <a:schemeClr val="tx1"/>
                          </a:solidFill>
                        </a:rPr>
                        <a:t>The Art of Survival</a:t>
                      </a:r>
                      <a:endParaRPr b="1" i="1" dirty="0">
                        <a:solidFill>
                          <a:schemeClr val="tx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ACCAD2"/>
                    </a:solidFill>
                  </a:tcPr>
                </a:tc>
                <a:tc>
                  <a:txBody>
                    <a:bodyPr/>
                    <a:lstStyle/>
                    <a:p>
                      <a:pPr marL="0" lvl="0" indent="0" algn="l" rtl="0">
                        <a:lnSpc>
                          <a:spcPct val="115000"/>
                        </a:lnSpc>
                        <a:spcBef>
                          <a:spcPts val="0"/>
                        </a:spcBef>
                        <a:spcAft>
                          <a:spcPts val="0"/>
                        </a:spcAft>
                        <a:buNone/>
                      </a:pPr>
                      <a:r>
                        <a:rPr lang="en-US">
                          <a:solidFill>
                            <a:schemeClr val="tx1"/>
                          </a:solidFill>
                        </a:rPr>
                        <a:t>Can I endure this calling?</a:t>
                      </a:r>
                      <a:endParaRPr>
                        <a:solidFill>
                          <a:schemeClr val="tx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ACCAD2"/>
                    </a:solidFill>
                  </a:tcPr>
                </a:tc>
                <a:tc>
                  <a:txBody>
                    <a:bodyPr/>
                    <a:lstStyle/>
                    <a:p>
                      <a:pPr marL="0" lvl="0" indent="0" algn="l" rtl="0">
                        <a:lnSpc>
                          <a:spcPct val="115000"/>
                        </a:lnSpc>
                        <a:spcBef>
                          <a:spcPts val="0"/>
                        </a:spcBef>
                        <a:spcAft>
                          <a:spcPts val="0"/>
                        </a:spcAft>
                        <a:buNone/>
                      </a:pPr>
                      <a:r>
                        <a:rPr lang="en-US" dirty="0">
                          <a:solidFill>
                            <a:schemeClr val="tx1"/>
                          </a:solidFill>
                        </a:rPr>
                        <a:t>Personal resilience for the journey ahead.</a:t>
                      </a:r>
                      <a:endParaRPr dirty="0">
                        <a:solidFill>
                          <a:schemeClr val="tx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ACCAD2"/>
                    </a:solidFill>
                  </a:tcPr>
                </a:tc>
                <a:extLst>
                  <a:ext uri="{0D108BD9-81ED-4DB2-BD59-A6C34878D82A}">
                    <a16:rowId xmlns:a16="http://schemas.microsoft.com/office/drawing/2014/main" val="10001"/>
                  </a:ext>
                </a:extLst>
              </a:tr>
              <a:tr h="952500">
                <a:tc>
                  <a:txBody>
                    <a:bodyPr/>
                    <a:lstStyle/>
                    <a:p>
                      <a:pPr marL="0" lvl="0" indent="0" algn="l" rtl="0">
                        <a:lnSpc>
                          <a:spcPct val="115000"/>
                        </a:lnSpc>
                        <a:spcBef>
                          <a:spcPts val="0"/>
                        </a:spcBef>
                        <a:spcAft>
                          <a:spcPts val="0"/>
                        </a:spcAft>
                        <a:buNone/>
                      </a:pPr>
                      <a:r>
                        <a:rPr lang="en-US" b="1" i="1" dirty="0">
                          <a:solidFill>
                            <a:schemeClr val="bg1"/>
                          </a:solidFill>
                        </a:rPr>
                        <a:t>Success That Lasts</a:t>
                      </a:r>
                      <a:endParaRPr b="1" i="1"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dirty="0">
                          <a:solidFill>
                            <a:schemeClr val="bg1"/>
                          </a:solidFill>
                        </a:rPr>
                        <a:t>How should I measure success?</a:t>
                      </a:r>
                      <a:endParaRPr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dirty="0">
                          <a:solidFill>
                            <a:schemeClr val="bg1"/>
                          </a:solidFill>
                        </a:rPr>
                        <a:t>Freedom from a scorecard you cannot win.</a:t>
                      </a:r>
                      <a:endParaRPr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742950">
                <a:tc>
                  <a:txBody>
                    <a:bodyPr/>
                    <a:lstStyle/>
                    <a:p>
                      <a:pPr marL="0" lvl="0" indent="0" algn="l" rtl="0">
                        <a:lnSpc>
                          <a:spcPct val="115000"/>
                        </a:lnSpc>
                        <a:spcBef>
                          <a:spcPts val="0"/>
                        </a:spcBef>
                        <a:spcAft>
                          <a:spcPts val="0"/>
                        </a:spcAft>
                        <a:buNone/>
                      </a:pPr>
                      <a:r>
                        <a:rPr lang="en-US" b="1" i="1">
                          <a:solidFill>
                            <a:schemeClr val="bg1"/>
                          </a:solidFill>
                        </a:rPr>
                        <a:t>The Romans 12 Disciple</a:t>
                      </a:r>
                      <a:endParaRPr b="1" i="1">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dirty="0">
                          <a:solidFill>
                            <a:schemeClr val="bg1"/>
                          </a:solidFill>
                        </a:rPr>
                        <a:t>What does a disciple look like — and am I one?</a:t>
                      </a:r>
                      <a:endParaRPr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dirty="0">
                          <a:solidFill>
                            <a:schemeClr val="bg1"/>
                          </a:solidFill>
                        </a:rPr>
                        <a:t>The complete biblical profile of a mature disciple.</a:t>
                      </a:r>
                      <a:endParaRPr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742950">
                <a:tc>
                  <a:txBody>
                    <a:bodyPr/>
                    <a:lstStyle/>
                    <a:p>
                      <a:pPr marL="0" lvl="0" indent="0" algn="l" rtl="0">
                        <a:lnSpc>
                          <a:spcPct val="115000"/>
                        </a:lnSpc>
                        <a:spcBef>
                          <a:spcPts val="0"/>
                        </a:spcBef>
                        <a:spcAft>
                          <a:spcPts val="0"/>
                        </a:spcAft>
                        <a:buNone/>
                      </a:pPr>
                      <a:r>
                        <a:rPr lang="en-US" b="1" i="1">
                          <a:solidFill>
                            <a:schemeClr val="bg1"/>
                          </a:solidFill>
                        </a:rPr>
                        <a:t>The Discipleship Pathway</a:t>
                      </a:r>
                      <a:endParaRPr b="1" i="1">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solidFill>
                            <a:schemeClr val="bg1"/>
                          </a:solidFill>
                        </a:rPr>
                        <a:t>How do we intentionally form disciples?</a:t>
                      </a:r>
                      <a:endParaRPr>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dirty="0">
                          <a:solidFill>
                            <a:schemeClr val="bg1"/>
                          </a:solidFill>
                        </a:rPr>
                        <a:t>Three rhythms that hold, at a pace you can keep.</a:t>
                      </a:r>
                      <a:endParaRPr dirty="0">
                        <a:solidFill>
                          <a:schemeClr val="bg1"/>
                        </a:solidFill>
                      </a:endParaRPr>
                    </a:p>
                  </a:txBody>
                  <a:tcPr marL="76200" marR="76200" marT="50800" marB="50800">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AFB93FDB-06F0-409B-3C3E-DE46807513A5}"/>
              </a:ext>
            </a:extLst>
          </p:cNvPr>
          <p:cNvPicPr>
            <a:picLocks noChangeAspect="1"/>
          </p:cNvPicPr>
          <p:nvPr/>
        </p:nvPicPr>
        <p:blipFill>
          <a:blip r:embed="rId4"/>
          <a:stretch>
            <a:fillRect/>
          </a:stretch>
        </p:blipFill>
        <p:spPr>
          <a:xfrm>
            <a:off x="278856" y="4629764"/>
            <a:ext cx="813887" cy="305208"/>
          </a:xfrm>
          <a:prstGeom prst="rect">
            <a:avLst/>
          </a:prstGeom>
        </p:spPr>
      </p:pic>
    </p:spTree>
    <p:extLst>
      <p:ext uri="{BB962C8B-B14F-4D97-AF65-F5344CB8AC3E}">
        <p14:creationId xmlns:p14="http://schemas.microsoft.com/office/powerpoint/2010/main" val="36469784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57"/>
        <p:cNvGrpSpPr/>
        <p:nvPr/>
      </p:nvGrpSpPr>
      <p:grpSpPr>
        <a:xfrm>
          <a:off x="0" y="0"/>
          <a:ext cx="0" cy="0"/>
          <a:chOff x="0" y="0"/>
          <a:chExt cx="0" cy="0"/>
        </a:xfrm>
      </p:grpSpPr>
      <p:sp>
        <p:nvSpPr>
          <p:cNvPr id="859" name="Google Shape;859;g3f49083ea63_0_57"/>
          <p:cNvSpPr txBox="1"/>
          <p:nvPr/>
        </p:nvSpPr>
        <p:spPr>
          <a:xfrm>
            <a:off x="640055" y="1362265"/>
            <a:ext cx="7863900" cy="1231106"/>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dirty="0">
                <a:solidFill>
                  <a:srgbClr val="ACCAD2"/>
                </a:solidFill>
              </a:rPr>
              <a:t>Thank You For Joining Us Today!</a:t>
            </a:r>
          </a:p>
          <a:p>
            <a:pPr marL="0" marR="0" lvl="0" indent="0" algn="ctr" rtl="0">
              <a:spcBef>
                <a:spcPts val="0"/>
              </a:spcBef>
              <a:spcAft>
                <a:spcPts val="0"/>
              </a:spcAft>
              <a:buNone/>
            </a:pPr>
            <a:endParaRPr lang="en-US" sz="3000" b="1" dirty="0">
              <a:solidFill>
                <a:srgbClr val="ACCAD2"/>
              </a:solidFill>
            </a:endParaRPr>
          </a:p>
          <a:p>
            <a:pPr marL="0" marR="0" lvl="0" indent="0" algn="ctr" rtl="0">
              <a:spcBef>
                <a:spcPts val="0"/>
              </a:spcBef>
              <a:spcAft>
                <a:spcPts val="0"/>
              </a:spcAft>
              <a:buNone/>
            </a:pPr>
            <a:r>
              <a:rPr lang="en-US" sz="2000" b="1" dirty="0">
                <a:solidFill>
                  <a:schemeClr val="bg1"/>
                </a:solidFill>
              </a:rPr>
              <a:t>Digital Resource Library</a:t>
            </a:r>
            <a:endParaRPr sz="1200" dirty="0">
              <a:solidFill>
                <a:schemeClr val="bg1"/>
              </a:solidFill>
            </a:endParaRPr>
          </a:p>
        </p:txBody>
      </p:sp>
      <p:pic>
        <p:nvPicPr>
          <p:cNvPr id="3" name="Picture 2">
            <a:extLst>
              <a:ext uri="{FF2B5EF4-FFF2-40B4-BE49-F238E27FC236}">
                <a16:creationId xmlns:a16="http://schemas.microsoft.com/office/drawing/2014/main" id="{2823D533-DC99-3D71-1B74-3FBC881FD561}"/>
              </a:ext>
            </a:extLst>
          </p:cNvPr>
          <p:cNvPicPr>
            <a:picLocks noChangeAspect="1"/>
          </p:cNvPicPr>
          <p:nvPr/>
        </p:nvPicPr>
        <p:blipFill>
          <a:blip r:embed="rId4"/>
          <a:stretch>
            <a:fillRect/>
          </a:stretch>
        </p:blipFill>
        <p:spPr>
          <a:xfrm>
            <a:off x="3657763" y="630572"/>
            <a:ext cx="1828474" cy="700915"/>
          </a:xfrm>
          <a:prstGeom prst="rect">
            <a:avLst/>
          </a:prstGeom>
        </p:spPr>
      </p:pic>
      <p:pic>
        <p:nvPicPr>
          <p:cNvPr id="4" name="Picture 3">
            <a:extLst>
              <a:ext uri="{FF2B5EF4-FFF2-40B4-BE49-F238E27FC236}">
                <a16:creationId xmlns:a16="http://schemas.microsoft.com/office/drawing/2014/main" id="{5C14C6AC-4A9A-779D-61FE-C5D2E2605A34}"/>
              </a:ext>
            </a:extLst>
          </p:cNvPr>
          <p:cNvPicPr>
            <a:picLocks noChangeAspect="1"/>
          </p:cNvPicPr>
          <p:nvPr/>
        </p:nvPicPr>
        <p:blipFill>
          <a:blip r:embed="rId5"/>
          <a:stretch>
            <a:fillRect/>
          </a:stretch>
        </p:blipFill>
        <p:spPr>
          <a:xfrm>
            <a:off x="278856" y="4629764"/>
            <a:ext cx="813887" cy="305208"/>
          </a:xfrm>
          <a:prstGeom prst="rect">
            <a:avLst/>
          </a:prstGeom>
        </p:spPr>
      </p:pic>
      <p:pic>
        <p:nvPicPr>
          <p:cNvPr id="5" name="Picture 4">
            <a:extLst>
              <a:ext uri="{FF2B5EF4-FFF2-40B4-BE49-F238E27FC236}">
                <a16:creationId xmlns:a16="http://schemas.microsoft.com/office/drawing/2014/main" id="{9331E36C-ED86-B5FC-5D61-5ECDD42B8659}"/>
              </a:ext>
            </a:extLst>
          </p:cNvPr>
          <p:cNvPicPr>
            <a:picLocks noChangeAspect="1"/>
          </p:cNvPicPr>
          <p:nvPr/>
        </p:nvPicPr>
        <p:blipFill>
          <a:blip r:embed="rId6"/>
          <a:stretch>
            <a:fillRect/>
          </a:stretch>
        </p:blipFill>
        <p:spPr>
          <a:xfrm>
            <a:off x="3956447" y="2848196"/>
            <a:ext cx="1231106" cy="123110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7996</TotalTime>
  <Words>6262</Words>
  <Application>Microsoft Macintosh PowerPoint</Application>
  <PresentationFormat>On-screen Show (16:9)</PresentationFormat>
  <Paragraphs>345</Paragraphs>
  <Slides>104</Slides>
  <Notes>104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104</vt:i4>
      </vt:variant>
    </vt:vector>
  </HeadingPairs>
  <TitlesOfParts>
    <vt:vector size="108"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Davis Dewar</cp:lastModifiedBy>
  <cp:revision>21</cp:revision>
  <dcterms:created xsi:type="dcterms:W3CDTF">2013-01-27T09:14:16Z</dcterms:created>
  <dcterms:modified xsi:type="dcterms:W3CDTF">2026-09-28T20:23:18Z</dcterms:modified>
</cp:coreProperties>
</file>